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jpg" ContentType="image/jpe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91" r:id="rId12"/>
    <p:sldId id="266" r:id="rId13"/>
    <p:sldId id="268" r:id="rId14"/>
    <p:sldId id="269" r:id="rId15"/>
    <p:sldId id="270" r:id="rId16"/>
    <p:sldId id="271" r:id="rId17"/>
    <p:sldId id="272" r:id="rId18"/>
    <p:sldId id="274" r:id="rId19"/>
    <p:sldId id="273" r:id="rId20"/>
    <p:sldId id="275" r:id="rId21"/>
    <p:sldId id="276" r:id="rId22"/>
    <p:sldId id="277" r:id="rId23"/>
    <p:sldId id="292" r:id="rId24"/>
    <p:sldId id="279" r:id="rId25"/>
    <p:sldId id="293" r:id="rId26"/>
    <p:sldId id="280" r:id="rId27"/>
    <p:sldId id="281" r:id="rId28"/>
    <p:sldId id="282" r:id="rId29"/>
    <p:sldId id="283" r:id="rId30"/>
    <p:sldId id="284" r:id="rId31"/>
    <p:sldId id="285" r:id="rId32"/>
    <p:sldId id="286" r:id="rId33"/>
    <p:sldId id="287" r:id="rId34"/>
    <p:sldId id="288" r:id="rId35"/>
    <p:sldId id="289" r:id="rId36"/>
    <p:sldId id="290"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3B1F"/>
    <a:srgbClr val="1827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40"/>
    <p:restoredTop sz="94643"/>
  </p:normalViewPr>
  <p:slideViewPr>
    <p:cSldViewPr snapToGrid="0" snapToObjects="1">
      <p:cViewPr varScale="1">
        <p:scale>
          <a:sx n="130" d="100"/>
          <a:sy n="130" d="100"/>
        </p:scale>
        <p:origin x="200"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606BA-D6F8-7B4A-85FB-7D2C30FCBDD8}" type="datetimeFigureOut">
              <a:rPr lang="en-US" smtClean="0"/>
              <a:t>8/23/17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9634CD-C043-3F44-B5E6-9E1B6AE4D74C}" type="slidenum">
              <a:rPr lang="en-US" smtClean="0"/>
              <a:t>‹#›</a:t>
            </a:fld>
            <a:endParaRPr lang="en-US"/>
          </a:p>
        </p:txBody>
      </p:sp>
    </p:spTree>
    <p:extLst>
      <p:ext uri="{BB962C8B-B14F-4D97-AF65-F5344CB8AC3E}">
        <p14:creationId xmlns:p14="http://schemas.microsoft.com/office/powerpoint/2010/main" val="451175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5486400" y="0"/>
            <a:ext cx="3657600" cy="6858000"/>
          </a:xfrm>
          <a:prstGeom prst="rect">
            <a:avLst/>
          </a:prstGeom>
          <a:solidFill>
            <a:srgbClr val="1827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486400" cy="6858000"/>
          </a:xfrm>
          <a:prstGeom prst="rect">
            <a:avLst/>
          </a:prstGeom>
        </p:spPr>
      </p:pic>
      <p:sp>
        <p:nvSpPr>
          <p:cNvPr id="2" name="Title 1"/>
          <p:cNvSpPr>
            <a:spLocks noGrp="1"/>
          </p:cNvSpPr>
          <p:nvPr>
            <p:ph type="ctrTitle"/>
          </p:nvPr>
        </p:nvSpPr>
        <p:spPr>
          <a:xfrm>
            <a:off x="5486400" y="1737360"/>
            <a:ext cx="3657600" cy="3509963"/>
          </a:xfrm>
          <a:noFill/>
          <a:ln>
            <a:noFill/>
          </a:ln>
        </p:spPr>
        <p:txBody>
          <a:bodyPr lIns="0" anchor="t" anchorCtr="0">
            <a:normAutofit/>
          </a:bodyPr>
          <a:lstStyle>
            <a:lvl1pPr algn="ctr">
              <a:defRPr sz="3600" b="0" i="0">
                <a:solidFill>
                  <a:schemeClr val="bg1"/>
                </a:solidFill>
                <a:latin typeface="Times New Roman" charset="0"/>
                <a:ea typeface="Times New Roman" charset="0"/>
                <a:cs typeface="Times New Roman" charset="0"/>
              </a:defRPr>
            </a:lvl1pPr>
          </a:lstStyle>
          <a:p>
            <a:endParaRPr lang="en-US" dirty="0"/>
          </a:p>
        </p:txBody>
      </p:sp>
      <p:sp>
        <p:nvSpPr>
          <p:cNvPr id="3" name="Subtitle 2"/>
          <p:cNvSpPr>
            <a:spLocks noGrp="1"/>
          </p:cNvSpPr>
          <p:nvPr>
            <p:ph type="subTitle" idx="1" hasCustomPrompt="1"/>
          </p:nvPr>
        </p:nvSpPr>
        <p:spPr>
          <a:xfrm>
            <a:off x="5486400" y="0"/>
            <a:ext cx="3657600" cy="1655762"/>
          </a:xfrm>
          <a:ln>
            <a:noFill/>
          </a:ln>
        </p:spPr>
        <p:txBody>
          <a:bodyPr anchor="b" anchorCtr="0">
            <a:normAutofit/>
          </a:bodyPr>
          <a:lstStyle>
            <a:lvl1pPr marL="0" indent="0" algn="ctr">
              <a:buNone/>
              <a:defRPr sz="20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Chapter 1</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685800" y="1481328"/>
            <a:ext cx="7543800" cy="4698810"/>
          </a:xfrm>
        </p:spPr>
        <p:txBody>
          <a:bodyPr/>
          <a:lstStyle>
            <a:lvl1pPr>
              <a:buClr>
                <a:srgbClr val="873B1F"/>
              </a:buClr>
              <a:defRPr sz="20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2"/>
          </p:nvPr>
        </p:nvSpPr>
        <p:spPr>
          <a:xfrm>
            <a:off x="685799" y="6495275"/>
            <a:ext cx="7438869" cy="182880"/>
          </a:xfrm>
          <a:prstGeom prst="rect">
            <a:avLst/>
          </a:prstGeom>
        </p:spPr>
        <p:txBody>
          <a:bodyPr vert="horz" lIns="0" tIns="0" rIns="0" bIns="0" rtlCol="0" anchor="ctr"/>
          <a:lstStyle>
            <a:lvl1pPr algn="l">
              <a:defRPr sz="800" b="0">
                <a:solidFill>
                  <a:schemeClr val="tx1"/>
                </a:solidFill>
                <a:latin typeface="Arial" charset="0"/>
                <a:ea typeface="Arial" charset="0"/>
                <a:cs typeface="Arial" charset="0"/>
              </a:defRPr>
            </a:lvl1pPr>
          </a:lstStyle>
          <a:p>
            <a:r>
              <a:rPr lang="en-US" smtClean="0"/>
              <a:t>© 2017 Wessex Press, Inc. Principles of Business Forecasting 2e (Ord, Fildes, Kourentzes) • Chapter 1: Forecasting, the Why and the How</a:t>
            </a:r>
            <a:endParaRPr lang="en-US" dirty="0"/>
          </a:p>
        </p:txBody>
      </p:sp>
      <p:sp>
        <p:nvSpPr>
          <p:cNvPr id="8" name="Slide Number Placeholder 5"/>
          <p:cNvSpPr>
            <a:spLocks noGrp="1"/>
          </p:cNvSpPr>
          <p:nvPr>
            <p:ph type="sldNum" sz="quarter" idx="4"/>
          </p:nvPr>
        </p:nvSpPr>
        <p:spPr>
          <a:xfrm>
            <a:off x="8229599" y="6495275"/>
            <a:ext cx="411479" cy="182880"/>
          </a:xfrm>
          <a:prstGeom prst="rect">
            <a:avLst/>
          </a:prstGeom>
        </p:spPr>
        <p:txBody>
          <a:bodyPr vert="horz" lIns="0" tIns="0" rIns="0" bIns="0" rtlCol="0" anchor="ctr"/>
          <a:lstStyle>
            <a:lvl1pPr algn="r">
              <a:defRPr sz="800" b="1">
                <a:solidFill>
                  <a:srgbClr val="182752"/>
                </a:solidFill>
                <a:latin typeface="Arial" charset="0"/>
                <a:ea typeface="Arial" charset="0"/>
                <a:cs typeface="Arial" charset="0"/>
              </a:defRPr>
            </a:lvl1pPr>
          </a:lstStyle>
          <a:p>
            <a:fld id="{9BB7F014-2DB4-4D49-99B4-59FA1294E95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1143000"/>
          </a:xfrm>
          <a:prstGeom prst="rect">
            <a:avLst/>
          </a:prstGeom>
          <a:solidFill>
            <a:srgbClr val="182752"/>
          </a:solidFill>
        </p:spPr>
        <p:txBody>
          <a:bodyPr vert="horz" lIns="457200" tIns="45720" rIns="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481328"/>
            <a:ext cx="7886700" cy="469881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91708754"/>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p:txStyles>
    <p:titleStyle>
      <a:lvl1pPr algn="l" defTabSz="914400" rtl="0" eaLnBrk="1" latinLnBrk="0" hangingPunct="1">
        <a:lnSpc>
          <a:spcPct val="90000"/>
        </a:lnSpc>
        <a:spcBef>
          <a:spcPct val="0"/>
        </a:spcBef>
        <a:buNone/>
        <a:defRPr sz="2800" b="0" i="0" kern="120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 Id="rId3" Type="http://schemas.openxmlformats.org/officeDocument/2006/relationships/image" Target="../media/image9.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30.xml.rels><?xml version="1.0" encoding="UTF-8" standalone="yes"?>
<Relationships xmlns="http://schemas.openxmlformats.org/package/2006/relationships"><Relationship Id="rId3" Type="http://schemas.openxmlformats.org/officeDocument/2006/relationships/hyperlink" Target="http://www.econstats.com/index.htm)" TargetMode="External"/><Relationship Id="rId4" Type="http://schemas.openxmlformats.org/officeDocument/2006/relationships/hyperlink" Target="http://datagov.uk)/" TargetMode="External"/><Relationship Id="rId5" Type="http://schemas.openxmlformats.org/officeDocument/2006/relationships/hyperlink" Target="http://econdata.net/)" TargetMode="External"/><Relationship Id="rId6" Type="http://schemas.openxmlformats.org/officeDocument/2006/relationships/hyperlink" Target="http://www.forecastingprinciples.com/)" TargetMode="External"/><Relationship Id="rId1" Type="http://schemas.openxmlformats.org/officeDocument/2006/relationships/slideLayout" Target="../slideLayouts/slideLayout2.xml"/><Relationship Id="rId2" Type="http://schemas.openxmlformats.org/officeDocument/2006/relationships/hyperlink" Target="https://research/stlouisfed.org/fred2/)"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Forecasting, </a:t>
            </a:r>
            <a:br>
              <a:rPr lang="en-US" dirty="0" smtClean="0"/>
            </a:br>
            <a:r>
              <a:rPr lang="en-US" dirty="0" smtClean="0"/>
              <a:t>the Why and </a:t>
            </a:r>
            <a:br>
              <a:rPr lang="en-US" dirty="0" smtClean="0"/>
            </a:br>
            <a:r>
              <a:rPr lang="en-US" dirty="0" smtClean="0"/>
              <a:t>the How</a:t>
            </a:r>
            <a:endParaRPr lang="en-US" dirty="0"/>
          </a:p>
        </p:txBody>
      </p:sp>
      <p:sp>
        <p:nvSpPr>
          <p:cNvPr id="3" name="Subtitle 2"/>
          <p:cNvSpPr>
            <a:spLocks noGrp="1"/>
          </p:cNvSpPr>
          <p:nvPr>
            <p:ph type="subTitle" idx="1"/>
          </p:nvPr>
        </p:nvSpPr>
        <p:spPr/>
        <p:txBody>
          <a:bodyPr/>
          <a:lstStyle/>
          <a:p>
            <a:r>
              <a:rPr lang="en-US" dirty="0" smtClean="0"/>
              <a:t>Chapter 1</a:t>
            </a:r>
            <a:endParaRPr lang="en-US" dirty="0"/>
          </a:p>
        </p:txBody>
      </p:sp>
    </p:spTree>
    <p:extLst>
      <p:ext uri="{BB962C8B-B14F-4D97-AF65-F5344CB8AC3E}">
        <p14:creationId xmlns:p14="http://schemas.microsoft.com/office/powerpoint/2010/main" val="571276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 What and Why Do Organizations Forecast?</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 Forecasting, the Why and the How</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10</a:t>
            </a:fld>
            <a:endParaRPr lang="en-US" dirty="0"/>
          </a:p>
        </p:txBody>
      </p:sp>
      <p:pic>
        <p:nvPicPr>
          <p:cNvPr id="7" name="Picture 6"/>
          <p:cNvPicPr>
            <a:picLocks noChangeAspect="1"/>
          </p:cNvPicPr>
          <p:nvPr/>
        </p:nvPicPr>
        <p:blipFill rotWithShape="1">
          <a:blip r:embed="rId2"/>
          <a:srcRect l="9116" t="7520" r="10562"/>
          <a:stretch/>
        </p:blipFill>
        <p:spPr>
          <a:xfrm>
            <a:off x="685799" y="2091713"/>
            <a:ext cx="7110023" cy="4005031"/>
          </a:xfrm>
          <a:prstGeom prst="rect">
            <a:avLst/>
          </a:prstGeom>
        </p:spPr>
      </p:pic>
      <p:sp>
        <p:nvSpPr>
          <p:cNvPr id="3" name="Content Placeholder 2"/>
          <p:cNvSpPr>
            <a:spLocks noGrp="1"/>
          </p:cNvSpPr>
          <p:nvPr>
            <p:ph idx="1"/>
          </p:nvPr>
        </p:nvSpPr>
        <p:spPr>
          <a:xfrm>
            <a:off x="685800" y="1481328"/>
            <a:ext cx="7543800" cy="272058"/>
          </a:xfrm>
        </p:spPr>
        <p:txBody>
          <a:bodyPr>
            <a:normAutofit/>
          </a:bodyPr>
          <a:lstStyle/>
          <a:p>
            <a:pPr marL="0" indent="0">
              <a:buNone/>
            </a:pPr>
            <a:r>
              <a:rPr lang="en-US" sz="1600" b="1" dirty="0" smtClean="0">
                <a:solidFill>
                  <a:srgbClr val="182752"/>
                </a:solidFill>
              </a:rPr>
              <a:t>Figure 1.1  </a:t>
            </a:r>
            <a:r>
              <a:rPr lang="en-US" sz="1600" b="1" dirty="0" smtClean="0">
                <a:solidFill>
                  <a:srgbClr val="873B1F"/>
                </a:solidFill>
              </a:rPr>
              <a:t>An Organization’s Forecasting Needs</a:t>
            </a:r>
            <a:endParaRPr lang="en-US" sz="1600" b="1" dirty="0">
              <a:solidFill>
                <a:srgbClr val="873B1F"/>
              </a:solidFill>
            </a:endParaRPr>
          </a:p>
        </p:txBody>
      </p:sp>
    </p:spTree>
    <p:extLst>
      <p:ext uri="{BB962C8B-B14F-4D97-AF65-F5344CB8AC3E}">
        <p14:creationId xmlns:p14="http://schemas.microsoft.com/office/powerpoint/2010/main" val="1898284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Questions</a:t>
            </a:r>
            <a:endParaRPr lang="en-US" dirty="0"/>
          </a:p>
        </p:txBody>
      </p:sp>
      <p:sp>
        <p:nvSpPr>
          <p:cNvPr id="3" name="Content Placeholder 2"/>
          <p:cNvSpPr>
            <a:spLocks noGrp="1"/>
          </p:cNvSpPr>
          <p:nvPr>
            <p:ph idx="1"/>
          </p:nvPr>
        </p:nvSpPr>
        <p:spPr/>
        <p:txBody>
          <a:bodyPr/>
          <a:lstStyle/>
          <a:p>
            <a:pPr>
              <a:lnSpc>
                <a:spcPct val="100000"/>
              </a:lnSpc>
              <a:spcBef>
                <a:spcPts val="1600"/>
              </a:spcBef>
            </a:pPr>
            <a:r>
              <a:rPr lang="en-US" dirty="0" smtClean="0"/>
              <a:t>What might a nuclear electricity supplier or a water company need to forecast with regard to its key assets? Why?</a:t>
            </a:r>
          </a:p>
          <a:p>
            <a:pPr>
              <a:lnSpc>
                <a:spcPct val="100000"/>
              </a:lnSpc>
              <a:spcBef>
                <a:spcPts val="1600"/>
              </a:spcBef>
            </a:pPr>
            <a:r>
              <a:rPr lang="en-US" dirty="0" smtClean="0"/>
              <a:t>A state or national government provides unemployment benefits for a period of six months following a layoff (or leaving school). It continues for a further six months if the applicant attends a job training program. What variables would the government need to forecast for its annual planning?</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 Forecasting, the Why and the How</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11</a:t>
            </a:fld>
            <a:endParaRPr lang="en-US" dirty="0"/>
          </a:p>
        </p:txBody>
      </p:sp>
    </p:spTree>
    <p:extLst>
      <p:ext uri="{BB962C8B-B14F-4D97-AF65-F5344CB8AC3E}">
        <p14:creationId xmlns:p14="http://schemas.microsoft.com/office/powerpoint/2010/main" val="2129070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 What and Why Do Organizations Forecast?</a:t>
            </a:r>
          </a:p>
        </p:txBody>
      </p:sp>
      <p:sp>
        <p:nvSpPr>
          <p:cNvPr id="3" name="Content Placeholder 2"/>
          <p:cNvSpPr>
            <a:spLocks noGrp="1"/>
          </p:cNvSpPr>
          <p:nvPr>
            <p:ph idx="1"/>
          </p:nvPr>
        </p:nvSpPr>
        <p:spPr/>
        <p:txBody>
          <a:bodyPr/>
          <a:lstStyle/>
          <a:p>
            <a:pPr marL="0" indent="0">
              <a:buNone/>
            </a:pPr>
            <a:r>
              <a:rPr lang="en-US" sz="2400" b="1" dirty="0" smtClean="0">
                <a:solidFill>
                  <a:srgbClr val="873B1F"/>
                </a:solidFill>
              </a:rPr>
              <a:t>Forecasting Horizons</a:t>
            </a:r>
          </a:p>
          <a:p>
            <a:pPr>
              <a:spcBef>
                <a:spcPts val="1600"/>
              </a:spcBef>
            </a:pPr>
            <a:r>
              <a:rPr lang="en-US" dirty="0" smtClean="0"/>
              <a:t>Short term</a:t>
            </a:r>
          </a:p>
          <a:p>
            <a:pPr marL="520700" indent="-285750">
              <a:buClr>
                <a:schemeClr val="tx1"/>
              </a:buClr>
              <a:buFont typeface=".AppleSystemUIFont" charset="-120"/>
              <a:buChar char="–"/>
            </a:pPr>
            <a:r>
              <a:rPr lang="en-US" sz="1800" dirty="0" smtClean="0"/>
              <a:t>Usually a few days or weeks</a:t>
            </a:r>
          </a:p>
          <a:p>
            <a:pPr>
              <a:spcBef>
                <a:spcPts val="1600"/>
              </a:spcBef>
            </a:pPr>
            <a:r>
              <a:rPr lang="en-US" sz="1800" dirty="0" smtClean="0"/>
              <a:t>Medium term</a:t>
            </a:r>
            <a:endParaRPr lang="en-US" sz="1800" dirty="0"/>
          </a:p>
          <a:p>
            <a:pPr marL="520700" indent="-285750">
              <a:buClr>
                <a:schemeClr val="tx1"/>
              </a:buClr>
              <a:buFont typeface=".AppleSystemUIFont" charset="-120"/>
              <a:buChar char="–"/>
            </a:pPr>
            <a:r>
              <a:rPr lang="en-US" sz="1800" dirty="0"/>
              <a:t>Usually a few </a:t>
            </a:r>
            <a:r>
              <a:rPr lang="en-US" sz="1800" dirty="0" smtClean="0"/>
              <a:t>months to 1 or 2 years</a:t>
            </a:r>
            <a:endParaRPr lang="en-US" sz="1800" dirty="0"/>
          </a:p>
          <a:p>
            <a:pPr>
              <a:spcBef>
                <a:spcPts val="1600"/>
              </a:spcBef>
            </a:pPr>
            <a:r>
              <a:rPr lang="en-US" sz="1800" dirty="0" smtClean="0"/>
              <a:t>Long term</a:t>
            </a:r>
            <a:endParaRPr lang="en-US" sz="1800" dirty="0"/>
          </a:p>
          <a:p>
            <a:pPr marL="520700" indent="-285750">
              <a:buClr>
                <a:schemeClr val="tx1"/>
              </a:buClr>
              <a:buFont typeface=".AppleSystemUIFont" charset="-120"/>
              <a:buChar char="–"/>
            </a:pPr>
            <a:r>
              <a:rPr lang="en-US" sz="1800" dirty="0"/>
              <a:t>Usually </a:t>
            </a:r>
            <a:r>
              <a:rPr lang="en-US" sz="1800" dirty="0" smtClean="0"/>
              <a:t>more than 2 years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 Forecasting, the Why and the How</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12</a:t>
            </a:fld>
            <a:endParaRPr lang="en-US" dirty="0"/>
          </a:p>
        </p:txBody>
      </p:sp>
      <p:sp>
        <p:nvSpPr>
          <p:cNvPr id="6" name="Text Box 6"/>
          <p:cNvSpPr txBox="1">
            <a:spLocks noChangeArrowheads="1"/>
          </p:cNvSpPr>
          <p:nvPr/>
        </p:nvSpPr>
        <p:spPr bwMode="auto">
          <a:xfrm>
            <a:off x="5638172" y="3036254"/>
            <a:ext cx="2377440" cy="659773"/>
          </a:xfrm>
          <a:prstGeom prst="rect">
            <a:avLst/>
          </a:prstGeom>
          <a:solidFill>
            <a:srgbClr val="873B1F"/>
          </a:solidFill>
          <a:ln w="12700">
            <a:noFill/>
            <a:miter lim="800000"/>
            <a:headEnd/>
            <a:tailEnd/>
          </a:ln>
          <a:effectLst/>
        </p:spPr>
        <p:txBody>
          <a:bodyPr wrap="square" lIns="104753" tIns="52376" rIns="104753" bIns="52376">
            <a:spAutoFit/>
          </a:bodyPr>
          <a:lstStyle/>
          <a:p>
            <a:pPr defTabSz="1047750" eaLnBrk="0" hangingPunct="0">
              <a:spcBef>
                <a:spcPct val="0"/>
              </a:spcBef>
            </a:pPr>
            <a:r>
              <a:rPr lang="en-GB" u="none" dirty="0">
                <a:solidFill>
                  <a:schemeClr val="bg1"/>
                </a:solidFill>
                <a:latin typeface="Arial" charset="0"/>
                <a:ea typeface="Arial" charset="0"/>
                <a:cs typeface="Arial" charset="0"/>
              </a:rPr>
              <a:t>Depends on the Problem Area</a:t>
            </a:r>
          </a:p>
        </p:txBody>
      </p:sp>
      <p:sp>
        <p:nvSpPr>
          <p:cNvPr id="7" name="Content Placeholder 2"/>
          <p:cNvSpPr txBox="1">
            <a:spLocks/>
          </p:cNvSpPr>
          <p:nvPr/>
        </p:nvSpPr>
        <p:spPr>
          <a:xfrm>
            <a:off x="685799" y="5036301"/>
            <a:ext cx="7543800" cy="1143837"/>
          </a:xfrm>
          <a:prstGeom prst="rect">
            <a:avLst/>
          </a:prstGeom>
          <a:solidFill>
            <a:srgbClr val="182752">
              <a:alpha val="15000"/>
            </a:srgbClr>
          </a:solidFill>
        </p:spPr>
        <p:txBody>
          <a:bodyPr vert="horz" lIns="91440" tIns="91440" rIns="91440" bIns="9144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b="1" dirty="0" smtClean="0">
                <a:solidFill>
                  <a:srgbClr val="182752"/>
                </a:solidFill>
              </a:rPr>
              <a:t>Discussion Questions</a:t>
            </a:r>
          </a:p>
          <a:p>
            <a:pPr marL="234950" indent="-227013">
              <a:lnSpc>
                <a:spcPct val="100000"/>
              </a:lnSpc>
              <a:spcBef>
                <a:spcPts val="400"/>
              </a:spcBef>
            </a:pPr>
            <a:r>
              <a:rPr lang="en-US" sz="1800" dirty="0"/>
              <a:t>What </a:t>
            </a:r>
            <a:r>
              <a:rPr lang="en-US" sz="1800" dirty="0" smtClean="0"/>
              <a:t>type of organizations have the shortest forecasting horizons?</a:t>
            </a:r>
          </a:p>
          <a:p>
            <a:pPr marL="234950" indent="-227013">
              <a:lnSpc>
                <a:spcPct val="100000"/>
              </a:lnSpc>
              <a:spcBef>
                <a:spcPts val="400"/>
              </a:spcBef>
            </a:pPr>
            <a:r>
              <a:rPr lang="en-US" sz="1800" dirty="0" smtClean="0"/>
              <a:t>Which have the longest?</a:t>
            </a:r>
            <a:endParaRPr lang="en-US" sz="1800" dirty="0"/>
          </a:p>
        </p:txBody>
      </p:sp>
    </p:spTree>
    <p:extLst>
      <p:ext uri="{BB962C8B-B14F-4D97-AF65-F5344CB8AC3E}">
        <p14:creationId xmlns:p14="http://schemas.microsoft.com/office/powerpoint/2010/main" val="2114861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a:t>1.2 What and Why Do Organizations Forecast?</a:t>
            </a:r>
          </a:p>
        </p:txBody>
      </p:sp>
      <p:sp>
        <p:nvSpPr>
          <p:cNvPr id="3" name="Content Placeholder 2"/>
          <p:cNvSpPr>
            <a:spLocks noGrp="1"/>
          </p:cNvSpPr>
          <p:nvPr>
            <p:ph idx="1"/>
          </p:nvPr>
        </p:nvSpPr>
        <p:spPr/>
        <p:txBody>
          <a:bodyPr/>
          <a:lstStyle/>
          <a:p>
            <a:pPr marL="0" indent="0">
              <a:buNone/>
            </a:pPr>
            <a:r>
              <a:rPr lang="en-US" sz="2400" b="1" dirty="0" smtClean="0">
                <a:solidFill>
                  <a:srgbClr val="873B1F"/>
                </a:solidFill>
              </a:rPr>
              <a:t>Forecasting Problem Structure</a:t>
            </a:r>
          </a:p>
          <a:p>
            <a:pPr>
              <a:spcBef>
                <a:spcPts val="2200"/>
              </a:spcBef>
            </a:pPr>
            <a:r>
              <a:rPr lang="en-US" sz="1800" dirty="0" smtClean="0"/>
              <a:t>Forecasting object</a:t>
            </a:r>
          </a:p>
          <a:p>
            <a:pPr marL="520700" indent="-285750">
              <a:buClr>
                <a:schemeClr val="tx1"/>
              </a:buClr>
              <a:buFont typeface=".AppleSystemUIFont" charset="-120"/>
              <a:buChar char="–"/>
            </a:pPr>
            <a:r>
              <a:rPr lang="en-US" sz="1800" dirty="0" smtClean="0"/>
              <a:t>Level of aggravation</a:t>
            </a:r>
          </a:p>
          <a:p>
            <a:pPr marL="520700" indent="-285750">
              <a:buClr>
                <a:schemeClr val="tx1"/>
              </a:buClr>
              <a:buFont typeface=".AppleSystemUIFont" charset="-120"/>
              <a:buChar char="–"/>
            </a:pPr>
            <a:r>
              <a:rPr lang="en-US" sz="1800" dirty="0" smtClean="0"/>
              <a:t>For a period, cumulative across periods, growth rate, event</a:t>
            </a:r>
          </a:p>
          <a:p>
            <a:pPr>
              <a:spcBef>
                <a:spcPts val="2200"/>
              </a:spcBef>
            </a:pPr>
            <a:r>
              <a:rPr lang="en-US" sz="1800" dirty="0" smtClean="0"/>
              <a:t>Forecasting horizon</a:t>
            </a:r>
            <a:endParaRPr lang="en-US" sz="1800" dirty="0"/>
          </a:p>
          <a:p>
            <a:pPr marL="520700" indent="-285750">
              <a:buClr>
                <a:schemeClr val="tx1"/>
              </a:buClr>
              <a:buFont typeface=".AppleSystemUIFont" charset="-120"/>
              <a:buChar char="–"/>
            </a:pPr>
            <a:r>
              <a:rPr lang="en-US" sz="1800" dirty="0" smtClean="0"/>
              <a:t>How far into the future?</a:t>
            </a:r>
            <a:endParaRPr lang="en-US" sz="1800" dirty="0"/>
          </a:p>
          <a:p>
            <a:pPr>
              <a:spcBef>
                <a:spcPts val="2200"/>
              </a:spcBef>
            </a:pPr>
            <a:r>
              <a:rPr lang="en-US" sz="1800" dirty="0" smtClean="0"/>
              <a:t>Forecasting frequency</a:t>
            </a:r>
            <a:endParaRPr lang="en-US" sz="1800" dirty="0"/>
          </a:p>
          <a:p>
            <a:pPr marL="520700" indent="-285750">
              <a:buClr>
                <a:schemeClr val="tx1"/>
              </a:buClr>
              <a:buFont typeface=".AppleSystemUIFont" charset="-120"/>
              <a:buChar char="–"/>
            </a:pPr>
            <a:r>
              <a:rPr lang="en-US" sz="1800" dirty="0" smtClean="0"/>
              <a:t>Yearly </a:t>
            </a:r>
            <a:r>
              <a:rPr lang="en-GB" sz="1800" dirty="0">
                <a:sym typeface="Wingdings" pitchFamily="2" charset="2"/>
              </a:rPr>
              <a:t>➡</a:t>
            </a:r>
            <a:r>
              <a:rPr lang="en-US" sz="1800" dirty="0" smtClean="0"/>
              <a:t> Monthly </a:t>
            </a:r>
            <a:r>
              <a:rPr lang="en-GB" sz="1800" dirty="0">
                <a:sym typeface="Wingdings" pitchFamily="2" charset="2"/>
              </a:rPr>
              <a:t>➡</a:t>
            </a:r>
            <a:r>
              <a:rPr lang="en-US" sz="1800" dirty="0" smtClean="0"/>
              <a:t> Weekly </a:t>
            </a:r>
            <a:r>
              <a:rPr lang="en-GB" sz="1800" dirty="0">
                <a:sym typeface="Wingdings" pitchFamily="2" charset="2"/>
              </a:rPr>
              <a:t>➡</a:t>
            </a:r>
            <a:r>
              <a:rPr lang="en-US" sz="1800" dirty="0" smtClean="0"/>
              <a:t> Daily </a:t>
            </a:r>
            <a:r>
              <a:rPr lang="en-GB" sz="1800" dirty="0" smtClean="0">
                <a:sym typeface="Wingdings" pitchFamily="2" charset="2"/>
              </a:rPr>
              <a:t>➡</a:t>
            </a:r>
            <a:r>
              <a:rPr lang="en-US" sz="1800" dirty="0" smtClean="0"/>
              <a:t> Within Day…</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 Forecasting, the Why and the How</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13</a:t>
            </a:fld>
            <a:endParaRPr lang="en-US" dirty="0"/>
          </a:p>
        </p:txBody>
      </p:sp>
      <p:sp>
        <p:nvSpPr>
          <p:cNvPr id="6" name="Text Box 6"/>
          <p:cNvSpPr txBox="1">
            <a:spLocks noChangeArrowheads="1"/>
          </p:cNvSpPr>
          <p:nvPr/>
        </p:nvSpPr>
        <p:spPr bwMode="auto">
          <a:xfrm>
            <a:off x="685798" y="5242126"/>
            <a:ext cx="7438869" cy="815608"/>
          </a:xfrm>
          <a:prstGeom prst="rect">
            <a:avLst/>
          </a:prstGeom>
          <a:solidFill>
            <a:srgbClr val="873B1F"/>
          </a:solidFill>
          <a:ln w="12700">
            <a:noFill/>
            <a:miter lim="800000"/>
            <a:headEnd/>
            <a:tailEnd/>
          </a:ln>
          <a:effectLst/>
        </p:spPr>
        <p:txBody>
          <a:bodyPr wrap="square" lIns="104753" tIns="91440" rIns="104753" bIns="91440" anchor="ctr" anchorCtr="0">
            <a:spAutoFit/>
          </a:bodyPr>
          <a:lstStyle/>
          <a:p>
            <a:pPr marL="285750" indent="-285750" defTabSz="1047750" eaLnBrk="0" hangingPunct="0">
              <a:spcBef>
                <a:spcPts val="600"/>
              </a:spcBef>
              <a:buFont typeface="Arial" charset="0"/>
              <a:buChar char="•"/>
            </a:pPr>
            <a:r>
              <a:rPr lang="en-GB" u="none" dirty="0" smtClean="0">
                <a:solidFill>
                  <a:schemeClr val="bg1"/>
                </a:solidFill>
                <a:latin typeface="Arial" charset="0"/>
                <a:ea typeface="Arial" charset="0"/>
                <a:cs typeface="Arial" charset="0"/>
              </a:rPr>
              <a:t>Structure derived from decision making process</a:t>
            </a:r>
          </a:p>
          <a:p>
            <a:pPr marL="285750" indent="-285750" defTabSz="1047750" eaLnBrk="0" hangingPunct="0">
              <a:spcBef>
                <a:spcPts val="600"/>
              </a:spcBef>
              <a:buFont typeface="Arial" charset="0"/>
              <a:buChar char="•"/>
            </a:pPr>
            <a:r>
              <a:rPr lang="en-GB" dirty="0" smtClean="0">
                <a:solidFill>
                  <a:schemeClr val="bg1"/>
                </a:solidFill>
                <a:latin typeface="Arial" charset="0"/>
                <a:ea typeface="Arial" charset="0"/>
                <a:cs typeface="Arial" charset="0"/>
              </a:rPr>
              <a:t>Forecasts required to support planning and decision making</a:t>
            </a:r>
            <a:endParaRPr lang="en-GB" u="none"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820676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 What and Why Do Organizations Forecast?</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 Forecasting, the Why and the How</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14</a:t>
            </a:fld>
            <a:endParaRPr lang="en-US" dirty="0"/>
          </a:p>
        </p:txBody>
      </p:sp>
      <p:sp>
        <p:nvSpPr>
          <p:cNvPr id="6" name="Content Placeholder 2"/>
          <p:cNvSpPr>
            <a:spLocks noGrp="1"/>
          </p:cNvSpPr>
          <p:nvPr>
            <p:ph idx="1"/>
          </p:nvPr>
        </p:nvSpPr>
        <p:spPr>
          <a:xfrm>
            <a:off x="685800" y="1481328"/>
            <a:ext cx="7543800" cy="347472"/>
          </a:xfrm>
        </p:spPr>
        <p:txBody>
          <a:bodyPr/>
          <a:lstStyle/>
          <a:p>
            <a:pPr marL="0" indent="0">
              <a:buNone/>
            </a:pPr>
            <a:r>
              <a:rPr lang="en-US" sz="2400" b="1" smtClean="0">
                <a:solidFill>
                  <a:srgbClr val="873B1F"/>
                </a:solidFill>
              </a:rPr>
              <a:t>Forecasting Problems</a:t>
            </a:r>
            <a:endParaRPr lang="en-US" sz="2400" b="1" dirty="0" smtClean="0">
              <a:solidFill>
                <a:srgbClr val="873B1F"/>
              </a:solidFill>
            </a:endParaRPr>
          </a:p>
        </p:txBody>
      </p:sp>
      <p:sp>
        <p:nvSpPr>
          <p:cNvPr id="7" name="Text Box 6"/>
          <p:cNvSpPr txBox="1">
            <a:spLocks noChangeArrowheads="1"/>
          </p:cNvSpPr>
          <p:nvPr/>
        </p:nvSpPr>
        <p:spPr bwMode="auto">
          <a:xfrm>
            <a:off x="685798" y="5065155"/>
            <a:ext cx="7438869" cy="1169551"/>
          </a:xfrm>
          <a:prstGeom prst="rect">
            <a:avLst/>
          </a:prstGeom>
          <a:solidFill>
            <a:srgbClr val="873B1F"/>
          </a:solidFill>
          <a:ln w="12700">
            <a:noFill/>
            <a:miter lim="800000"/>
            <a:headEnd/>
            <a:tailEnd/>
          </a:ln>
          <a:effectLst/>
        </p:spPr>
        <p:txBody>
          <a:bodyPr wrap="square" lIns="104753" tIns="91440" rIns="104753" bIns="91440" anchor="ctr" anchorCtr="0">
            <a:spAutoFit/>
          </a:bodyPr>
          <a:lstStyle/>
          <a:p>
            <a:pPr marL="285750" indent="-285750" defTabSz="1047750" eaLnBrk="0" hangingPunct="0">
              <a:spcBef>
                <a:spcPts val="600"/>
              </a:spcBef>
              <a:buFont typeface="Arial" charset="0"/>
              <a:buChar char="•"/>
            </a:pPr>
            <a:r>
              <a:rPr lang="en-GB" u="none" dirty="0" smtClean="0">
                <a:solidFill>
                  <a:schemeClr val="bg1"/>
                </a:solidFill>
                <a:latin typeface="Arial" charset="0"/>
                <a:ea typeface="Arial" charset="0"/>
                <a:cs typeface="Arial" charset="0"/>
              </a:rPr>
              <a:t>For a retailer, many thousand of products</a:t>
            </a:r>
          </a:p>
          <a:p>
            <a:pPr marL="285750" indent="-285750" defTabSz="1047750" eaLnBrk="0" hangingPunct="0">
              <a:spcBef>
                <a:spcPts val="600"/>
              </a:spcBef>
              <a:buFont typeface="Arial" charset="0"/>
              <a:buChar char="•"/>
            </a:pPr>
            <a:r>
              <a:rPr lang="en-GB" dirty="0" smtClean="0">
                <a:solidFill>
                  <a:schemeClr val="bg1"/>
                </a:solidFill>
                <a:latin typeface="Arial" charset="0"/>
                <a:ea typeface="Arial" charset="0"/>
                <a:cs typeface="Arial" charset="0"/>
              </a:rPr>
              <a:t>Daily observations of sales</a:t>
            </a:r>
          </a:p>
          <a:p>
            <a:pPr marL="285750" indent="-285750" defTabSz="1047750" eaLnBrk="0" hangingPunct="0">
              <a:spcBef>
                <a:spcPts val="600"/>
              </a:spcBef>
              <a:buFont typeface="Arial" charset="0"/>
              <a:buChar char="•"/>
            </a:pPr>
            <a:r>
              <a:rPr lang="en-GB" u="none" dirty="0" smtClean="0">
                <a:solidFill>
                  <a:schemeClr val="bg1"/>
                </a:solidFill>
                <a:latin typeface="Arial" charset="0"/>
                <a:ea typeface="Arial" charset="0"/>
                <a:cs typeface="Arial" charset="0"/>
              </a:rPr>
              <a:t>Often with zero sales, missing data</a:t>
            </a:r>
            <a:endParaRPr lang="en-GB" u="none" dirty="0">
              <a:solidFill>
                <a:schemeClr val="bg1"/>
              </a:solidFill>
              <a:latin typeface="Arial" charset="0"/>
              <a:ea typeface="Arial" charset="0"/>
              <a:cs typeface="Arial" charset="0"/>
            </a:endParaRPr>
          </a:p>
        </p:txBody>
      </p:sp>
      <p:grpSp>
        <p:nvGrpSpPr>
          <p:cNvPr id="8" name="Group 7"/>
          <p:cNvGrpSpPr/>
          <p:nvPr/>
        </p:nvGrpSpPr>
        <p:grpSpPr>
          <a:xfrm>
            <a:off x="2514132" y="1905292"/>
            <a:ext cx="3848964" cy="3244171"/>
            <a:chOff x="510811" y="766658"/>
            <a:chExt cx="5899511" cy="5110255"/>
          </a:xfrm>
        </p:grpSpPr>
        <p:pic>
          <p:nvPicPr>
            <p:cNvPr id="9" name="Picture 5"/>
            <p:cNvPicPr>
              <a:picLocks noChangeArrowheads="1"/>
            </p:cNvPicPr>
            <p:nvPr/>
          </p:nvPicPr>
          <p:blipFill>
            <a:blip r:embed="rId2" cstate="print"/>
            <a:srcRect l="15297" t="22505" r="32896"/>
            <a:stretch>
              <a:fillRect/>
            </a:stretch>
          </p:blipFill>
          <p:spPr bwMode="auto">
            <a:xfrm>
              <a:off x="1009649" y="1268408"/>
              <a:ext cx="5400673" cy="4608505"/>
            </a:xfrm>
            <a:prstGeom prst="rect">
              <a:avLst/>
            </a:prstGeom>
            <a:noFill/>
            <a:ln w="12700">
              <a:noFill/>
              <a:miter lim="800000"/>
              <a:headEnd/>
              <a:tailEnd/>
            </a:ln>
            <a:effectLst/>
          </p:spPr>
        </p:pic>
        <p:sp>
          <p:nvSpPr>
            <p:cNvPr id="10" name="Text Box 8"/>
            <p:cNvSpPr txBox="1">
              <a:spLocks noChangeArrowheads="1"/>
            </p:cNvSpPr>
            <p:nvPr/>
          </p:nvSpPr>
          <p:spPr bwMode="auto">
            <a:xfrm>
              <a:off x="510811" y="766658"/>
              <a:ext cx="1402981" cy="488234"/>
            </a:xfrm>
            <a:prstGeom prst="rect">
              <a:avLst/>
            </a:prstGeom>
            <a:noFill/>
            <a:ln w="9525" algn="ctr">
              <a:noFill/>
              <a:miter lim="800000"/>
              <a:headEnd/>
              <a:tailEnd/>
            </a:ln>
            <a:effectLst/>
          </p:spPr>
          <p:txBody>
            <a:bodyPr wrap="none" lIns="89989" tIns="46795" rIns="89989" bIns="46795">
              <a:spAutoFit/>
            </a:bodyPr>
            <a:lstStyle/>
            <a:p>
              <a:pPr>
                <a:spcBef>
                  <a:spcPct val="0"/>
                </a:spcBef>
              </a:pPr>
              <a:r>
                <a:rPr lang="en-GB" sz="1400" b="1" u="none" dirty="0"/>
                <a:t>Product A</a:t>
              </a:r>
            </a:p>
          </p:txBody>
        </p:sp>
        <p:sp>
          <p:nvSpPr>
            <p:cNvPr id="11" name="Text Box 9"/>
            <p:cNvSpPr txBox="1">
              <a:spLocks noChangeArrowheads="1"/>
            </p:cNvSpPr>
            <p:nvPr/>
          </p:nvSpPr>
          <p:spPr bwMode="auto">
            <a:xfrm>
              <a:off x="510811" y="3152966"/>
              <a:ext cx="1390696" cy="488234"/>
            </a:xfrm>
            <a:prstGeom prst="rect">
              <a:avLst/>
            </a:prstGeom>
            <a:noFill/>
            <a:ln w="9525" algn="ctr">
              <a:noFill/>
              <a:miter lim="800000"/>
              <a:headEnd/>
              <a:tailEnd/>
            </a:ln>
            <a:effectLst/>
          </p:spPr>
          <p:txBody>
            <a:bodyPr wrap="none" lIns="89989" tIns="46795" rIns="89989" bIns="46795">
              <a:spAutoFit/>
            </a:bodyPr>
            <a:lstStyle/>
            <a:p>
              <a:pPr>
                <a:spcBef>
                  <a:spcPct val="0"/>
                </a:spcBef>
              </a:pPr>
              <a:r>
                <a:rPr lang="en-GB" sz="1400" b="1" u="none" dirty="0"/>
                <a:t>Product B</a:t>
              </a:r>
            </a:p>
          </p:txBody>
        </p:sp>
      </p:grpSp>
    </p:spTree>
    <p:extLst>
      <p:ext uri="{BB962C8B-B14F-4D97-AF65-F5344CB8AC3E}">
        <p14:creationId xmlns:p14="http://schemas.microsoft.com/office/powerpoint/2010/main" val="137903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1.3 Examples of Forecasting Problems</a:t>
            </a:r>
            <a:endParaRPr lang="en-US" dirty="0"/>
          </a:p>
        </p:txBody>
      </p:sp>
      <p:sp>
        <p:nvSpPr>
          <p:cNvPr id="3" name="Content Placeholder 2"/>
          <p:cNvSpPr>
            <a:spLocks noGrp="1"/>
          </p:cNvSpPr>
          <p:nvPr>
            <p:ph idx="1"/>
          </p:nvPr>
        </p:nvSpPr>
        <p:spPr/>
        <p:txBody>
          <a:bodyPr>
            <a:normAutofit/>
          </a:bodyPr>
          <a:lstStyle/>
          <a:p>
            <a:pPr marL="0" indent="0">
              <a:buNone/>
            </a:pPr>
            <a:r>
              <a:rPr lang="en-US" sz="2400" b="1" dirty="0" smtClean="0">
                <a:solidFill>
                  <a:srgbClr val="873B1F"/>
                </a:solidFill>
              </a:rPr>
              <a:t>Time Series</a:t>
            </a:r>
          </a:p>
          <a:p>
            <a:pPr>
              <a:spcBef>
                <a:spcPts val="1600"/>
              </a:spcBef>
            </a:pPr>
            <a:r>
              <a:rPr lang="en-US" dirty="0" smtClean="0"/>
              <a:t>A </a:t>
            </a:r>
            <a:r>
              <a:rPr lang="en-US" i="1" dirty="0" smtClean="0"/>
              <a:t>time series </a:t>
            </a:r>
            <a:r>
              <a:rPr lang="en-US" dirty="0"/>
              <a:t>is a set of observations ordered in time.</a:t>
            </a:r>
          </a:p>
          <a:p>
            <a:pPr>
              <a:spcBef>
                <a:spcPts val="1600"/>
              </a:spcBef>
            </a:pPr>
            <a:r>
              <a:rPr lang="en-US" dirty="0"/>
              <a:t>The values may refer to either a point in time (the current value of the Dow Jones Index is </a:t>
            </a:r>
            <a:r>
              <a:rPr lang="en-US" dirty="0" smtClean="0"/>
              <a:t>22,000</a:t>
            </a:r>
            <a:r>
              <a:rPr lang="en-US" dirty="0"/>
              <a:t>) or an aggregate over a period of time (total sales for the last month were 350 units).</a:t>
            </a:r>
          </a:p>
          <a:p>
            <a:pPr>
              <a:spcBef>
                <a:spcPts val="1600"/>
              </a:spcBef>
            </a:pPr>
            <a:r>
              <a:rPr lang="en-US" dirty="0"/>
              <a:t>Typically, we assume that the observations are equally spaced in time.  </a:t>
            </a:r>
          </a:p>
          <a:p>
            <a:pPr lvl="1">
              <a:buFont typeface="Symbol" panose="05050102010706020507" pitchFamily="18" charset="2"/>
              <a:buChar char=""/>
            </a:pPr>
            <a:r>
              <a:rPr lang="en-US" sz="1800" dirty="0"/>
              <a:t>How might we deal with irregular spacing such as stock markets closing at weekends or monthly sales?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 Forecasting, the Why and the How</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15</a:t>
            </a:fld>
            <a:endParaRPr lang="en-US" dirty="0"/>
          </a:p>
        </p:txBody>
      </p:sp>
    </p:spTree>
    <p:extLst>
      <p:ext uri="{BB962C8B-B14F-4D97-AF65-F5344CB8AC3E}">
        <p14:creationId xmlns:p14="http://schemas.microsoft.com/office/powerpoint/2010/main" val="1366422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1.3 Examples of Forecasting Problems</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 Forecasting, the Why and the How</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16</a:t>
            </a:fld>
            <a:endParaRPr lang="en-US" dirty="0"/>
          </a:p>
        </p:txBody>
      </p:sp>
      <p:pic>
        <p:nvPicPr>
          <p:cNvPr id="10" name="Picture 9"/>
          <p:cNvPicPr>
            <a:picLocks noChangeAspect="1"/>
          </p:cNvPicPr>
          <p:nvPr/>
        </p:nvPicPr>
        <p:blipFill rotWithShape="1">
          <a:blip r:embed="rId2"/>
          <a:srcRect t="5613" b="9389"/>
          <a:stretch/>
        </p:blipFill>
        <p:spPr>
          <a:xfrm>
            <a:off x="685799" y="1758650"/>
            <a:ext cx="7105650" cy="4120975"/>
          </a:xfrm>
          <a:prstGeom prst="rect">
            <a:avLst/>
          </a:prstGeom>
        </p:spPr>
      </p:pic>
      <p:sp>
        <p:nvSpPr>
          <p:cNvPr id="6" name="Content Placeholder 2"/>
          <p:cNvSpPr>
            <a:spLocks noGrp="1"/>
          </p:cNvSpPr>
          <p:nvPr>
            <p:ph idx="1"/>
          </p:nvPr>
        </p:nvSpPr>
        <p:spPr>
          <a:xfrm>
            <a:off x="685799" y="1395025"/>
            <a:ext cx="7543800" cy="272058"/>
          </a:xfrm>
        </p:spPr>
        <p:txBody>
          <a:bodyPr>
            <a:normAutofit/>
          </a:bodyPr>
          <a:lstStyle/>
          <a:p>
            <a:pPr marL="0" indent="0">
              <a:buNone/>
            </a:pPr>
            <a:r>
              <a:rPr lang="en-US" sz="1600" b="1" dirty="0" smtClean="0">
                <a:solidFill>
                  <a:srgbClr val="182752"/>
                </a:solidFill>
              </a:rPr>
              <a:t>Figure 1.2  </a:t>
            </a:r>
            <a:r>
              <a:rPr lang="en-US" sz="1600" b="1" dirty="0" smtClean="0">
                <a:solidFill>
                  <a:srgbClr val="873B1F"/>
                </a:solidFill>
              </a:rPr>
              <a:t>U.S. Monthly Retailers Sales</a:t>
            </a:r>
            <a:endParaRPr lang="en-US" sz="1600" b="1" dirty="0">
              <a:solidFill>
                <a:srgbClr val="873B1F"/>
              </a:solidFill>
            </a:endParaRPr>
          </a:p>
        </p:txBody>
      </p:sp>
    </p:spTree>
    <p:extLst>
      <p:ext uri="{BB962C8B-B14F-4D97-AF65-F5344CB8AC3E}">
        <p14:creationId xmlns:p14="http://schemas.microsoft.com/office/powerpoint/2010/main" val="330146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Series</a:t>
            </a:r>
            <a:endParaRPr lang="en-US" dirty="0"/>
          </a:p>
        </p:txBody>
      </p:sp>
      <p:sp>
        <p:nvSpPr>
          <p:cNvPr id="3" name="Content Placeholder 2"/>
          <p:cNvSpPr>
            <a:spLocks noGrp="1"/>
          </p:cNvSpPr>
          <p:nvPr>
            <p:ph idx="1"/>
          </p:nvPr>
        </p:nvSpPr>
        <p:spPr/>
        <p:txBody>
          <a:bodyPr>
            <a:normAutofit/>
          </a:bodyPr>
          <a:lstStyle/>
          <a:p>
            <a:pPr marL="0" indent="0">
              <a:lnSpc>
                <a:spcPts val="2400"/>
              </a:lnSpc>
              <a:buNone/>
            </a:pPr>
            <a:r>
              <a:rPr lang="en-US" sz="1800" dirty="0" smtClean="0"/>
              <a:t>A set of comparable observations ordered in time. The values may refer to either a point in time (“the current value of the Dow Jones Index is 17,000”) or an aggregate over a period of time (“total sales for the last month were 350 units”).</a:t>
            </a:r>
          </a:p>
          <a:p>
            <a:pPr marL="460375" indent="-225425">
              <a:spcBef>
                <a:spcPts val="2200"/>
              </a:spcBef>
            </a:pPr>
            <a:r>
              <a:rPr lang="en-US" sz="1800" b="1" dirty="0" smtClean="0">
                <a:solidFill>
                  <a:srgbClr val="873B1F"/>
                </a:solidFill>
              </a:rPr>
              <a:t>Trend: </a:t>
            </a:r>
            <a:r>
              <a:rPr lang="en-US" sz="1800" dirty="0" smtClean="0"/>
              <a:t>A time series contains a trend if it shows systematic movements (e.g., increase or decrease) over an extended period.</a:t>
            </a:r>
          </a:p>
          <a:p>
            <a:pPr marL="460375" indent="-225425">
              <a:spcBef>
                <a:spcPts val="2200"/>
              </a:spcBef>
            </a:pPr>
            <a:r>
              <a:rPr lang="en-US" sz="1800" b="1" dirty="0" smtClean="0">
                <a:solidFill>
                  <a:srgbClr val="873B1F"/>
                </a:solidFill>
              </a:rPr>
              <a:t>Seasonality: </a:t>
            </a:r>
            <a:r>
              <a:rPr lang="en-US" sz="1800" dirty="0" smtClean="0"/>
              <a:t>A time series has a season component if it displays a recurrent pattern with a fixed and known duration (e.g., months of the year, days of the week).</a:t>
            </a:r>
          </a:p>
          <a:p>
            <a:pPr marL="460375" indent="-225425">
              <a:spcBef>
                <a:spcPts val="2200"/>
              </a:spcBef>
            </a:pPr>
            <a:r>
              <a:rPr lang="en-US" sz="1800" b="1" dirty="0" smtClean="0">
                <a:solidFill>
                  <a:srgbClr val="873B1F"/>
                </a:solidFill>
              </a:rPr>
              <a:t>Cycle: </a:t>
            </a:r>
            <a:r>
              <a:rPr lang="en-US" sz="1800" dirty="0" smtClean="0"/>
              <a:t>A time series has a cyclical component if it displays somewhat regular fluctuations about the trend but those fluctuations have a periodicity of variable and unknown duration, usually longer than one year (e.g., a business cycle).</a:t>
            </a:r>
            <a:endParaRPr lang="en-US" sz="1800"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 Forecasting, the Why and the How</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17</a:t>
            </a:fld>
            <a:endParaRPr lang="en-US" dirty="0"/>
          </a:p>
        </p:txBody>
      </p:sp>
    </p:spTree>
    <p:extLst>
      <p:ext uri="{BB962C8B-B14F-4D97-AF65-F5344CB8AC3E}">
        <p14:creationId xmlns:p14="http://schemas.microsoft.com/office/powerpoint/2010/main" val="1999419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1.3 Examples of Forecasting Problems</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 Forecasting, the Why and the How</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18</a:t>
            </a:fld>
            <a:endParaRPr lang="en-US" dirty="0"/>
          </a:p>
        </p:txBody>
      </p:sp>
      <p:pic>
        <p:nvPicPr>
          <p:cNvPr id="9" name="Picture 8"/>
          <p:cNvPicPr>
            <a:picLocks noChangeAspect="1"/>
          </p:cNvPicPr>
          <p:nvPr/>
        </p:nvPicPr>
        <p:blipFill rotWithShape="1">
          <a:blip r:embed="rId2"/>
          <a:srcRect t="5623" b="9819"/>
          <a:stretch/>
        </p:blipFill>
        <p:spPr>
          <a:xfrm>
            <a:off x="685799" y="1812511"/>
            <a:ext cx="7096125" cy="4091573"/>
          </a:xfrm>
          <a:prstGeom prst="rect">
            <a:avLst/>
          </a:prstGeom>
        </p:spPr>
      </p:pic>
      <p:sp>
        <p:nvSpPr>
          <p:cNvPr id="6" name="Content Placeholder 2"/>
          <p:cNvSpPr>
            <a:spLocks noGrp="1"/>
          </p:cNvSpPr>
          <p:nvPr>
            <p:ph idx="1"/>
          </p:nvPr>
        </p:nvSpPr>
        <p:spPr>
          <a:xfrm>
            <a:off x="685799" y="1462134"/>
            <a:ext cx="7543800" cy="272058"/>
          </a:xfrm>
        </p:spPr>
        <p:txBody>
          <a:bodyPr>
            <a:normAutofit/>
          </a:bodyPr>
          <a:lstStyle/>
          <a:p>
            <a:pPr marL="0" indent="0">
              <a:buNone/>
            </a:pPr>
            <a:r>
              <a:rPr lang="en-US" sz="1600" b="1" dirty="0" smtClean="0">
                <a:solidFill>
                  <a:srgbClr val="182752"/>
                </a:solidFill>
              </a:rPr>
              <a:t>Figure 1.3  </a:t>
            </a:r>
            <a:r>
              <a:rPr lang="en-US" sz="1600" b="1" dirty="0" smtClean="0">
                <a:solidFill>
                  <a:srgbClr val="873B1F"/>
                </a:solidFill>
              </a:rPr>
              <a:t>Seasonally Adjusted Series for U.S. Monthly Retailers Sales</a:t>
            </a:r>
            <a:endParaRPr lang="en-US" sz="1600" b="1" dirty="0">
              <a:solidFill>
                <a:srgbClr val="873B1F"/>
              </a:solidFill>
            </a:endParaRPr>
          </a:p>
        </p:txBody>
      </p:sp>
    </p:spTree>
    <p:extLst>
      <p:ext uri="{BB962C8B-B14F-4D97-AF65-F5344CB8AC3E}">
        <p14:creationId xmlns:p14="http://schemas.microsoft.com/office/powerpoint/2010/main" val="686564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1.3 Examples of Forecasting Problems</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 Forecasting, the Why and the How</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19</a:t>
            </a:fld>
            <a:endParaRPr lang="en-US" dirty="0"/>
          </a:p>
        </p:txBody>
      </p:sp>
      <p:pic>
        <p:nvPicPr>
          <p:cNvPr id="3" name="Picture 2"/>
          <p:cNvPicPr>
            <a:picLocks noChangeAspect="1"/>
          </p:cNvPicPr>
          <p:nvPr/>
        </p:nvPicPr>
        <p:blipFill rotWithShape="1">
          <a:blip r:embed="rId2"/>
          <a:srcRect t="5378" b="10205"/>
          <a:stretch/>
        </p:blipFill>
        <p:spPr>
          <a:xfrm>
            <a:off x="685799" y="1780818"/>
            <a:ext cx="7096125" cy="4076640"/>
          </a:xfrm>
          <a:prstGeom prst="rect">
            <a:avLst/>
          </a:prstGeom>
        </p:spPr>
      </p:pic>
      <p:sp>
        <p:nvSpPr>
          <p:cNvPr id="6" name="Content Placeholder 2"/>
          <p:cNvSpPr>
            <a:spLocks noGrp="1"/>
          </p:cNvSpPr>
          <p:nvPr>
            <p:ph idx="1"/>
          </p:nvPr>
        </p:nvSpPr>
        <p:spPr>
          <a:xfrm>
            <a:off x="685799" y="1392226"/>
            <a:ext cx="7543800" cy="272058"/>
          </a:xfrm>
        </p:spPr>
        <p:txBody>
          <a:bodyPr>
            <a:normAutofit/>
          </a:bodyPr>
          <a:lstStyle/>
          <a:p>
            <a:pPr marL="0" indent="0">
              <a:buNone/>
            </a:pPr>
            <a:r>
              <a:rPr lang="en-US" sz="1600" b="1" dirty="0" smtClean="0">
                <a:solidFill>
                  <a:srgbClr val="182752"/>
                </a:solidFill>
              </a:rPr>
              <a:t>Figure 1.4  </a:t>
            </a:r>
            <a:r>
              <a:rPr lang="en-US" sz="1600" b="1" dirty="0" smtClean="0">
                <a:solidFill>
                  <a:srgbClr val="873B1F"/>
                </a:solidFill>
              </a:rPr>
              <a:t>Seasonal Factors for U.S. Monthly Retailers Sales</a:t>
            </a:r>
            <a:endParaRPr lang="en-US" sz="1600" b="1" dirty="0">
              <a:solidFill>
                <a:srgbClr val="873B1F"/>
              </a:solidFill>
            </a:endParaRPr>
          </a:p>
        </p:txBody>
      </p:sp>
    </p:spTree>
    <p:extLst>
      <p:ext uri="{BB962C8B-B14F-4D97-AF65-F5344CB8AC3E}">
        <p14:creationId xmlns:p14="http://schemas.microsoft.com/office/powerpoint/2010/main" val="1267310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 to the Instructor</a:t>
            </a:r>
            <a:endParaRPr lang="en-US" dirty="0"/>
          </a:p>
        </p:txBody>
      </p:sp>
      <p:sp>
        <p:nvSpPr>
          <p:cNvPr id="3" name="Content Placeholder 2"/>
          <p:cNvSpPr>
            <a:spLocks noGrp="1"/>
          </p:cNvSpPr>
          <p:nvPr>
            <p:ph idx="1"/>
          </p:nvPr>
        </p:nvSpPr>
        <p:spPr/>
        <p:txBody>
          <a:bodyPr>
            <a:normAutofit/>
          </a:bodyPr>
          <a:lstStyle/>
          <a:p>
            <a:pPr marL="0" indent="0">
              <a:lnSpc>
                <a:spcPts val="3000"/>
              </a:lnSpc>
              <a:spcBef>
                <a:spcPts val="2000"/>
              </a:spcBef>
              <a:buNone/>
            </a:pPr>
            <a:r>
              <a:rPr lang="en-US" sz="1600" dirty="0" smtClean="0"/>
              <a:t>These slides aim to aid the instructor and are not intended to provide a complete presentation for all aspects of the book. However, we believe they do capture most of the important pedagogical questions that the instructor would aim to cover. If we have missed some aspects that need further explanation, or if you think that the format of any slide could be improved, please contact us with your suggestions or send us your improved versions of the content.</a:t>
            </a:r>
          </a:p>
          <a:p>
            <a:pPr marL="0" indent="0">
              <a:lnSpc>
                <a:spcPts val="3000"/>
              </a:lnSpc>
              <a:spcBef>
                <a:spcPts val="2000"/>
              </a:spcBef>
              <a:buNone/>
            </a:pPr>
            <a:r>
              <a:rPr lang="en-US" sz="1600" dirty="0" smtClean="0"/>
              <a:t>We look forward to receiving your views on how this material can be improved.</a:t>
            </a:r>
          </a:p>
          <a:p>
            <a:pPr marL="0" indent="0">
              <a:lnSpc>
                <a:spcPts val="3000"/>
              </a:lnSpc>
              <a:spcBef>
                <a:spcPts val="2000"/>
              </a:spcBef>
              <a:buNone/>
            </a:pPr>
            <a:r>
              <a:rPr lang="en-US" sz="1600" dirty="0" smtClean="0"/>
              <a:t>Keith Ord, Robert </a:t>
            </a:r>
            <a:r>
              <a:rPr lang="en-US" sz="1600" dirty="0" err="1" smtClean="0"/>
              <a:t>Fildes</a:t>
            </a:r>
            <a:r>
              <a:rPr lang="en-US" sz="1600" dirty="0" smtClean="0"/>
              <a:t>, &amp; Nikos </a:t>
            </a:r>
            <a:r>
              <a:rPr lang="en-US" sz="1600" dirty="0" err="1" smtClean="0"/>
              <a:t>Kourentzes</a:t>
            </a:r>
            <a:endParaRPr lang="en-US" sz="1600" dirty="0" smtClean="0"/>
          </a:p>
          <a:p>
            <a:pPr marL="0" indent="0">
              <a:lnSpc>
                <a:spcPct val="100000"/>
              </a:lnSpc>
              <a:spcBef>
                <a:spcPts val="0"/>
              </a:spcBef>
              <a:buNone/>
            </a:pPr>
            <a:r>
              <a:rPr lang="en-US" sz="1400" dirty="0" smtClean="0"/>
              <a:t>August 2017</a:t>
            </a:r>
            <a:endParaRPr lang="en-US" sz="1400"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 Forecasting, the Why and the How</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2</a:t>
            </a:fld>
            <a:endParaRPr lang="en-US" dirty="0"/>
          </a:p>
        </p:txBody>
      </p:sp>
    </p:spTree>
    <p:extLst>
      <p:ext uri="{BB962C8B-B14F-4D97-AF65-F5344CB8AC3E}">
        <p14:creationId xmlns:p14="http://schemas.microsoft.com/office/powerpoint/2010/main" val="786168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9612" t="5946" r="9099" b="968"/>
          <a:stretch/>
        </p:blipFill>
        <p:spPr>
          <a:xfrm>
            <a:off x="685799" y="2324758"/>
            <a:ext cx="3923523" cy="2808914"/>
          </a:xfrm>
          <a:prstGeom prst="rect">
            <a:avLst/>
          </a:prstGeom>
        </p:spPr>
      </p:pic>
      <p:pic>
        <p:nvPicPr>
          <p:cNvPr id="7" name="Picture 6"/>
          <p:cNvPicPr>
            <a:picLocks noChangeAspect="1"/>
          </p:cNvPicPr>
          <p:nvPr/>
        </p:nvPicPr>
        <p:blipFill rotWithShape="1">
          <a:blip r:embed="rId3"/>
          <a:srcRect l="9015" t="5067" r="8352"/>
          <a:stretch/>
        </p:blipFill>
        <p:spPr>
          <a:xfrm>
            <a:off x="4670000" y="2295574"/>
            <a:ext cx="3971078" cy="2838098"/>
          </a:xfrm>
          <a:prstGeom prst="rect">
            <a:avLst/>
          </a:prstGeom>
        </p:spPr>
      </p:pic>
      <p:sp>
        <p:nvSpPr>
          <p:cNvPr id="2" name="Title 1"/>
          <p:cNvSpPr>
            <a:spLocks noGrp="1"/>
          </p:cNvSpPr>
          <p:nvPr>
            <p:ph type="title"/>
          </p:nvPr>
        </p:nvSpPr>
        <p:spPr/>
        <p:txBody>
          <a:bodyPr/>
          <a:lstStyle/>
          <a:p>
            <a:r>
              <a:rPr lang="en-US" dirty="0" smtClean="0"/>
              <a:t>1.3 Examples of Forecasting Problems</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 Forecasting, the Why and the How</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20</a:t>
            </a:fld>
            <a:endParaRPr lang="en-US" dirty="0"/>
          </a:p>
        </p:txBody>
      </p:sp>
      <p:sp>
        <p:nvSpPr>
          <p:cNvPr id="9" name="Content Placeholder 2"/>
          <p:cNvSpPr>
            <a:spLocks noGrp="1"/>
          </p:cNvSpPr>
          <p:nvPr>
            <p:ph idx="1"/>
          </p:nvPr>
        </p:nvSpPr>
        <p:spPr>
          <a:xfrm>
            <a:off x="685800" y="1481327"/>
            <a:ext cx="7543800" cy="611423"/>
          </a:xfrm>
        </p:spPr>
        <p:txBody>
          <a:bodyPr>
            <a:normAutofit/>
          </a:bodyPr>
          <a:lstStyle/>
          <a:p>
            <a:pPr marL="1833563" indent="-1833563">
              <a:lnSpc>
                <a:spcPct val="100000"/>
              </a:lnSpc>
              <a:buNone/>
            </a:pPr>
            <a:r>
              <a:rPr lang="en-US" sz="1600" b="1" dirty="0" smtClean="0">
                <a:solidFill>
                  <a:srgbClr val="182752"/>
                </a:solidFill>
              </a:rPr>
              <a:t>Figures 1.5 &amp; 1.6</a:t>
            </a:r>
            <a:r>
              <a:rPr lang="en-US" sz="1600" b="1" dirty="0" smtClean="0">
                <a:solidFill>
                  <a:srgbClr val="873B1F"/>
                </a:solidFill>
              </a:rPr>
              <a:t>	Year-over-year Change and Percentage Changes in </a:t>
            </a:r>
            <a:br>
              <a:rPr lang="en-US" sz="1600" b="1" dirty="0" smtClean="0">
                <a:solidFill>
                  <a:srgbClr val="873B1F"/>
                </a:solidFill>
              </a:rPr>
            </a:br>
            <a:r>
              <a:rPr lang="en-US" sz="1600" b="1" dirty="0" smtClean="0">
                <a:solidFill>
                  <a:srgbClr val="873B1F"/>
                </a:solidFill>
              </a:rPr>
              <a:t>U.S. Monthly Retail Sales</a:t>
            </a:r>
          </a:p>
        </p:txBody>
      </p:sp>
    </p:spTree>
    <p:extLst>
      <p:ext uri="{BB962C8B-B14F-4D97-AF65-F5344CB8AC3E}">
        <p14:creationId xmlns:p14="http://schemas.microsoft.com/office/powerpoint/2010/main" val="176692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 Examples of Forecasting Problems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 Forecasting, the Why and the How</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21</a:t>
            </a:fld>
            <a:endParaRPr lang="en-US" dirty="0"/>
          </a:p>
        </p:txBody>
      </p:sp>
      <p:sp>
        <p:nvSpPr>
          <p:cNvPr id="7" name="Text Box 6"/>
          <p:cNvSpPr txBox="1">
            <a:spLocks noChangeArrowheads="1"/>
          </p:cNvSpPr>
          <p:nvPr/>
        </p:nvSpPr>
        <p:spPr bwMode="auto">
          <a:xfrm>
            <a:off x="685797" y="5610045"/>
            <a:ext cx="7438869" cy="738664"/>
          </a:xfrm>
          <a:prstGeom prst="rect">
            <a:avLst/>
          </a:prstGeom>
          <a:solidFill>
            <a:srgbClr val="873B1F"/>
          </a:solidFill>
          <a:ln w="12700">
            <a:noFill/>
            <a:miter lim="800000"/>
            <a:headEnd/>
            <a:tailEnd/>
          </a:ln>
          <a:effectLst/>
        </p:spPr>
        <p:txBody>
          <a:bodyPr wrap="square" lIns="104753" tIns="91440" rIns="104753" bIns="91440" anchor="ctr" anchorCtr="0">
            <a:spAutoFit/>
          </a:bodyPr>
          <a:lstStyle/>
          <a:p>
            <a:pPr algn="ctr" defTabSz="1047750" eaLnBrk="0" hangingPunct="0">
              <a:spcBef>
                <a:spcPts val="600"/>
              </a:spcBef>
            </a:pPr>
            <a:r>
              <a:rPr lang="en-GB" u="none" dirty="0" smtClean="0">
                <a:solidFill>
                  <a:schemeClr val="bg1"/>
                </a:solidFill>
                <a:latin typeface="Arial" charset="0"/>
                <a:ea typeface="Arial" charset="0"/>
                <a:cs typeface="Arial" charset="0"/>
              </a:rPr>
              <a:t>Sudden shifts and changes in policy or circumstances </a:t>
            </a:r>
            <a:br>
              <a:rPr lang="en-GB" u="none" dirty="0" smtClean="0">
                <a:solidFill>
                  <a:schemeClr val="bg1"/>
                </a:solidFill>
                <a:latin typeface="Arial" charset="0"/>
                <a:ea typeface="Arial" charset="0"/>
                <a:cs typeface="Arial" charset="0"/>
              </a:rPr>
            </a:br>
            <a:r>
              <a:rPr lang="en-GB" u="none" dirty="0" smtClean="0">
                <a:solidFill>
                  <a:schemeClr val="bg1"/>
                </a:solidFill>
                <a:latin typeface="Arial" charset="0"/>
                <a:ea typeface="Arial" charset="0"/>
                <a:cs typeface="Arial" charset="0"/>
              </a:rPr>
              <a:t>can change the basis for forecasting.</a:t>
            </a:r>
            <a:endParaRPr lang="en-GB" u="none" dirty="0">
              <a:solidFill>
                <a:schemeClr val="bg1"/>
              </a:solidFill>
              <a:latin typeface="Arial" charset="0"/>
              <a:ea typeface="Arial" charset="0"/>
              <a:cs typeface="Arial" charset="0"/>
            </a:endParaRPr>
          </a:p>
        </p:txBody>
      </p:sp>
      <p:pic>
        <p:nvPicPr>
          <p:cNvPr id="6" name="Picture 5"/>
          <p:cNvPicPr>
            <a:picLocks noChangeAspect="1"/>
          </p:cNvPicPr>
          <p:nvPr/>
        </p:nvPicPr>
        <p:blipFill rotWithShape="1">
          <a:blip r:embed="rId2"/>
          <a:srcRect t="6581" b="7697"/>
          <a:stretch/>
        </p:blipFill>
        <p:spPr>
          <a:xfrm>
            <a:off x="685797" y="1970146"/>
            <a:ext cx="6581775" cy="3543631"/>
          </a:xfrm>
          <a:prstGeom prst="rect">
            <a:avLst/>
          </a:prstGeom>
        </p:spPr>
      </p:pic>
      <p:sp>
        <p:nvSpPr>
          <p:cNvPr id="8" name="Content Placeholder 2"/>
          <p:cNvSpPr>
            <a:spLocks noGrp="1"/>
          </p:cNvSpPr>
          <p:nvPr>
            <p:ph idx="1"/>
          </p:nvPr>
        </p:nvSpPr>
        <p:spPr>
          <a:xfrm>
            <a:off x="685799" y="1329628"/>
            <a:ext cx="7543800" cy="669701"/>
          </a:xfrm>
        </p:spPr>
        <p:txBody>
          <a:bodyPr>
            <a:noAutofit/>
          </a:bodyPr>
          <a:lstStyle/>
          <a:p>
            <a:pPr marL="1146175" indent="-1146175">
              <a:lnSpc>
                <a:spcPct val="110000"/>
              </a:lnSpc>
              <a:buNone/>
            </a:pPr>
            <a:r>
              <a:rPr lang="en-US" sz="1600" b="1" dirty="0" smtClean="0">
                <a:solidFill>
                  <a:srgbClr val="182752"/>
                </a:solidFill>
              </a:rPr>
              <a:t>Figure 1.7	</a:t>
            </a:r>
            <a:r>
              <a:rPr lang="en-US" sz="1600" b="1" dirty="0" smtClean="0">
                <a:solidFill>
                  <a:srgbClr val="873B1F"/>
                </a:solidFill>
              </a:rPr>
              <a:t>Serious Injuries and Deaths on UK Roads, </a:t>
            </a:r>
            <a:br>
              <a:rPr lang="en-US" sz="1600" b="1" dirty="0" smtClean="0">
                <a:solidFill>
                  <a:srgbClr val="873B1F"/>
                </a:solidFill>
              </a:rPr>
            </a:br>
            <a:r>
              <a:rPr lang="en-US" sz="1600" b="1" dirty="0" smtClean="0">
                <a:solidFill>
                  <a:srgbClr val="873B1F"/>
                </a:solidFill>
              </a:rPr>
              <a:t>January 1975–December 1984</a:t>
            </a:r>
            <a:endParaRPr lang="en-US" sz="1600" b="1" dirty="0">
              <a:solidFill>
                <a:srgbClr val="873B1F"/>
              </a:solidFill>
            </a:endParaRPr>
          </a:p>
        </p:txBody>
      </p:sp>
    </p:spTree>
    <p:extLst>
      <p:ext uri="{BB962C8B-B14F-4D97-AF65-F5344CB8AC3E}">
        <p14:creationId xmlns:p14="http://schemas.microsoft.com/office/powerpoint/2010/main" val="376250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 Examples of Forecasting Problems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 Forecasting, the Why and the How</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22</a:t>
            </a:fld>
            <a:endParaRPr lang="en-US" dirty="0"/>
          </a:p>
        </p:txBody>
      </p:sp>
      <p:pic>
        <p:nvPicPr>
          <p:cNvPr id="8" name="Picture 7"/>
          <p:cNvPicPr>
            <a:picLocks noChangeAspect="1"/>
          </p:cNvPicPr>
          <p:nvPr/>
        </p:nvPicPr>
        <p:blipFill rotWithShape="1">
          <a:blip r:embed="rId2"/>
          <a:srcRect t="6518" b="10618"/>
          <a:stretch/>
        </p:blipFill>
        <p:spPr>
          <a:xfrm>
            <a:off x="685799" y="2150594"/>
            <a:ext cx="6125210" cy="3337088"/>
          </a:xfrm>
          <a:prstGeom prst="rect">
            <a:avLst/>
          </a:prstGeom>
        </p:spPr>
      </p:pic>
      <p:sp>
        <p:nvSpPr>
          <p:cNvPr id="7" name="Content Placeholder 2"/>
          <p:cNvSpPr txBox="1">
            <a:spLocks/>
          </p:cNvSpPr>
          <p:nvPr/>
        </p:nvSpPr>
        <p:spPr>
          <a:xfrm>
            <a:off x="685799" y="1443758"/>
            <a:ext cx="7543800" cy="57122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6175" indent="-1146175">
              <a:lnSpc>
                <a:spcPct val="100000"/>
              </a:lnSpc>
              <a:buFont typeface="Arial" panose="020B0604020202020204" pitchFamily="34" charset="0"/>
              <a:buNone/>
            </a:pPr>
            <a:r>
              <a:rPr lang="en-US" sz="1600" b="1" dirty="0" smtClean="0">
                <a:solidFill>
                  <a:srgbClr val="182752"/>
                </a:solidFill>
              </a:rPr>
              <a:t>Figure 1.8	</a:t>
            </a:r>
            <a:r>
              <a:rPr lang="en-US" sz="1600" b="1" dirty="0" smtClean="0">
                <a:solidFill>
                  <a:srgbClr val="873B1F"/>
                </a:solidFill>
              </a:rPr>
              <a:t>Monthly U.S. Air Revenue Passenger Miles (billions), </a:t>
            </a:r>
            <a:br>
              <a:rPr lang="en-US" sz="1600" b="1" dirty="0" smtClean="0">
                <a:solidFill>
                  <a:srgbClr val="873B1F"/>
                </a:solidFill>
              </a:rPr>
            </a:br>
            <a:r>
              <a:rPr lang="en-US" sz="1600" b="1" dirty="0" smtClean="0">
                <a:solidFill>
                  <a:srgbClr val="873B1F"/>
                </a:solidFill>
              </a:rPr>
              <a:t>January 2000–December 2015</a:t>
            </a:r>
            <a:endParaRPr lang="en-US" sz="1600" b="1" dirty="0">
              <a:solidFill>
                <a:srgbClr val="873B1F"/>
              </a:solidFill>
            </a:endParaRPr>
          </a:p>
        </p:txBody>
      </p:sp>
    </p:spTree>
    <p:extLst>
      <p:ext uri="{BB962C8B-B14F-4D97-AF65-F5344CB8AC3E}">
        <p14:creationId xmlns:p14="http://schemas.microsoft.com/office/powerpoint/2010/main" val="2027830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Question</a:t>
            </a:r>
            <a:endParaRPr lang="en-US" dirty="0"/>
          </a:p>
        </p:txBody>
      </p:sp>
      <p:sp>
        <p:nvSpPr>
          <p:cNvPr id="3" name="Content Placeholder 2"/>
          <p:cNvSpPr>
            <a:spLocks noGrp="1"/>
          </p:cNvSpPr>
          <p:nvPr>
            <p:ph idx="1"/>
          </p:nvPr>
        </p:nvSpPr>
        <p:spPr/>
        <p:txBody>
          <a:bodyPr/>
          <a:lstStyle/>
          <a:p>
            <a:pPr>
              <a:lnSpc>
                <a:spcPct val="100000"/>
              </a:lnSpc>
            </a:pPr>
            <a:r>
              <a:rPr lang="en-US" dirty="0" smtClean="0"/>
              <a:t>How would you estimate the effect of 9/11 (September 11, 2001) upon the airline industry with respect to losses in revenue passenger miles?</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 Forecasting, the Why and the How</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23</a:t>
            </a:fld>
            <a:endParaRPr lang="en-US" dirty="0"/>
          </a:p>
        </p:txBody>
      </p:sp>
    </p:spTree>
    <p:extLst>
      <p:ext uri="{BB962C8B-B14F-4D97-AF65-F5344CB8AC3E}">
        <p14:creationId xmlns:p14="http://schemas.microsoft.com/office/powerpoint/2010/main" val="1542901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 Examples of Forecasting Problems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 Forecasting, the Why and the How</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24</a:t>
            </a:fld>
            <a:endParaRPr lang="en-US" dirty="0"/>
          </a:p>
        </p:txBody>
      </p:sp>
      <p:pic>
        <p:nvPicPr>
          <p:cNvPr id="6" name="Picture 5"/>
          <p:cNvPicPr>
            <a:picLocks noChangeAspect="1"/>
          </p:cNvPicPr>
          <p:nvPr/>
        </p:nvPicPr>
        <p:blipFill rotWithShape="1">
          <a:blip r:embed="rId2"/>
          <a:srcRect t="10943" b="1829"/>
          <a:stretch/>
        </p:blipFill>
        <p:spPr>
          <a:xfrm>
            <a:off x="685799" y="2324911"/>
            <a:ext cx="6125210" cy="3287950"/>
          </a:xfrm>
          <a:prstGeom prst="rect">
            <a:avLst/>
          </a:prstGeom>
        </p:spPr>
      </p:pic>
      <p:sp>
        <p:nvSpPr>
          <p:cNvPr id="7" name="Content Placeholder 2"/>
          <p:cNvSpPr txBox="1">
            <a:spLocks/>
          </p:cNvSpPr>
          <p:nvPr/>
        </p:nvSpPr>
        <p:spPr>
          <a:xfrm>
            <a:off x="685799" y="1369450"/>
            <a:ext cx="7543800" cy="83452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6175" indent="-1146175">
              <a:lnSpc>
                <a:spcPct val="100000"/>
              </a:lnSpc>
              <a:buFont typeface="Arial" panose="020B0604020202020204" pitchFamily="34" charset="0"/>
              <a:buNone/>
            </a:pPr>
            <a:r>
              <a:rPr lang="en-US" sz="1600" b="1" dirty="0" smtClean="0">
                <a:solidFill>
                  <a:srgbClr val="182752"/>
                </a:solidFill>
              </a:rPr>
              <a:t>Figure 1.9	</a:t>
            </a:r>
            <a:r>
              <a:rPr lang="en-US" sz="1600" b="1" dirty="0" smtClean="0">
                <a:solidFill>
                  <a:srgbClr val="873B1F"/>
                </a:solidFill>
              </a:rPr>
              <a:t>The Record of English Soccer Club Manchester </a:t>
            </a:r>
            <a:r>
              <a:rPr lang="en-US" sz="1600" b="1" smtClean="0">
                <a:solidFill>
                  <a:srgbClr val="873B1F"/>
                </a:solidFill>
              </a:rPr>
              <a:t>United </a:t>
            </a:r>
            <a:br>
              <a:rPr lang="en-US" sz="1600" b="1" smtClean="0">
                <a:solidFill>
                  <a:srgbClr val="873B1F"/>
                </a:solidFill>
              </a:rPr>
            </a:br>
            <a:r>
              <a:rPr lang="en-US" sz="1600" b="1" smtClean="0">
                <a:solidFill>
                  <a:srgbClr val="873B1F"/>
                </a:solidFill>
              </a:rPr>
              <a:t>During </a:t>
            </a:r>
            <a:r>
              <a:rPr lang="en-US" sz="1600" b="1" dirty="0" smtClean="0">
                <a:solidFill>
                  <a:srgbClr val="873B1F"/>
                </a:solidFill>
              </a:rPr>
              <a:t>the </a:t>
            </a:r>
            <a:r>
              <a:rPr lang="en-US" sz="1600" b="1" smtClean="0">
                <a:solidFill>
                  <a:srgbClr val="873B1F"/>
                </a:solidFill>
              </a:rPr>
              <a:t>2014–215 Premier League Season </a:t>
            </a:r>
            <a:br>
              <a:rPr lang="en-US" sz="1600" b="1" smtClean="0">
                <a:solidFill>
                  <a:srgbClr val="873B1F"/>
                </a:solidFill>
              </a:rPr>
            </a:br>
            <a:r>
              <a:rPr lang="en-US" sz="1600" b="1" smtClean="0">
                <a:solidFill>
                  <a:srgbClr val="873B1F"/>
                </a:solidFill>
              </a:rPr>
              <a:t>[38 games plated, 19 home and 19 away]</a:t>
            </a:r>
            <a:endParaRPr lang="en-US" sz="1600" b="1" dirty="0">
              <a:solidFill>
                <a:srgbClr val="873B1F"/>
              </a:solidFill>
            </a:endParaRPr>
          </a:p>
        </p:txBody>
      </p:sp>
    </p:spTree>
    <p:extLst>
      <p:ext uri="{BB962C8B-B14F-4D97-AF65-F5344CB8AC3E}">
        <p14:creationId xmlns:p14="http://schemas.microsoft.com/office/powerpoint/2010/main" val="1729223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Question</a:t>
            </a:r>
            <a:endParaRPr lang="en-US" dirty="0"/>
          </a:p>
        </p:txBody>
      </p:sp>
      <p:sp>
        <p:nvSpPr>
          <p:cNvPr id="3" name="Content Placeholder 2"/>
          <p:cNvSpPr>
            <a:spLocks noGrp="1"/>
          </p:cNvSpPr>
          <p:nvPr>
            <p:ph idx="1"/>
          </p:nvPr>
        </p:nvSpPr>
        <p:spPr/>
        <p:txBody>
          <a:bodyPr/>
          <a:lstStyle/>
          <a:p>
            <a:pPr>
              <a:lnSpc>
                <a:spcPct val="100000"/>
              </a:lnSpc>
            </a:pPr>
            <a:r>
              <a:rPr lang="en-US" dirty="0" smtClean="0"/>
              <a:t>What conclusions can you draw from Figure 1.9 about the strength of the Manchester United team: Overall? Over time? Home and away?</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 Forecasting, the Why and the How</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25</a:t>
            </a:fld>
            <a:endParaRPr lang="en-US" dirty="0"/>
          </a:p>
        </p:txBody>
      </p:sp>
    </p:spTree>
    <p:extLst>
      <p:ext uri="{BB962C8B-B14F-4D97-AF65-F5344CB8AC3E}">
        <p14:creationId xmlns:p14="http://schemas.microsoft.com/office/powerpoint/2010/main" val="1591521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 Examples of Forecasting Problems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 Forecasting, the Why and the How</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26</a:t>
            </a:fld>
            <a:endParaRPr lang="en-US" dirty="0"/>
          </a:p>
        </p:txBody>
      </p:sp>
      <p:pic>
        <p:nvPicPr>
          <p:cNvPr id="8" name="Picture 7"/>
          <p:cNvPicPr>
            <a:picLocks noChangeAspect="1"/>
          </p:cNvPicPr>
          <p:nvPr/>
        </p:nvPicPr>
        <p:blipFill rotWithShape="1">
          <a:blip r:embed="rId2"/>
          <a:srcRect t="9583" b="10065"/>
          <a:stretch/>
        </p:blipFill>
        <p:spPr>
          <a:xfrm>
            <a:off x="685799" y="2217906"/>
            <a:ext cx="6553200" cy="3589506"/>
          </a:xfrm>
          <a:prstGeom prst="rect">
            <a:avLst/>
          </a:prstGeom>
        </p:spPr>
      </p:pic>
      <p:sp>
        <p:nvSpPr>
          <p:cNvPr id="6" name="Content Placeholder 2"/>
          <p:cNvSpPr txBox="1">
            <a:spLocks/>
          </p:cNvSpPr>
          <p:nvPr/>
        </p:nvSpPr>
        <p:spPr>
          <a:xfrm>
            <a:off x="633333" y="1466726"/>
            <a:ext cx="7543800" cy="83452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58888" indent="-1258888">
              <a:lnSpc>
                <a:spcPct val="100000"/>
              </a:lnSpc>
              <a:buFont typeface="Arial" panose="020B0604020202020204" pitchFamily="34" charset="0"/>
              <a:buNone/>
            </a:pPr>
            <a:r>
              <a:rPr lang="en-US" sz="1600" b="1" dirty="0" smtClean="0">
                <a:solidFill>
                  <a:srgbClr val="182752"/>
                </a:solidFill>
              </a:rPr>
              <a:t>Figure 1.10	</a:t>
            </a:r>
            <a:r>
              <a:rPr lang="en-US" sz="1600" b="1" dirty="0" smtClean="0">
                <a:solidFill>
                  <a:srgbClr val="873B1F"/>
                </a:solidFill>
              </a:rPr>
              <a:t>Scatterplot of Baseball Players’ Salaries Against </a:t>
            </a:r>
            <a:r>
              <a:rPr lang="en-US" sz="1600" b="1" smtClean="0">
                <a:solidFill>
                  <a:srgbClr val="873B1F"/>
                </a:solidFill>
              </a:rPr>
              <a:t>the </a:t>
            </a:r>
            <a:br>
              <a:rPr lang="en-US" sz="1600" b="1" smtClean="0">
                <a:solidFill>
                  <a:srgbClr val="873B1F"/>
                </a:solidFill>
              </a:rPr>
            </a:br>
            <a:r>
              <a:rPr lang="en-US" sz="1600" b="1" smtClean="0">
                <a:solidFill>
                  <a:srgbClr val="873B1F"/>
                </a:solidFill>
              </a:rPr>
              <a:t>Number </a:t>
            </a:r>
            <a:r>
              <a:rPr lang="en-US" sz="1600" b="1" dirty="0" smtClean="0">
                <a:solidFill>
                  <a:srgbClr val="873B1F"/>
                </a:solidFill>
              </a:rPr>
              <a:t>of Years </a:t>
            </a:r>
            <a:r>
              <a:rPr lang="en-US" sz="1600" b="1" smtClean="0">
                <a:solidFill>
                  <a:srgbClr val="873B1F"/>
                </a:solidFill>
              </a:rPr>
              <a:t>Played in the Major Leagues</a:t>
            </a:r>
            <a:endParaRPr lang="en-US" sz="1600" b="1" dirty="0">
              <a:solidFill>
                <a:srgbClr val="873B1F"/>
              </a:solidFill>
            </a:endParaRPr>
          </a:p>
        </p:txBody>
      </p:sp>
    </p:spTree>
    <p:extLst>
      <p:ext uri="{BB962C8B-B14F-4D97-AF65-F5344CB8AC3E}">
        <p14:creationId xmlns:p14="http://schemas.microsoft.com/office/powerpoint/2010/main" val="1615810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1.4 How to Forecast</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 Forecasting, the Why and the How</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27</a:t>
            </a:fld>
            <a:endParaRPr lang="en-US" dirty="0"/>
          </a:p>
        </p:txBody>
      </p:sp>
      <p:pic>
        <p:nvPicPr>
          <p:cNvPr id="6" name="Picture 5"/>
          <p:cNvPicPr>
            <a:picLocks noChangeAspect="1"/>
          </p:cNvPicPr>
          <p:nvPr/>
        </p:nvPicPr>
        <p:blipFill rotWithShape="1">
          <a:blip r:embed="rId2"/>
          <a:srcRect l="16842" t="8314" r="16512"/>
          <a:stretch/>
        </p:blipFill>
        <p:spPr>
          <a:xfrm>
            <a:off x="1656133" y="1909334"/>
            <a:ext cx="5831733" cy="3900781"/>
          </a:xfrm>
          <a:prstGeom prst="rect">
            <a:avLst/>
          </a:prstGeom>
        </p:spPr>
      </p:pic>
      <p:sp>
        <p:nvSpPr>
          <p:cNvPr id="7" name="Content Placeholder 2"/>
          <p:cNvSpPr txBox="1">
            <a:spLocks/>
          </p:cNvSpPr>
          <p:nvPr/>
        </p:nvSpPr>
        <p:spPr>
          <a:xfrm>
            <a:off x="685799" y="1369450"/>
            <a:ext cx="7543800" cy="31343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58888" indent="-1258888">
              <a:lnSpc>
                <a:spcPct val="100000"/>
              </a:lnSpc>
              <a:buFont typeface="Arial" panose="020B0604020202020204" pitchFamily="34" charset="0"/>
              <a:buNone/>
            </a:pPr>
            <a:r>
              <a:rPr lang="en-US" sz="1600" b="1" dirty="0" smtClean="0">
                <a:solidFill>
                  <a:srgbClr val="182752"/>
                </a:solidFill>
              </a:rPr>
              <a:t>Figure 1.11	</a:t>
            </a:r>
            <a:r>
              <a:rPr lang="en-US" sz="1600" b="1" dirty="0" smtClean="0">
                <a:solidFill>
                  <a:srgbClr val="873B1F"/>
                </a:solidFill>
              </a:rPr>
              <a:t>A Simplified Methodology Tree </a:t>
            </a:r>
            <a:r>
              <a:rPr lang="en-US" sz="1600" b="1" smtClean="0">
                <a:solidFill>
                  <a:srgbClr val="873B1F"/>
                </a:solidFill>
              </a:rPr>
              <a:t>for Forecasting</a:t>
            </a:r>
            <a:endParaRPr lang="en-US" sz="1600" b="1" dirty="0">
              <a:solidFill>
                <a:srgbClr val="873B1F"/>
              </a:solidFill>
            </a:endParaRPr>
          </a:p>
        </p:txBody>
      </p:sp>
    </p:spTree>
    <p:extLst>
      <p:ext uri="{BB962C8B-B14F-4D97-AF65-F5344CB8AC3E}">
        <p14:creationId xmlns:p14="http://schemas.microsoft.com/office/powerpoint/2010/main" val="441593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1.5 Forecasting Step by Step</a:t>
            </a:r>
            <a:endParaRPr lang="en-US" dirty="0"/>
          </a:p>
        </p:txBody>
      </p:sp>
      <p:sp>
        <p:nvSpPr>
          <p:cNvPr id="3" name="Content Placeholder 2"/>
          <p:cNvSpPr>
            <a:spLocks noGrp="1"/>
          </p:cNvSpPr>
          <p:nvPr>
            <p:ph idx="1"/>
          </p:nvPr>
        </p:nvSpPr>
        <p:spPr/>
        <p:txBody>
          <a:bodyPr/>
          <a:lstStyle/>
          <a:p>
            <a:pPr marL="347663" indent="-347663">
              <a:lnSpc>
                <a:spcPct val="100000"/>
              </a:lnSpc>
              <a:buClr>
                <a:srgbClr val="873B1F"/>
              </a:buClr>
              <a:buFont typeface="+mj-lt"/>
              <a:buAutoNum type="arabicPeriod"/>
            </a:pPr>
            <a:r>
              <a:rPr lang="en-US" dirty="0" smtClean="0"/>
              <a:t>Define the forecasting and planning problem, the forecast horizon and decide the value of better forecasts.</a:t>
            </a:r>
          </a:p>
          <a:p>
            <a:pPr marL="347663" indent="-347663">
              <a:lnSpc>
                <a:spcPct val="100000"/>
              </a:lnSpc>
              <a:buClr>
                <a:srgbClr val="873B1F"/>
              </a:buClr>
              <a:buFont typeface="+mj-lt"/>
              <a:buAutoNum type="arabicPeriod"/>
            </a:pPr>
            <a:r>
              <a:rPr lang="en-US" dirty="0" smtClean="0"/>
              <a:t>Determine the resources to be devoted to providing the forecasts.</a:t>
            </a:r>
          </a:p>
          <a:p>
            <a:pPr marL="347663" indent="-347663">
              <a:lnSpc>
                <a:spcPct val="100000"/>
              </a:lnSpc>
              <a:buClr>
                <a:srgbClr val="873B1F"/>
              </a:buClr>
              <a:buFont typeface="+mj-lt"/>
              <a:buAutoNum type="arabicPeriod"/>
            </a:pPr>
            <a:r>
              <a:rPr lang="en-US" dirty="0" smtClean="0"/>
              <a:t>Collect relevant information, whether from a survey, from company records, or from information generated by other agencies (e.g., government).</a:t>
            </a:r>
          </a:p>
          <a:p>
            <a:pPr marL="347663" indent="-347663">
              <a:lnSpc>
                <a:spcPct val="100000"/>
              </a:lnSpc>
              <a:buClr>
                <a:srgbClr val="873B1F"/>
              </a:buClr>
              <a:buFont typeface="+mj-lt"/>
              <a:buAutoNum type="arabicPeriod"/>
            </a:pPr>
            <a:r>
              <a:rPr lang="en-US" dirty="0" smtClean="0"/>
              <a:t>Conduct an initial analysis of the data.</a:t>
            </a:r>
          </a:p>
          <a:p>
            <a:pPr marL="347663" indent="-347663">
              <a:lnSpc>
                <a:spcPct val="100000"/>
              </a:lnSpc>
              <a:buClr>
                <a:srgbClr val="873B1F"/>
              </a:buClr>
              <a:buFont typeface="+mj-lt"/>
              <a:buAutoNum type="arabicPeriod"/>
            </a:pPr>
            <a:r>
              <a:rPr lang="en-US" dirty="0" smtClean="0"/>
              <a:t>Select an appropriate forecasting method.</a:t>
            </a:r>
          </a:p>
          <a:p>
            <a:pPr marL="347663" indent="-347663">
              <a:lnSpc>
                <a:spcPct val="100000"/>
              </a:lnSpc>
              <a:buClr>
                <a:srgbClr val="873B1F"/>
              </a:buClr>
              <a:buFont typeface="+mj-lt"/>
              <a:buAutoNum type="arabicPeriod"/>
            </a:pPr>
            <a:r>
              <a:rPr lang="en-US" dirty="0" smtClean="0"/>
              <a:t>Generate forecasts.</a:t>
            </a:r>
          </a:p>
          <a:p>
            <a:pPr marL="347663" indent="-347663">
              <a:lnSpc>
                <a:spcPct val="100000"/>
              </a:lnSpc>
              <a:buClr>
                <a:srgbClr val="873B1F"/>
              </a:buClr>
              <a:buFont typeface="+mj-lt"/>
              <a:buAutoNum type="arabicPeriod"/>
            </a:pPr>
            <a:r>
              <a:rPr lang="en-US" dirty="0" smtClean="0"/>
              <a:t>Evaluate the forecasting exercise by checking forecasts against actual outcomes.</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 Forecasting, the Why and the How</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28</a:t>
            </a:fld>
            <a:endParaRPr lang="en-US" dirty="0"/>
          </a:p>
        </p:txBody>
      </p:sp>
    </p:spTree>
    <p:extLst>
      <p:ext uri="{BB962C8B-B14F-4D97-AF65-F5344CB8AC3E}">
        <p14:creationId xmlns:p14="http://schemas.microsoft.com/office/powerpoint/2010/main" val="278196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1.6 Computer Packages for Forecasting</a:t>
            </a:r>
            <a:endParaRPr lang="en-US" dirty="0"/>
          </a:p>
        </p:txBody>
      </p:sp>
      <p:sp>
        <p:nvSpPr>
          <p:cNvPr id="3" name="Content Placeholder 2"/>
          <p:cNvSpPr>
            <a:spLocks noGrp="1"/>
          </p:cNvSpPr>
          <p:nvPr>
            <p:ph idx="1"/>
          </p:nvPr>
        </p:nvSpPr>
        <p:spPr/>
        <p:txBody>
          <a:bodyPr/>
          <a:lstStyle/>
          <a:p>
            <a:pPr>
              <a:lnSpc>
                <a:spcPct val="100000"/>
              </a:lnSpc>
            </a:pPr>
            <a:r>
              <a:rPr lang="en-US" dirty="0" smtClean="0"/>
              <a:t>Almost all statistical packages include routines for regression analysis.</a:t>
            </a:r>
          </a:p>
          <a:p>
            <a:pPr>
              <a:lnSpc>
                <a:spcPct val="100000"/>
              </a:lnSpc>
              <a:spcBef>
                <a:spcPts val="1600"/>
              </a:spcBef>
            </a:pPr>
            <a:r>
              <a:rPr lang="en-US" dirty="0" smtClean="0"/>
              <a:t>Computer software for time series analysis is more variable.</a:t>
            </a:r>
          </a:p>
          <a:p>
            <a:pPr>
              <a:lnSpc>
                <a:spcPct val="100000"/>
              </a:lnSpc>
              <a:spcBef>
                <a:spcPts val="1600"/>
              </a:spcBef>
            </a:pPr>
            <a:r>
              <a:rPr lang="en-US" dirty="0" smtClean="0"/>
              <a:t>The book uses a variety of software:</a:t>
            </a:r>
          </a:p>
          <a:p>
            <a:pPr marL="520700" indent="-285750">
              <a:lnSpc>
                <a:spcPct val="100000"/>
              </a:lnSpc>
              <a:buClr>
                <a:schemeClr val="tx1"/>
              </a:buClr>
              <a:buFont typeface=".AppleSystemUIFont" charset="-120"/>
              <a:buChar char="–"/>
            </a:pPr>
            <a:r>
              <a:rPr lang="en-US" sz="1800" dirty="0" smtClean="0"/>
              <a:t>Excel (graphs and macros only)</a:t>
            </a:r>
          </a:p>
          <a:p>
            <a:pPr marL="520700" indent="-285750">
              <a:lnSpc>
                <a:spcPct val="100000"/>
              </a:lnSpc>
              <a:spcBef>
                <a:spcPts val="400"/>
              </a:spcBef>
              <a:buClr>
                <a:schemeClr val="tx1"/>
              </a:buClr>
              <a:buFont typeface=".AppleSystemUIFont" charset="-120"/>
              <a:buChar char="–"/>
            </a:pPr>
            <a:r>
              <a:rPr lang="en-US" sz="1800" dirty="0" smtClean="0"/>
              <a:t>General purpose statistical programs: Minitab, SAS, and SPSS.</a:t>
            </a:r>
          </a:p>
          <a:p>
            <a:pPr marL="520700" indent="-285750">
              <a:lnSpc>
                <a:spcPct val="100000"/>
              </a:lnSpc>
              <a:spcBef>
                <a:spcPts val="400"/>
              </a:spcBef>
              <a:buClr>
                <a:schemeClr val="tx1"/>
              </a:buClr>
              <a:buFont typeface=".AppleSystemUIFont" charset="-120"/>
              <a:buChar char="–"/>
            </a:pPr>
            <a:r>
              <a:rPr lang="en-US" sz="1800" dirty="0" smtClean="0"/>
              <a:t>Specialized forecasting software: Forecast Pro.</a:t>
            </a:r>
          </a:p>
          <a:p>
            <a:pPr marL="520700" indent="-285750">
              <a:lnSpc>
                <a:spcPct val="100000"/>
              </a:lnSpc>
              <a:spcBef>
                <a:spcPts val="400"/>
              </a:spcBef>
              <a:buClr>
                <a:schemeClr val="tx1"/>
              </a:buClr>
              <a:buFont typeface=".AppleSystemUIFont" charset="-120"/>
              <a:buChar char="–"/>
            </a:pPr>
            <a:r>
              <a:rPr lang="en-US" sz="1800" dirty="0" smtClean="0"/>
              <a:t>Specialized econometric software: </a:t>
            </a:r>
            <a:r>
              <a:rPr lang="en-US" sz="1800" dirty="0" err="1" smtClean="0"/>
              <a:t>Eviews</a:t>
            </a:r>
            <a:r>
              <a:rPr lang="en-US" sz="1800" dirty="0" smtClean="0"/>
              <a:t> and </a:t>
            </a:r>
            <a:r>
              <a:rPr lang="en-US" sz="1800" dirty="0" err="1" smtClean="0"/>
              <a:t>PcGive</a:t>
            </a:r>
            <a:r>
              <a:rPr lang="en-US" sz="1800" dirty="0" smtClean="0"/>
              <a:t>.</a:t>
            </a:r>
          </a:p>
          <a:p>
            <a:pPr marL="520700" indent="-285750">
              <a:lnSpc>
                <a:spcPct val="100000"/>
              </a:lnSpc>
              <a:spcBef>
                <a:spcPts val="400"/>
              </a:spcBef>
              <a:buClr>
                <a:schemeClr val="tx1"/>
              </a:buClr>
              <a:buFont typeface=".AppleSystemUIFont" charset="-120"/>
              <a:buChar char="–"/>
            </a:pPr>
            <a:r>
              <a:rPr lang="en-US" sz="1800" dirty="0" smtClean="0"/>
              <a:t>Open-source software: </a:t>
            </a:r>
            <a:r>
              <a:rPr lang="en-US" sz="1800" i="1" dirty="0" smtClean="0"/>
              <a:t>R</a:t>
            </a:r>
            <a:endParaRPr lang="en-US" sz="1800" dirty="0" smtClean="0"/>
          </a:p>
          <a:p>
            <a:pPr marL="234950" indent="-227013">
              <a:lnSpc>
                <a:spcPct val="100000"/>
              </a:lnSpc>
              <a:spcBef>
                <a:spcPts val="1600"/>
              </a:spcBef>
              <a:buFont typeface="Arial" charset="0"/>
              <a:buChar char="•"/>
            </a:pPr>
            <a:r>
              <a:rPr lang="en-US" dirty="0" smtClean="0"/>
              <a:t>A brief summary of the capabilities of the major forecasting packages is provided in online Appendix B.</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 Forecasting, the Why and the How</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29</a:t>
            </a:fld>
            <a:endParaRPr lang="en-US" dirty="0"/>
          </a:p>
        </p:txBody>
      </p:sp>
    </p:spTree>
    <p:extLst>
      <p:ext uri="{BB962C8B-B14F-4D97-AF65-F5344CB8AC3E}">
        <p14:creationId xmlns:p14="http://schemas.microsoft.com/office/powerpoint/2010/main" val="1184760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 Forecasting, the Why and the How</a:t>
            </a:r>
            <a:endParaRPr lang="en-US" dirty="0"/>
          </a:p>
        </p:txBody>
      </p:sp>
      <p:sp>
        <p:nvSpPr>
          <p:cNvPr id="3" name="Content Placeholder 2"/>
          <p:cNvSpPr>
            <a:spLocks noGrp="1"/>
          </p:cNvSpPr>
          <p:nvPr>
            <p:ph idx="1"/>
          </p:nvPr>
        </p:nvSpPr>
        <p:spPr/>
        <p:txBody>
          <a:bodyPr/>
          <a:lstStyle/>
          <a:p>
            <a:pPr marL="685800" indent="-677863">
              <a:lnSpc>
                <a:spcPct val="100000"/>
              </a:lnSpc>
              <a:buNone/>
            </a:pPr>
            <a:r>
              <a:rPr lang="en-US" dirty="0" smtClean="0"/>
              <a:t>1.1	Why Forecast?</a:t>
            </a:r>
          </a:p>
          <a:p>
            <a:pPr marL="685800" indent="-677863">
              <a:lnSpc>
                <a:spcPct val="100000"/>
              </a:lnSpc>
              <a:buNone/>
            </a:pPr>
            <a:r>
              <a:rPr lang="en-US" dirty="0" smtClean="0"/>
              <a:t>1.2	What and Why Do Organizations Forecast?</a:t>
            </a:r>
          </a:p>
          <a:p>
            <a:pPr marL="685800" indent="-677863">
              <a:lnSpc>
                <a:spcPct val="100000"/>
              </a:lnSpc>
              <a:buNone/>
            </a:pPr>
            <a:r>
              <a:rPr lang="en-US" dirty="0" smtClean="0"/>
              <a:t>1.3	Examples of Forecasting Problems</a:t>
            </a:r>
          </a:p>
          <a:p>
            <a:pPr marL="685800" indent="-677863">
              <a:lnSpc>
                <a:spcPct val="100000"/>
              </a:lnSpc>
              <a:buNone/>
            </a:pPr>
            <a:r>
              <a:rPr lang="en-US" dirty="0" smtClean="0"/>
              <a:t>1.4	How to Forecast</a:t>
            </a:r>
          </a:p>
          <a:p>
            <a:pPr marL="685800" indent="-677863">
              <a:lnSpc>
                <a:spcPct val="100000"/>
              </a:lnSpc>
              <a:buNone/>
            </a:pPr>
            <a:r>
              <a:rPr lang="en-US" dirty="0" smtClean="0"/>
              <a:t>1.5	Forecasting Step by Step</a:t>
            </a:r>
          </a:p>
          <a:p>
            <a:pPr marL="685800" indent="-677863">
              <a:lnSpc>
                <a:spcPct val="100000"/>
              </a:lnSpc>
              <a:buNone/>
            </a:pPr>
            <a:r>
              <a:rPr lang="en-US" dirty="0" smtClean="0"/>
              <a:t>1.6	Computer Packages for Forecasting</a:t>
            </a:r>
          </a:p>
          <a:p>
            <a:pPr marL="685800" indent="-677863">
              <a:lnSpc>
                <a:spcPct val="100000"/>
              </a:lnSpc>
              <a:buNone/>
            </a:pPr>
            <a:r>
              <a:rPr lang="en-US" dirty="0" smtClean="0"/>
              <a:t>1.7	Data Sources</a:t>
            </a:r>
          </a:p>
          <a:p>
            <a:pPr marL="685800" indent="-677863">
              <a:lnSpc>
                <a:spcPct val="100000"/>
              </a:lnSpc>
              <a:buNone/>
            </a:pPr>
            <a:r>
              <a:rPr lang="en-US" dirty="0" smtClean="0"/>
              <a:t>1.8	The Rest of the Book</a:t>
            </a:r>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 Forecasting, the Why and the How</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3</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6518" y="3436938"/>
            <a:ext cx="2194560" cy="2743200"/>
          </a:xfrm>
          <a:prstGeom prst="rect">
            <a:avLst/>
          </a:prstGeom>
        </p:spPr>
      </p:pic>
    </p:spTree>
    <p:extLst>
      <p:ext uri="{BB962C8B-B14F-4D97-AF65-F5344CB8AC3E}">
        <p14:creationId xmlns:p14="http://schemas.microsoft.com/office/powerpoint/2010/main" val="1318856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1.7 Data Sources</a:t>
            </a:r>
            <a:endParaRPr lang="en-US" dirty="0"/>
          </a:p>
        </p:txBody>
      </p:sp>
      <p:sp>
        <p:nvSpPr>
          <p:cNvPr id="3" name="Content Placeholder 2"/>
          <p:cNvSpPr>
            <a:spLocks noGrp="1"/>
          </p:cNvSpPr>
          <p:nvPr>
            <p:ph idx="1"/>
          </p:nvPr>
        </p:nvSpPr>
        <p:spPr>
          <a:xfrm>
            <a:off x="685800" y="1481328"/>
            <a:ext cx="7760616" cy="4698810"/>
          </a:xfrm>
        </p:spPr>
        <p:txBody>
          <a:bodyPr>
            <a:normAutofit/>
          </a:bodyPr>
          <a:lstStyle/>
          <a:p>
            <a:pPr>
              <a:lnSpc>
                <a:spcPct val="100000"/>
              </a:lnSpc>
              <a:spcBef>
                <a:spcPts val="1600"/>
              </a:spcBef>
            </a:pPr>
            <a:r>
              <a:rPr lang="en-US" sz="1800" dirty="0" smtClean="0"/>
              <a:t>The Federal Reserve Bank of St. Louis maintains an extensive database of U.S. and international macroeconomic series. The website is known as FRED (</a:t>
            </a:r>
            <a:r>
              <a:rPr lang="en-US" sz="1800" dirty="0" smtClean="0">
                <a:hlinkClick r:id="rId2"/>
              </a:rPr>
              <a:t>https://research/stlouisfed.org/)</a:t>
            </a:r>
            <a:endParaRPr lang="en-US" sz="1800" dirty="0" smtClean="0"/>
          </a:p>
          <a:p>
            <a:pPr>
              <a:lnSpc>
                <a:spcPct val="100000"/>
              </a:lnSpc>
              <a:spcBef>
                <a:spcPts val="1600"/>
              </a:spcBef>
            </a:pPr>
            <a:r>
              <a:rPr lang="en-US" sz="1800" dirty="0" err="1" smtClean="0"/>
              <a:t>EconStats</a:t>
            </a:r>
            <a:r>
              <a:rPr lang="en-US" sz="1800" dirty="0" smtClean="0"/>
              <a:t> (</a:t>
            </a:r>
            <a:r>
              <a:rPr lang="en-US" sz="1800" dirty="0" smtClean="0">
                <a:hlinkClick r:id="rId3"/>
              </a:rPr>
              <a:t>http://www.econstats.com/index.htm)</a:t>
            </a:r>
            <a:r>
              <a:rPr lang="en-US" sz="1800" dirty="0" smtClean="0"/>
              <a:t> contains a large amount of economic and financial data on the United States and on several other countries, including the United Kingdom, China, and Japan.</a:t>
            </a:r>
          </a:p>
          <a:p>
            <a:pPr>
              <a:lnSpc>
                <a:spcPct val="100000"/>
              </a:lnSpc>
              <a:spcBef>
                <a:spcPts val="1600"/>
              </a:spcBef>
            </a:pPr>
            <a:r>
              <a:rPr lang="en-US" sz="1800" dirty="0" err="1" smtClean="0"/>
              <a:t>Data.gov.uk</a:t>
            </a:r>
            <a:r>
              <a:rPr lang="en-US" sz="1800" dirty="0" smtClean="0"/>
              <a:t> (</a:t>
            </a:r>
            <a:r>
              <a:rPr lang="en-US" sz="1800" dirty="0" smtClean="0">
                <a:hlinkClick r:id="rId4"/>
              </a:rPr>
              <a:t>http://datagov.uk)</a:t>
            </a:r>
            <a:r>
              <a:rPr lang="en-US" sz="1800" dirty="0" smtClean="0"/>
              <a:t> offers easy-to-access government statistical series for the United Kingdom.</a:t>
            </a:r>
          </a:p>
          <a:p>
            <a:pPr>
              <a:lnSpc>
                <a:spcPct val="100000"/>
              </a:lnSpc>
              <a:spcBef>
                <a:spcPts val="1600"/>
              </a:spcBef>
            </a:pPr>
            <a:r>
              <a:rPr lang="en-US" sz="1800" dirty="0" err="1" smtClean="0"/>
              <a:t>Econdata</a:t>
            </a:r>
            <a:r>
              <a:rPr lang="en-US" sz="1800" dirty="0" smtClean="0"/>
              <a:t> (</a:t>
            </a:r>
            <a:r>
              <a:rPr lang="en-US" sz="1800" dirty="0" smtClean="0">
                <a:hlinkClick r:id="rId5"/>
              </a:rPr>
              <a:t>http://econdata.net/)</a:t>
            </a:r>
            <a:r>
              <a:rPr lang="en-US" sz="1800" dirty="0" smtClean="0"/>
              <a:t> contains regional socioeconomic data for the United States.</a:t>
            </a:r>
          </a:p>
          <a:p>
            <a:pPr>
              <a:lnSpc>
                <a:spcPct val="100000"/>
              </a:lnSpc>
              <a:spcBef>
                <a:spcPts val="1600"/>
              </a:spcBef>
            </a:pPr>
            <a:r>
              <a:rPr lang="en-US" sz="1800" dirty="0" smtClean="0"/>
              <a:t>The Forecasting Principles website (</a:t>
            </a:r>
            <a:r>
              <a:rPr lang="en-US" sz="1800" dirty="0" smtClean="0">
                <a:hlinkClick r:id="rId6"/>
              </a:rPr>
              <a:t>http://www.forecastingprinciples.com/)</a:t>
            </a:r>
            <a:r>
              <a:rPr lang="en-US" sz="1800" dirty="0" smtClean="0"/>
              <a:t> provides a variety of links to other sources and data sets.</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 Forecasting, the Why and the How</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30</a:t>
            </a:fld>
            <a:endParaRPr lang="en-US" dirty="0"/>
          </a:p>
        </p:txBody>
      </p:sp>
    </p:spTree>
    <p:extLst>
      <p:ext uri="{BB962C8B-B14F-4D97-AF65-F5344CB8AC3E}">
        <p14:creationId xmlns:p14="http://schemas.microsoft.com/office/powerpoint/2010/main" val="1970603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1.8 The Rest of the Book</a:t>
            </a:r>
            <a:endParaRPr lang="en-US" dirty="0"/>
          </a:p>
        </p:txBody>
      </p:sp>
      <p:sp>
        <p:nvSpPr>
          <p:cNvPr id="3" name="Content Placeholder 2"/>
          <p:cNvSpPr>
            <a:spLocks noGrp="1"/>
          </p:cNvSpPr>
          <p:nvPr>
            <p:ph idx="1"/>
          </p:nvPr>
        </p:nvSpPr>
        <p:spPr/>
        <p:txBody>
          <a:bodyPr>
            <a:normAutofit/>
          </a:bodyPr>
          <a:lstStyle/>
          <a:p>
            <a:pPr>
              <a:lnSpc>
                <a:spcPct val="100000"/>
              </a:lnSpc>
              <a:spcBef>
                <a:spcPts val="1600"/>
              </a:spcBef>
            </a:pPr>
            <a:r>
              <a:rPr lang="en-US" sz="1800" b="1" dirty="0" smtClean="0">
                <a:solidFill>
                  <a:srgbClr val="873B1F"/>
                </a:solidFill>
              </a:rPr>
              <a:t>Chapter 2: </a:t>
            </a:r>
            <a:r>
              <a:rPr lang="en-US" sz="1800" dirty="0" smtClean="0"/>
              <a:t>An overview of the basic statistical tools used in forecasting</a:t>
            </a:r>
          </a:p>
          <a:p>
            <a:pPr>
              <a:lnSpc>
                <a:spcPct val="100000"/>
              </a:lnSpc>
              <a:spcBef>
                <a:spcPts val="1600"/>
              </a:spcBef>
            </a:pPr>
            <a:r>
              <a:rPr lang="en-US" sz="1800" b="1" dirty="0" smtClean="0">
                <a:solidFill>
                  <a:srgbClr val="873B1F"/>
                </a:solidFill>
              </a:rPr>
              <a:t>Chapters 3 and 4: </a:t>
            </a:r>
            <a:r>
              <a:rPr lang="en-US" sz="1800" dirty="0" smtClean="0"/>
              <a:t>Forecasting methods for trends and seasonal patterns in single series</a:t>
            </a:r>
          </a:p>
          <a:p>
            <a:pPr>
              <a:lnSpc>
                <a:spcPct val="100000"/>
              </a:lnSpc>
              <a:spcBef>
                <a:spcPts val="1600"/>
              </a:spcBef>
            </a:pPr>
            <a:r>
              <a:rPr lang="en-US" sz="1800" b="1" dirty="0" smtClean="0">
                <a:solidFill>
                  <a:srgbClr val="873B1F"/>
                </a:solidFill>
              </a:rPr>
              <a:t>Chapters 5 and 6: </a:t>
            </a:r>
            <a:r>
              <a:rPr lang="en-US" sz="1800" dirty="0" smtClean="0"/>
              <a:t>Underlying state-space and ARIMA models for single series methods</a:t>
            </a:r>
          </a:p>
          <a:p>
            <a:pPr>
              <a:lnSpc>
                <a:spcPct val="100000"/>
              </a:lnSpc>
              <a:spcBef>
                <a:spcPts val="1600"/>
              </a:spcBef>
            </a:pPr>
            <a:r>
              <a:rPr lang="en-US" sz="1800" b="1" dirty="0" smtClean="0">
                <a:solidFill>
                  <a:srgbClr val="873B1F"/>
                </a:solidFill>
              </a:rPr>
              <a:t>Chapters 7–9: </a:t>
            </a:r>
            <a:r>
              <a:rPr lang="en-US" sz="1800" dirty="0" smtClean="0"/>
              <a:t>Regression methods and related model-building approaches for forecasting</a:t>
            </a:r>
          </a:p>
          <a:p>
            <a:pPr>
              <a:lnSpc>
                <a:spcPct val="100000"/>
              </a:lnSpc>
              <a:spcBef>
                <a:spcPts val="1600"/>
              </a:spcBef>
            </a:pPr>
            <a:r>
              <a:rPr lang="en-US" sz="1800" b="1" dirty="0" smtClean="0">
                <a:solidFill>
                  <a:srgbClr val="873B1F"/>
                </a:solidFill>
              </a:rPr>
              <a:t>Chapter 10: </a:t>
            </a:r>
            <a:r>
              <a:rPr lang="en-US" sz="1800" dirty="0" smtClean="0"/>
              <a:t>Advanced methods for forecasting</a:t>
            </a:r>
          </a:p>
          <a:p>
            <a:pPr>
              <a:lnSpc>
                <a:spcPct val="100000"/>
              </a:lnSpc>
              <a:spcBef>
                <a:spcPts val="1600"/>
              </a:spcBef>
            </a:pPr>
            <a:r>
              <a:rPr lang="en-US" sz="1800" b="1" dirty="0" smtClean="0">
                <a:solidFill>
                  <a:srgbClr val="873B1F"/>
                </a:solidFill>
              </a:rPr>
              <a:t>Chapter 11: </a:t>
            </a:r>
            <a:r>
              <a:rPr lang="en-US" sz="1800" dirty="0" smtClean="0"/>
              <a:t>The use of judgment in creating and adapting forecasts</a:t>
            </a:r>
          </a:p>
          <a:p>
            <a:pPr>
              <a:lnSpc>
                <a:spcPct val="100000"/>
              </a:lnSpc>
              <a:spcBef>
                <a:spcPts val="1600"/>
              </a:spcBef>
            </a:pPr>
            <a:r>
              <a:rPr lang="en-US" sz="1800" b="1" dirty="0" smtClean="0">
                <a:solidFill>
                  <a:srgbClr val="873B1F"/>
                </a:solidFill>
              </a:rPr>
              <a:t>Chapters 12 and 13: </a:t>
            </a:r>
            <a:r>
              <a:rPr lang="en-US" sz="1800" dirty="0" smtClean="0"/>
              <a:t>Putting forecasting methods to work and making sure that forecasting is effective in practice</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 Forecasting, the Why and the How</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31</a:t>
            </a:fld>
            <a:endParaRPr lang="en-US" dirty="0"/>
          </a:p>
        </p:txBody>
      </p:sp>
    </p:spTree>
    <p:extLst>
      <p:ext uri="{BB962C8B-B14F-4D97-AF65-F5344CB8AC3E}">
        <p14:creationId xmlns:p14="http://schemas.microsoft.com/office/powerpoint/2010/main" val="308946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Minicase</a:t>
            </a:r>
            <a:r>
              <a:rPr lang="en-US" dirty="0" smtClean="0"/>
              <a:t> 1.1 Inventory Planning</a:t>
            </a:r>
            <a:endParaRPr lang="en-US" dirty="0"/>
          </a:p>
        </p:txBody>
      </p:sp>
      <p:sp>
        <p:nvSpPr>
          <p:cNvPr id="3" name="Content Placeholder 2"/>
          <p:cNvSpPr>
            <a:spLocks noGrp="1"/>
          </p:cNvSpPr>
          <p:nvPr>
            <p:ph idx="1"/>
          </p:nvPr>
        </p:nvSpPr>
        <p:spPr/>
        <p:txBody>
          <a:bodyPr>
            <a:normAutofit/>
          </a:bodyPr>
          <a:lstStyle/>
          <a:p>
            <a:pPr marL="234950" indent="-234950">
              <a:lnSpc>
                <a:spcPct val="100000"/>
              </a:lnSpc>
              <a:spcBef>
                <a:spcPts val="1600"/>
              </a:spcBef>
            </a:pPr>
            <a:r>
              <a:rPr lang="en-US" sz="1800" dirty="0"/>
              <a:t>The </a:t>
            </a:r>
            <a:r>
              <a:rPr lang="en-US" sz="1800" dirty="0" err="1"/>
              <a:t>Nuts’n’Bolts</a:t>
            </a:r>
            <a:r>
              <a:rPr lang="en-US" sz="1800" dirty="0"/>
              <a:t> hardware store stocks some high-value items and a large number of relatively low-value components. Inventory is reviewed weekly, and orders are placed with suppliers when inventory levels indicate that current levels are “too low.” Most suppliers deliver the low-value items within two weeks; some of the high-value items may take four weeks for delivery. How would you develop a forecasting system to predict the sales of such items at the individual </a:t>
            </a:r>
            <a:r>
              <a:rPr lang="en-US" sz="1800" dirty="0" smtClean="0"/>
              <a:t>SKU (Stock Keeping Unit</a:t>
            </a:r>
            <a:r>
              <a:rPr lang="en-US" sz="1800" dirty="0"/>
              <a:t>) level? How would you use such forecasts to plan future purchases</a:t>
            </a:r>
            <a:r>
              <a:rPr lang="en-US" sz="1800" dirty="0" smtClean="0"/>
              <a:t>?</a:t>
            </a:r>
            <a:endParaRPr lang="en-US" sz="1800" dirty="0"/>
          </a:p>
          <a:p>
            <a:pPr marL="234950" indent="-234950">
              <a:lnSpc>
                <a:spcPct val="100000"/>
              </a:lnSpc>
              <a:spcBef>
                <a:spcPts val="1600"/>
              </a:spcBef>
            </a:pPr>
            <a:r>
              <a:rPr lang="en-US" sz="1800" dirty="0"/>
              <a:t>Use </a:t>
            </a:r>
            <a:r>
              <a:rPr lang="en-US" sz="1800" dirty="0" smtClean="0"/>
              <a:t>PIVASE </a:t>
            </a:r>
            <a:r>
              <a:rPr lang="en-US" sz="1800" dirty="0"/>
              <a:t>to go through the necessary steps. For purposes of the discussion, assume </a:t>
            </a:r>
            <a:r>
              <a:rPr lang="en-US" sz="1800" dirty="0" smtClean="0"/>
              <a:t>that </a:t>
            </a:r>
            <a:r>
              <a:rPr lang="en-US" sz="1800" dirty="0"/>
              <a:t>any historical data you might need can be made available.</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 Forecasting, the Why and the How</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32</a:t>
            </a:fld>
            <a:endParaRPr lang="en-US" dirty="0"/>
          </a:p>
        </p:txBody>
      </p:sp>
    </p:spTree>
    <p:extLst>
      <p:ext uri="{BB962C8B-B14F-4D97-AF65-F5344CB8AC3E}">
        <p14:creationId xmlns:p14="http://schemas.microsoft.com/office/powerpoint/2010/main" val="1706112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Minicase</a:t>
            </a:r>
            <a:r>
              <a:rPr lang="en-US" dirty="0" smtClean="0"/>
              <a:t> 1.2 Long-Term Growth</a:t>
            </a:r>
            <a:endParaRPr lang="en-US" dirty="0"/>
          </a:p>
        </p:txBody>
      </p:sp>
      <p:sp>
        <p:nvSpPr>
          <p:cNvPr id="3" name="Content Placeholder 2"/>
          <p:cNvSpPr>
            <a:spLocks noGrp="1"/>
          </p:cNvSpPr>
          <p:nvPr>
            <p:ph idx="1"/>
          </p:nvPr>
        </p:nvSpPr>
        <p:spPr/>
        <p:txBody>
          <a:bodyPr>
            <a:normAutofit/>
          </a:bodyPr>
          <a:lstStyle/>
          <a:p>
            <a:pPr>
              <a:lnSpc>
                <a:spcPct val="100000"/>
              </a:lnSpc>
              <a:spcBef>
                <a:spcPts val="1600"/>
              </a:spcBef>
            </a:pPr>
            <a:r>
              <a:rPr lang="en-US" sz="1800" dirty="0"/>
              <a:t>You work for a consulting firm that is bidding on a contract to forecast the growth prospects of an electronics company over the next five years. The company has developed a specialized computer chip that is used in highly sensitive medical equipment and does not anticipate creating any new product lines, although periodic improvements to the chip are anticipated. </a:t>
            </a:r>
          </a:p>
          <a:p>
            <a:pPr>
              <a:lnSpc>
                <a:spcPct val="100000"/>
              </a:lnSpc>
              <a:spcBef>
                <a:spcPts val="1600"/>
              </a:spcBef>
            </a:pPr>
            <a:r>
              <a:rPr lang="en-US" sz="1800" dirty="0"/>
              <a:t>Write a short proposal describing how you would develop such forecasts, using </a:t>
            </a:r>
            <a:r>
              <a:rPr lang="en-US" sz="1800" dirty="0" smtClean="0"/>
              <a:t>PIVASE </a:t>
            </a:r>
            <a:r>
              <a:rPr lang="en-US" sz="1800" dirty="0"/>
              <a:t>as a guide. For purposes of the assignment, assume that </a:t>
            </a:r>
            <a:r>
              <a:rPr lang="en-US" sz="1800" dirty="0" smtClean="0"/>
              <a:t>any </a:t>
            </a:r>
            <a:r>
              <a:rPr lang="en-US" sz="1800" dirty="0"/>
              <a:t>historical data you might need can be made available, but describe carefully the nature of the data needed</a:t>
            </a:r>
            <a:r>
              <a:rPr lang="en-US" sz="1800" dirty="0" smtClean="0"/>
              <a:t>.</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 Forecasting, the Why and the How</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33</a:t>
            </a:fld>
            <a:endParaRPr lang="en-US" dirty="0"/>
          </a:p>
        </p:txBody>
      </p:sp>
    </p:spTree>
    <p:extLst>
      <p:ext uri="{BB962C8B-B14F-4D97-AF65-F5344CB8AC3E}">
        <p14:creationId xmlns:p14="http://schemas.microsoft.com/office/powerpoint/2010/main" val="9528097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Minicase</a:t>
            </a:r>
            <a:r>
              <a:rPr lang="en-US" dirty="0" smtClean="0"/>
              <a:t> 1.3 Sales Forecasting</a:t>
            </a:r>
            <a:endParaRPr lang="en-US" dirty="0"/>
          </a:p>
        </p:txBody>
      </p:sp>
      <p:sp>
        <p:nvSpPr>
          <p:cNvPr id="3" name="Content Placeholder 2"/>
          <p:cNvSpPr>
            <a:spLocks noGrp="1"/>
          </p:cNvSpPr>
          <p:nvPr>
            <p:ph idx="1"/>
          </p:nvPr>
        </p:nvSpPr>
        <p:spPr/>
        <p:txBody>
          <a:bodyPr>
            <a:normAutofit/>
          </a:bodyPr>
          <a:lstStyle/>
          <a:p>
            <a:pPr>
              <a:lnSpc>
                <a:spcPct val="100000"/>
              </a:lnSpc>
              <a:spcBef>
                <a:spcPts val="1600"/>
              </a:spcBef>
            </a:pPr>
            <a:r>
              <a:rPr lang="en-US" sz="1800" dirty="0"/>
              <a:t>A company sells many hundreds of clothing </a:t>
            </a:r>
            <a:r>
              <a:rPr lang="en-US" sz="1800" dirty="0" smtClean="0"/>
              <a:t>products, historically through mail </a:t>
            </a:r>
            <a:r>
              <a:rPr lang="en-US" sz="1800" dirty="0"/>
              <a:t>order and its own high street shops, but increasingly </a:t>
            </a:r>
            <a:r>
              <a:rPr lang="en-US" sz="1800" dirty="0" smtClean="0"/>
              <a:t>through the </a:t>
            </a:r>
            <a:r>
              <a:rPr lang="en-US" sz="1800" dirty="0"/>
              <a:t>Internet. The firm also offers the customer four different purchase schemes, from pay on purchase through payment over different periods (of 6 and 12 months). The final plan allows a postponement of any payment for 12 months. </a:t>
            </a:r>
          </a:p>
          <a:p>
            <a:pPr>
              <a:lnSpc>
                <a:spcPct val="100000"/>
              </a:lnSpc>
              <a:spcBef>
                <a:spcPts val="1600"/>
              </a:spcBef>
            </a:pPr>
            <a:r>
              <a:rPr lang="en-US" sz="1800" dirty="0"/>
              <a:t>The firm has to ensure a supply of its advertised products to meet forecast demand. Adequate inventory has consequences for the distribution network. (</a:t>
            </a:r>
            <a:r>
              <a:rPr lang="en-US" sz="1800" cap="all" dirty="0"/>
              <a:t>t</a:t>
            </a:r>
            <a:r>
              <a:rPr lang="en-US" sz="1800" dirty="0"/>
              <a:t>he products need to be stocked and then shipped.) The retailer also has to decide which customers to target through mailings to stimulate further purchases.</a:t>
            </a:r>
          </a:p>
          <a:p>
            <a:pPr>
              <a:lnSpc>
                <a:spcPct val="100000"/>
              </a:lnSpc>
              <a:spcBef>
                <a:spcPts val="1600"/>
              </a:spcBef>
            </a:pPr>
            <a:r>
              <a:rPr lang="en-US" sz="1800" dirty="0"/>
              <a:t>What variables would the company need to forecast? What strategic financial decisions may need to be linked to the various customer purchase plans? Use the PIVASE framework to guide your thinking</a:t>
            </a:r>
            <a:r>
              <a:rPr lang="en-US" sz="1800" dirty="0" smtClean="0"/>
              <a:t>.</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 Forecasting, the Why and the How</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34</a:t>
            </a:fld>
            <a:endParaRPr lang="en-US" dirty="0"/>
          </a:p>
        </p:txBody>
      </p:sp>
    </p:spTree>
    <p:extLst>
      <p:ext uri="{BB962C8B-B14F-4D97-AF65-F5344CB8AC3E}">
        <p14:creationId xmlns:p14="http://schemas.microsoft.com/office/powerpoint/2010/main" val="1185924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Minicase</a:t>
            </a:r>
            <a:r>
              <a:rPr lang="en-US" dirty="0" smtClean="0"/>
              <a:t> 1.4 Adjusting for Inflation</a:t>
            </a:r>
            <a:endParaRPr lang="en-US" dirty="0"/>
          </a:p>
        </p:txBody>
      </p:sp>
      <p:sp>
        <p:nvSpPr>
          <p:cNvPr id="3" name="Content Placeholder 2"/>
          <p:cNvSpPr>
            <a:spLocks noGrp="1"/>
          </p:cNvSpPr>
          <p:nvPr>
            <p:ph idx="1"/>
          </p:nvPr>
        </p:nvSpPr>
        <p:spPr/>
        <p:txBody>
          <a:bodyPr>
            <a:normAutofit/>
          </a:bodyPr>
          <a:lstStyle/>
          <a:p>
            <a:pPr>
              <a:lnSpc>
                <a:spcPct val="100000"/>
              </a:lnSpc>
              <a:spcBef>
                <a:spcPts val="1600"/>
              </a:spcBef>
            </a:pPr>
            <a:r>
              <a:rPr lang="en-US" sz="1800" dirty="0"/>
              <a:t>The data file for U.S. retail sales (</a:t>
            </a:r>
            <a:r>
              <a:rPr lang="en-US" sz="1800" i="1" dirty="0" smtClean="0"/>
              <a:t>US_retail_sales_2.xlsx</a:t>
            </a:r>
            <a:r>
              <a:rPr lang="en-US" sz="1800" dirty="0"/>
              <a:t>) also contains monthly data for the </a:t>
            </a:r>
            <a:r>
              <a:rPr lang="en-US" sz="1800" dirty="0" smtClean="0"/>
              <a:t>U.S. Consumer </a:t>
            </a:r>
            <a:r>
              <a:rPr lang="en-US" sz="1800" dirty="0"/>
              <a:t>Price Index (CPI</a:t>
            </a:r>
            <a:r>
              <a:rPr lang="en-US" sz="1800" dirty="0" smtClean="0"/>
              <a:t>) (</a:t>
            </a:r>
            <a:r>
              <a:rPr lang="en-US" sz="1800" i="1" dirty="0" smtClean="0"/>
              <a:t>US_CPI_2.xlsx</a:t>
            </a:r>
            <a:r>
              <a:rPr lang="en-US" sz="1800" dirty="0" smtClean="0"/>
              <a:t>).</a:t>
            </a:r>
            <a:endParaRPr lang="en-US" sz="1800" dirty="0"/>
          </a:p>
          <a:p>
            <a:pPr>
              <a:lnSpc>
                <a:spcPct val="100000"/>
              </a:lnSpc>
              <a:spcBef>
                <a:spcPts val="1600"/>
              </a:spcBef>
            </a:pPr>
            <a:r>
              <a:rPr lang="en-US" sz="1800" dirty="0"/>
              <a:t>Create a series called “real prices” by dividing sales by the CPI; then replicate Figures 1.2, </a:t>
            </a:r>
            <a:r>
              <a:rPr lang="en-US" sz="1800" dirty="0" smtClean="0"/>
              <a:t>1.5, </a:t>
            </a:r>
            <a:r>
              <a:rPr lang="en-US" sz="1800" dirty="0"/>
              <a:t>and </a:t>
            </a:r>
            <a:r>
              <a:rPr lang="en-US" sz="1800" dirty="0" smtClean="0"/>
              <a:t>1.6 </a:t>
            </a:r>
            <a:r>
              <a:rPr lang="en-US" sz="1800" dirty="0"/>
              <a:t>for this series</a:t>
            </a:r>
            <a:r>
              <a:rPr lang="en-US" sz="1800" dirty="0" smtClean="0"/>
              <a:t>.</a:t>
            </a:r>
            <a:endParaRPr lang="en-US" sz="1800" dirty="0"/>
          </a:p>
          <a:p>
            <a:pPr>
              <a:lnSpc>
                <a:spcPct val="100000"/>
              </a:lnSpc>
              <a:spcBef>
                <a:spcPts val="1600"/>
              </a:spcBef>
            </a:pPr>
            <a:r>
              <a:rPr lang="en-US" sz="1800" dirty="0"/>
              <a:t>Compare your results with the three figures provided in the text, commenting on major differences. (Use the same seasonal adjustment factors.)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 Forecasting, the Why and the How</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35</a:t>
            </a:fld>
            <a:endParaRPr lang="en-US" dirty="0"/>
          </a:p>
        </p:txBody>
      </p:sp>
    </p:spTree>
    <p:extLst>
      <p:ext uri="{BB962C8B-B14F-4D97-AF65-F5344CB8AC3E}">
        <p14:creationId xmlns:p14="http://schemas.microsoft.com/office/powerpoint/2010/main" val="5776385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a:t>
            </a:r>
            <a:r>
              <a:rPr lang="en-US" dirty="0" err="1" smtClean="0"/>
              <a:t>Aways</a:t>
            </a:r>
            <a:endParaRPr lang="en-US" dirty="0"/>
          </a:p>
        </p:txBody>
      </p:sp>
      <p:sp>
        <p:nvSpPr>
          <p:cNvPr id="3" name="Content Placeholder 2"/>
          <p:cNvSpPr>
            <a:spLocks noGrp="1"/>
          </p:cNvSpPr>
          <p:nvPr>
            <p:ph idx="1"/>
          </p:nvPr>
        </p:nvSpPr>
        <p:spPr/>
        <p:txBody>
          <a:bodyPr/>
          <a:lstStyle/>
          <a:p>
            <a:pPr>
              <a:lnSpc>
                <a:spcPct val="100000"/>
              </a:lnSpc>
              <a:spcBef>
                <a:spcPts val="1600"/>
              </a:spcBef>
            </a:pPr>
            <a:r>
              <a:rPr lang="en-US" dirty="0"/>
              <a:t>Make sure that the forecasting methods used will meet the underlying </a:t>
            </a:r>
            <a:r>
              <a:rPr lang="en-US" i="1" dirty="0"/>
              <a:t>purpose</a:t>
            </a:r>
            <a:r>
              <a:rPr lang="en-US" dirty="0"/>
              <a:t> of the forecasting exercise. </a:t>
            </a:r>
          </a:p>
          <a:p>
            <a:pPr>
              <a:lnSpc>
                <a:spcPct val="100000"/>
              </a:lnSpc>
              <a:spcBef>
                <a:spcPts val="1600"/>
              </a:spcBef>
            </a:pPr>
            <a:r>
              <a:rPr lang="en-US" dirty="0"/>
              <a:t>Ensure the method will provide forecasts sufficiently far ahead (the </a:t>
            </a:r>
            <a:r>
              <a:rPr lang="en-US" i="1" dirty="0"/>
              <a:t>horizon).</a:t>
            </a:r>
          </a:p>
          <a:p>
            <a:pPr>
              <a:lnSpc>
                <a:spcPct val="100000"/>
              </a:lnSpc>
              <a:spcBef>
                <a:spcPts val="1600"/>
              </a:spcBef>
            </a:pPr>
            <a:r>
              <a:rPr lang="en-US" dirty="0"/>
              <a:t>Check that the required </a:t>
            </a:r>
            <a:r>
              <a:rPr lang="en-US" i="1" dirty="0"/>
              <a:t>information</a:t>
            </a:r>
            <a:r>
              <a:rPr lang="en-US" dirty="0"/>
              <a:t> will be available at the time the forecasts must be generated. </a:t>
            </a:r>
          </a:p>
          <a:p>
            <a:pPr>
              <a:lnSpc>
                <a:spcPct val="100000"/>
              </a:lnSpc>
              <a:spcBef>
                <a:spcPts val="1600"/>
              </a:spcBef>
            </a:pPr>
            <a:r>
              <a:rPr lang="en-US" dirty="0"/>
              <a:t>The resources devoted to the forecasting exercise should be consistent with the </a:t>
            </a:r>
            <a:r>
              <a:rPr lang="en-US" i="1" dirty="0"/>
              <a:t>value </a:t>
            </a:r>
            <a:r>
              <a:rPr lang="en-US" dirty="0"/>
              <a:t>the forecast will provide.</a:t>
            </a:r>
          </a:p>
          <a:p>
            <a:pPr>
              <a:lnSpc>
                <a:spcPct val="100000"/>
              </a:lnSpc>
              <a:spcBef>
                <a:spcPts val="1600"/>
              </a:spcBef>
            </a:pPr>
            <a:r>
              <a:rPr lang="en-US" dirty="0"/>
              <a:t>Validate the forecasts (</a:t>
            </a:r>
            <a:r>
              <a:rPr lang="en-US" i="1" dirty="0"/>
              <a:t>evaluation</a:t>
            </a:r>
            <a:r>
              <a:rPr lang="en-US" dirty="0" smtClean="0"/>
              <a:t>).</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 Forecasting, the Why and the How</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36</a:t>
            </a:fld>
            <a:endParaRPr lang="en-US" dirty="0"/>
          </a:p>
        </p:txBody>
      </p:sp>
    </p:spTree>
    <p:extLst>
      <p:ext uri="{BB962C8B-B14F-4D97-AF65-F5344CB8AC3E}">
        <p14:creationId xmlns:p14="http://schemas.microsoft.com/office/powerpoint/2010/main" val="545980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pPr marL="0" indent="0">
              <a:lnSpc>
                <a:spcPct val="100000"/>
              </a:lnSpc>
              <a:buNone/>
            </a:pPr>
            <a:r>
              <a:rPr lang="en-US" sz="2400" b="1" dirty="0" smtClean="0">
                <a:solidFill>
                  <a:srgbClr val="873B1F"/>
                </a:solidFill>
              </a:rPr>
              <a:t>Forecast</a:t>
            </a:r>
          </a:p>
          <a:p>
            <a:pPr marL="0" indent="0">
              <a:lnSpc>
                <a:spcPct val="100000"/>
              </a:lnSpc>
              <a:buNone/>
            </a:pPr>
            <a:r>
              <a:rPr lang="en-US" dirty="0" smtClean="0"/>
              <a:t>Forecast is a prediction or estimate of an actual outcome expected in a future time period or for another situation.</a:t>
            </a:r>
          </a:p>
          <a:p>
            <a:pPr marL="460375" indent="-225425">
              <a:lnSpc>
                <a:spcPct val="100000"/>
              </a:lnSpc>
              <a:spcBef>
                <a:spcPts val="2200"/>
              </a:spcBef>
            </a:pPr>
            <a:r>
              <a:rPr lang="en-US" dirty="0" smtClean="0"/>
              <a:t>The purpose of forecasting is to inform the process of planning.</a:t>
            </a:r>
          </a:p>
          <a:p>
            <a:pPr marL="460375" indent="-225425">
              <a:lnSpc>
                <a:spcPct val="100000"/>
              </a:lnSpc>
              <a:spcBef>
                <a:spcPts val="2200"/>
              </a:spcBef>
            </a:pPr>
            <a:r>
              <a:rPr lang="en-US" dirty="0" smtClean="0"/>
              <a:t>The purpose of planning is to develop a course of action so that things don’t “just continue” based on a no-change forecast.</a:t>
            </a:r>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 Forecasting, the Why and the How</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4</a:t>
            </a:fld>
            <a:endParaRPr lang="en-US" dirty="0"/>
          </a:p>
        </p:txBody>
      </p:sp>
    </p:spTree>
    <p:extLst>
      <p:ext uri="{BB962C8B-B14F-4D97-AF65-F5344CB8AC3E}">
        <p14:creationId xmlns:p14="http://schemas.microsoft.com/office/powerpoint/2010/main" val="1718467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Question</a:t>
            </a:r>
            <a:endParaRPr lang="en-US" dirty="0"/>
          </a:p>
        </p:txBody>
      </p:sp>
      <p:sp>
        <p:nvSpPr>
          <p:cNvPr id="3" name="Content Placeholder 2"/>
          <p:cNvSpPr>
            <a:spLocks noGrp="1"/>
          </p:cNvSpPr>
          <p:nvPr>
            <p:ph idx="1"/>
          </p:nvPr>
        </p:nvSpPr>
        <p:spPr>
          <a:xfrm>
            <a:off x="685800" y="1828800"/>
            <a:ext cx="7543800" cy="4351338"/>
          </a:xfrm>
        </p:spPr>
        <p:txBody>
          <a:bodyPr/>
          <a:lstStyle/>
          <a:p>
            <a:pPr marL="0" indent="0">
              <a:lnSpc>
                <a:spcPct val="100000"/>
              </a:lnSpc>
              <a:spcBef>
                <a:spcPts val="1600"/>
              </a:spcBef>
              <a:buNone/>
            </a:pPr>
            <a:r>
              <a:rPr lang="en-US" sz="2800" dirty="0" smtClean="0"/>
              <a:t>Forecasts can be found everywhere!</a:t>
            </a:r>
          </a:p>
          <a:p>
            <a:pPr>
              <a:lnSpc>
                <a:spcPct val="100000"/>
              </a:lnSpc>
              <a:spcBef>
                <a:spcPts val="4600"/>
              </a:spcBef>
            </a:pPr>
            <a:r>
              <a:rPr lang="en-US" dirty="0" smtClean="0"/>
              <a:t>What forecasts are regularly included in the daily newspapers, such as the </a:t>
            </a:r>
            <a:r>
              <a:rPr lang="en-US" i="1" dirty="0" smtClean="0"/>
              <a:t>Wall Street Journal</a:t>
            </a:r>
            <a:r>
              <a:rPr lang="en-US" dirty="0" smtClean="0"/>
              <a:t>, the </a:t>
            </a:r>
            <a:r>
              <a:rPr lang="en-US" i="1" dirty="0" smtClean="0"/>
              <a:t>New York Times</a:t>
            </a:r>
            <a:r>
              <a:rPr lang="en-US" dirty="0" smtClean="0"/>
              <a:t>, or the </a:t>
            </a:r>
            <a:r>
              <a:rPr lang="en-US" i="1" dirty="0" smtClean="0"/>
              <a:t>Times of Lond</a:t>
            </a:r>
            <a:r>
              <a:rPr lang="en-US" dirty="0" smtClean="0"/>
              <a:t>on?</a:t>
            </a:r>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 Forecasting, the Why and the How</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5</a:t>
            </a:fld>
            <a:endParaRPr lang="en-US" dirty="0"/>
          </a:p>
        </p:txBody>
      </p:sp>
    </p:spTree>
    <p:extLst>
      <p:ext uri="{BB962C8B-B14F-4D97-AF65-F5344CB8AC3E}">
        <p14:creationId xmlns:p14="http://schemas.microsoft.com/office/powerpoint/2010/main" val="1410900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1.1 Why Forecast?</a:t>
            </a:r>
            <a:endParaRPr lang="en-US" dirty="0"/>
          </a:p>
        </p:txBody>
      </p:sp>
      <p:sp>
        <p:nvSpPr>
          <p:cNvPr id="4" name="Content Placeholder 2"/>
          <p:cNvSpPr>
            <a:spLocks noGrp="1"/>
          </p:cNvSpPr>
          <p:nvPr>
            <p:ph idx="1"/>
          </p:nvPr>
        </p:nvSpPr>
        <p:spPr>
          <a:xfrm>
            <a:off x="685800" y="1481328"/>
            <a:ext cx="7543800" cy="4698810"/>
          </a:xfrm>
        </p:spPr>
        <p:txBody>
          <a:bodyPr/>
          <a:lstStyle/>
          <a:p>
            <a:pPr marL="0" indent="0">
              <a:lnSpc>
                <a:spcPct val="100000"/>
              </a:lnSpc>
              <a:buNone/>
            </a:pPr>
            <a:r>
              <a:rPr lang="en-US" sz="2400" b="1" dirty="0" smtClean="0">
                <a:solidFill>
                  <a:srgbClr val="873B1F"/>
                </a:solidFill>
              </a:rPr>
              <a:t>PIVASE</a:t>
            </a:r>
          </a:p>
          <a:p>
            <a:pPr marL="234950" indent="-227013">
              <a:lnSpc>
                <a:spcPct val="100000"/>
              </a:lnSpc>
              <a:spcBef>
                <a:spcPts val="2200"/>
              </a:spcBef>
            </a:pPr>
            <a:r>
              <a:rPr lang="en-US" sz="1600" b="1" dirty="0" smtClean="0">
                <a:solidFill>
                  <a:srgbClr val="873B1F"/>
                </a:solidFill>
              </a:rPr>
              <a:t>Purpose: </a:t>
            </a:r>
            <a:r>
              <a:rPr lang="en-US" sz="1600" dirty="0" smtClean="0"/>
              <a:t>What do we hope to achieve by generating the forecast? That is, what plans are dependent upon the results of the forecasting exercise? How far ahead do we wish to forecast? We refer to this period as the </a:t>
            </a:r>
            <a:r>
              <a:rPr lang="en-US" sz="1600" i="1" dirty="0" smtClean="0"/>
              <a:t>forecasting horizon</a:t>
            </a:r>
            <a:r>
              <a:rPr lang="en-US" sz="1600" dirty="0" smtClean="0"/>
              <a:t>.</a:t>
            </a:r>
          </a:p>
          <a:p>
            <a:pPr>
              <a:lnSpc>
                <a:spcPct val="100000"/>
              </a:lnSpc>
            </a:pPr>
            <a:r>
              <a:rPr lang="en-US" sz="1600" b="1" dirty="0">
                <a:solidFill>
                  <a:srgbClr val="873B1F"/>
                </a:solidFill>
              </a:rPr>
              <a:t>Information: </a:t>
            </a:r>
            <a:r>
              <a:rPr lang="en-US" sz="1600" dirty="0"/>
              <a:t>What do we know that may help us in forecasting. And when will we know it? Detailed data is only useful if it is available in timely fashion. </a:t>
            </a:r>
          </a:p>
          <a:p>
            <a:pPr>
              <a:lnSpc>
                <a:spcPct val="100000"/>
              </a:lnSpc>
            </a:pPr>
            <a:r>
              <a:rPr lang="en-US" sz="1600" b="1" dirty="0">
                <a:solidFill>
                  <a:srgbClr val="873B1F"/>
                </a:solidFill>
              </a:rPr>
              <a:t>Value: </a:t>
            </a:r>
            <a:r>
              <a:rPr lang="en-US" sz="1600" dirty="0"/>
              <a:t>How valuable is the forecast? What would you pay to have perfect knowledge of the future event? </a:t>
            </a:r>
          </a:p>
          <a:p>
            <a:pPr>
              <a:lnSpc>
                <a:spcPct val="100000"/>
              </a:lnSpc>
            </a:pPr>
            <a:r>
              <a:rPr lang="en-US" sz="1600" b="1" dirty="0">
                <a:solidFill>
                  <a:srgbClr val="873B1F"/>
                </a:solidFill>
              </a:rPr>
              <a:t>Analysis: </a:t>
            </a:r>
            <a:r>
              <a:rPr lang="en-US" sz="1600" dirty="0"/>
              <a:t>From analyzing the data can we develop a model that captures its characteristics? And how does it perform on new (hold-out sample) data? </a:t>
            </a:r>
          </a:p>
          <a:p>
            <a:pPr>
              <a:lnSpc>
                <a:spcPct val="100000"/>
              </a:lnSpc>
            </a:pPr>
            <a:r>
              <a:rPr lang="en-US" sz="1600" b="1" dirty="0">
                <a:solidFill>
                  <a:srgbClr val="873B1F"/>
                </a:solidFill>
              </a:rPr>
              <a:t>System: </a:t>
            </a:r>
            <a:r>
              <a:rPr lang="en-US" sz="1600" dirty="0"/>
              <a:t>What system of forecasts (models) and software is needed to meet the needs of the organization?</a:t>
            </a:r>
          </a:p>
          <a:p>
            <a:pPr>
              <a:lnSpc>
                <a:spcPct val="100000"/>
              </a:lnSpc>
            </a:pPr>
            <a:r>
              <a:rPr lang="en-US" sz="1600" b="1" dirty="0">
                <a:solidFill>
                  <a:srgbClr val="873B1F"/>
                </a:solidFill>
              </a:rPr>
              <a:t>Evaluation: </a:t>
            </a:r>
            <a:r>
              <a:rPr lang="en-US" sz="1600" dirty="0"/>
              <a:t>How do we know whether a particular forecasting exercise was effective and what the potential is for improvement</a:t>
            </a:r>
            <a:r>
              <a:rPr lang="en-US" sz="1600" dirty="0" smtClean="0"/>
              <a:t>?</a:t>
            </a:r>
            <a:endParaRPr lang="en-US" sz="1600"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6</a:t>
            </a:fld>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1: Forecasting, the Why and the How</a:t>
            </a:r>
            <a:endParaRPr lang="en-US" dirty="0"/>
          </a:p>
        </p:txBody>
      </p:sp>
    </p:spTree>
    <p:extLst>
      <p:ext uri="{BB962C8B-B14F-4D97-AF65-F5344CB8AC3E}">
        <p14:creationId xmlns:p14="http://schemas.microsoft.com/office/powerpoint/2010/main" val="1990900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16821" b="16834"/>
          <a:stretch/>
        </p:blipFill>
        <p:spPr>
          <a:xfrm>
            <a:off x="653970" y="3087043"/>
            <a:ext cx="7502525" cy="1102937"/>
          </a:xfrm>
          <a:prstGeom prst="rect">
            <a:avLst/>
          </a:prstGeom>
        </p:spPr>
      </p:pic>
      <p:sp>
        <p:nvSpPr>
          <p:cNvPr id="2" name="Title 1"/>
          <p:cNvSpPr>
            <a:spLocks noGrp="1"/>
          </p:cNvSpPr>
          <p:nvPr>
            <p:ph type="title"/>
          </p:nvPr>
        </p:nvSpPr>
        <p:spPr/>
        <p:txBody>
          <a:bodyPr/>
          <a:lstStyle/>
          <a:p>
            <a:r>
              <a:rPr lang="en-US" dirty="0" smtClean="0"/>
              <a:t>1.1 Why Forecast?</a:t>
            </a:r>
            <a:endParaRPr lang="en-US" dirty="0"/>
          </a:p>
        </p:txBody>
      </p:sp>
      <p:sp>
        <p:nvSpPr>
          <p:cNvPr id="3" name="Content Placeholder 2"/>
          <p:cNvSpPr>
            <a:spLocks noGrp="1"/>
          </p:cNvSpPr>
          <p:nvPr>
            <p:ph idx="1"/>
          </p:nvPr>
        </p:nvSpPr>
        <p:spPr>
          <a:xfrm>
            <a:off x="685800" y="1828800"/>
            <a:ext cx="7543800" cy="4351338"/>
          </a:xfrm>
        </p:spPr>
        <p:txBody>
          <a:bodyPr>
            <a:normAutofit/>
          </a:bodyPr>
          <a:lstStyle/>
          <a:p>
            <a:r>
              <a:rPr lang="en-US" dirty="0" smtClean="0"/>
              <a:t>Too few companies evaluate and monitor performance!</a:t>
            </a:r>
          </a:p>
        </p:txBody>
      </p:sp>
      <p:sp>
        <p:nvSpPr>
          <p:cNvPr id="4" name="Date Placeholder 3"/>
          <p:cNvSpPr>
            <a:spLocks noGrp="1"/>
          </p:cNvSpPr>
          <p:nvPr>
            <p:ph type="dt" sz="half" idx="2"/>
          </p:nvPr>
        </p:nvSpPr>
        <p:spPr/>
        <p:txBody>
          <a:bodyPr/>
          <a:lstStyle/>
          <a:p>
            <a:r>
              <a:rPr lang="en-US" dirty="0" smtClean="0"/>
              <a:t>© 2017 </a:t>
            </a:r>
            <a:r>
              <a:rPr lang="en-US" dirty="0" err="1" smtClean="0"/>
              <a:t>Wessex</a:t>
            </a:r>
            <a:r>
              <a:rPr lang="en-US" dirty="0" smtClean="0"/>
              <a:t> Press, Inc. Principles of Business Forecasting 2e (Ord, </a:t>
            </a:r>
            <a:r>
              <a:rPr lang="en-US" dirty="0" err="1" smtClean="0"/>
              <a:t>Fildes</a:t>
            </a:r>
            <a:r>
              <a:rPr lang="en-US" dirty="0" smtClean="0"/>
              <a:t>, </a:t>
            </a:r>
            <a:r>
              <a:rPr lang="en-US" dirty="0" err="1" smtClean="0"/>
              <a:t>Kourentzes</a:t>
            </a:r>
            <a:r>
              <a:rPr lang="en-US" dirty="0" smtClean="0"/>
              <a:t>) • Chapter 1: Forecasting, the Why and the How</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7</a:t>
            </a:fld>
            <a:endParaRPr lang="en-US" dirty="0"/>
          </a:p>
        </p:txBody>
      </p:sp>
      <p:sp>
        <p:nvSpPr>
          <p:cNvPr id="7" name="Content Placeholder 2"/>
          <p:cNvSpPr txBox="1">
            <a:spLocks/>
          </p:cNvSpPr>
          <p:nvPr/>
        </p:nvSpPr>
        <p:spPr>
          <a:xfrm>
            <a:off x="685800" y="2512903"/>
            <a:ext cx="7543800" cy="52679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3463" indent="-1033463">
              <a:lnSpc>
                <a:spcPct val="100000"/>
              </a:lnSpc>
              <a:buFont typeface="Arial" panose="020B0604020202020204" pitchFamily="34" charset="0"/>
              <a:buNone/>
            </a:pPr>
            <a:r>
              <a:rPr lang="en-US" sz="1600" b="1" dirty="0" smtClean="0">
                <a:solidFill>
                  <a:srgbClr val="182752"/>
                </a:solidFill>
              </a:rPr>
              <a:t>Table 1.1	</a:t>
            </a:r>
            <a:r>
              <a:rPr lang="en-US" sz="1600" b="1" dirty="0" smtClean="0">
                <a:solidFill>
                  <a:srgbClr val="873B1F"/>
                </a:solidFill>
              </a:rPr>
              <a:t>Percentages of Respondents Who Regularly </a:t>
            </a:r>
            <a:r>
              <a:rPr lang="en-US" sz="1600" b="1" smtClean="0">
                <a:solidFill>
                  <a:srgbClr val="873B1F"/>
                </a:solidFill>
              </a:rPr>
              <a:t>Monitor </a:t>
            </a:r>
            <a:br>
              <a:rPr lang="en-US" sz="1600" b="1" smtClean="0">
                <a:solidFill>
                  <a:srgbClr val="873B1F"/>
                </a:solidFill>
              </a:rPr>
            </a:br>
            <a:r>
              <a:rPr lang="en-US" sz="1600" b="1" smtClean="0">
                <a:solidFill>
                  <a:srgbClr val="873B1F"/>
                </a:solidFill>
              </a:rPr>
              <a:t>Forecasting </a:t>
            </a:r>
            <a:r>
              <a:rPr lang="en-US" sz="1600" b="1" dirty="0" smtClean="0">
                <a:solidFill>
                  <a:srgbClr val="873B1F"/>
                </a:solidFill>
              </a:rPr>
              <a:t>Performance</a:t>
            </a:r>
            <a:endParaRPr lang="en-US" sz="1600" b="1" dirty="0">
              <a:solidFill>
                <a:srgbClr val="873B1F"/>
              </a:solidFill>
            </a:endParaRPr>
          </a:p>
        </p:txBody>
      </p:sp>
    </p:spTree>
    <p:extLst>
      <p:ext uri="{BB962C8B-B14F-4D97-AF65-F5344CB8AC3E}">
        <p14:creationId xmlns:p14="http://schemas.microsoft.com/office/powerpoint/2010/main" val="741486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1.2 What and Why Do Organizations Forecast?</a:t>
            </a:r>
            <a:endParaRPr lang="en-US" dirty="0"/>
          </a:p>
        </p:txBody>
      </p:sp>
      <p:sp>
        <p:nvSpPr>
          <p:cNvPr id="3" name="Content Placeholder 2"/>
          <p:cNvSpPr>
            <a:spLocks noGrp="1"/>
          </p:cNvSpPr>
          <p:nvPr>
            <p:ph idx="1"/>
          </p:nvPr>
        </p:nvSpPr>
        <p:spPr>
          <a:xfrm>
            <a:off x="685800" y="1481328"/>
            <a:ext cx="7543800" cy="1347403"/>
          </a:xfrm>
        </p:spPr>
        <p:txBody>
          <a:bodyPr/>
          <a:lstStyle/>
          <a:p>
            <a:pPr marL="0" indent="0">
              <a:buNone/>
            </a:pPr>
            <a:r>
              <a:rPr lang="en-US" sz="2400" b="1" dirty="0" smtClean="0">
                <a:solidFill>
                  <a:srgbClr val="873B1F"/>
                </a:solidFill>
              </a:rPr>
              <a:t>Brainstorm</a:t>
            </a:r>
          </a:p>
          <a:p>
            <a:pPr marL="234950" indent="-227013"/>
            <a:r>
              <a:rPr lang="en-US" dirty="0" smtClean="0"/>
              <a:t>What do organizations need to forecast?</a:t>
            </a:r>
          </a:p>
          <a:p>
            <a:pPr marL="234950" indent="-227013"/>
            <a:r>
              <a:rPr lang="en-US" dirty="0" smtClean="0"/>
              <a:t>What are the “tough?” problems?</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 Forecasting, the Why and the How</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8</a:t>
            </a:fld>
            <a:endParaRPr lang="en-US" dirty="0"/>
          </a:p>
        </p:txBody>
      </p:sp>
      <p:grpSp>
        <p:nvGrpSpPr>
          <p:cNvPr id="6" name="Group 5"/>
          <p:cNvGrpSpPr/>
          <p:nvPr/>
        </p:nvGrpSpPr>
        <p:grpSpPr>
          <a:xfrm>
            <a:off x="1043007" y="3287179"/>
            <a:ext cx="6512420" cy="2531182"/>
            <a:chOff x="1389623" y="3125184"/>
            <a:chExt cx="6709802" cy="2824766"/>
          </a:xfrm>
        </p:grpSpPr>
        <p:sp>
          <p:nvSpPr>
            <p:cNvPr id="7" name="AutoShape 5"/>
            <p:cNvSpPr>
              <a:spLocks noChangeArrowheads="1"/>
            </p:cNvSpPr>
            <p:nvPr/>
          </p:nvSpPr>
          <p:spPr bwMode="auto">
            <a:xfrm>
              <a:off x="6802438" y="3873296"/>
              <a:ext cx="1296987" cy="1859483"/>
            </a:xfrm>
            <a:prstGeom prst="foldedCorner">
              <a:avLst>
                <a:gd name="adj" fmla="val 0"/>
              </a:avLst>
            </a:prstGeom>
            <a:solidFill>
              <a:srgbClr val="FFFF99"/>
            </a:solidFill>
            <a:ln w="9525">
              <a:solidFill>
                <a:schemeClr val="tx1"/>
              </a:solidFill>
              <a:round/>
              <a:headEnd/>
              <a:tailEnd/>
            </a:ln>
            <a:effectLst/>
          </p:spPr>
          <p:txBody>
            <a:bodyPr wrap="square" anchor="ctr">
              <a:spAutoFit/>
            </a:bodyPr>
            <a:lstStyle/>
            <a:p>
              <a:endParaRPr lang="en-GB" u="none" dirty="0" smtClean="0"/>
            </a:p>
            <a:p>
              <a:endParaRPr lang="en-GB" u="none" dirty="0"/>
            </a:p>
            <a:p>
              <a:r>
                <a:rPr lang="en-GB" sz="2900" b="1" dirty="0" smtClean="0"/>
                <a:t>Plans</a:t>
              </a:r>
            </a:p>
            <a:p>
              <a:endParaRPr lang="en-GB" u="none" dirty="0"/>
            </a:p>
            <a:p>
              <a:endParaRPr lang="en-GB" u="none" dirty="0" smtClean="0"/>
            </a:p>
            <a:p>
              <a:endParaRPr lang="en-GB" u="none" dirty="0"/>
            </a:p>
          </p:txBody>
        </p:sp>
        <p:sp>
          <p:nvSpPr>
            <p:cNvPr id="8" name="Rectangle 6"/>
            <p:cNvSpPr>
              <a:spLocks noChangeArrowheads="1"/>
            </p:cNvSpPr>
            <p:nvPr/>
          </p:nvSpPr>
          <p:spPr bwMode="auto">
            <a:xfrm>
              <a:off x="5146675" y="4221807"/>
              <a:ext cx="153943" cy="359073"/>
            </a:xfrm>
            <a:prstGeom prst="rect">
              <a:avLst/>
            </a:prstGeom>
            <a:solidFill>
              <a:schemeClr val="bg1"/>
            </a:solidFill>
            <a:ln w="9525" algn="ctr">
              <a:solidFill>
                <a:schemeClr val="tx1"/>
              </a:solidFill>
              <a:miter lim="800000"/>
              <a:headEnd/>
              <a:tailEnd/>
            </a:ln>
            <a:effectLst/>
          </p:spPr>
          <p:txBody>
            <a:bodyPr wrap="none" anchor="ctr">
              <a:spAutoFit/>
            </a:bodyPr>
            <a:lstStyle/>
            <a:p>
              <a:endParaRPr lang="en-GB" dirty="0"/>
            </a:p>
          </p:txBody>
        </p:sp>
        <p:sp>
          <p:nvSpPr>
            <p:cNvPr id="9" name="Rectangle 7"/>
            <p:cNvSpPr>
              <a:spLocks noChangeArrowheads="1"/>
            </p:cNvSpPr>
            <p:nvPr/>
          </p:nvSpPr>
          <p:spPr bwMode="auto">
            <a:xfrm>
              <a:off x="5362575" y="4509145"/>
              <a:ext cx="153943" cy="359073"/>
            </a:xfrm>
            <a:prstGeom prst="rect">
              <a:avLst/>
            </a:prstGeom>
            <a:solidFill>
              <a:schemeClr val="bg1"/>
            </a:solidFill>
            <a:ln w="9525" algn="ctr">
              <a:solidFill>
                <a:schemeClr val="tx1"/>
              </a:solidFill>
              <a:miter lim="800000"/>
              <a:headEnd/>
              <a:tailEnd/>
            </a:ln>
            <a:effectLst/>
          </p:spPr>
          <p:txBody>
            <a:bodyPr wrap="none" anchor="ctr">
              <a:spAutoFit/>
            </a:bodyPr>
            <a:lstStyle/>
            <a:p>
              <a:endParaRPr lang="en-GB" dirty="0"/>
            </a:p>
          </p:txBody>
        </p:sp>
        <p:sp>
          <p:nvSpPr>
            <p:cNvPr id="10" name="Rectangle 8"/>
            <p:cNvSpPr>
              <a:spLocks noChangeArrowheads="1"/>
            </p:cNvSpPr>
            <p:nvPr/>
          </p:nvSpPr>
          <p:spPr bwMode="auto">
            <a:xfrm>
              <a:off x="5578475" y="4725045"/>
              <a:ext cx="153943" cy="359073"/>
            </a:xfrm>
            <a:prstGeom prst="rect">
              <a:avLst/>
            </a:prstGeom>
            <a:solidFill>
              <a:schemeClr val="bg1"/>
            </a:solidFill>
            <a:ln w="9525" algn="ctr">
              <a:solidFill>
                <a:schemeClr val="tx1"/>
              </a:solidFill>
              <a:miter lim="800000"/>
              <a:headEnd/>
              <a:tailEnd/>
            </a:ln>
            <a:effectLst/>
          </p:spPr>
          <p:txBody>
            <a:bodyPr wrap="none" anchor="ctr">
              <a:spAutoFit/>
            </a:bodyPr>
            <a:lstStyle/>
            <a:p>
              <a:endParaRPr lang="en-GB" dirty="0"/>
            </a:p>
          </p:txBody>
        </p:sp>
        <p:sp>
          <p:nvSpPr>
            <p:cNvPr id="11" name="AutoShape 9"/>
            <p:cNvSpPr>
              <a:spLocks noChangeArrowheads="1"/>
            </p:cNvSpPr>
            <p:nvPr/>
          </p:nvSpPr>
          <p:spPr bwMode="auto">
            <a:xfrm>
              <a:off x="5146675" y="5052765"/>
              <a:ext cx="213494" cy="71328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lgn="ctr">
              <a:solidFill>
                <a:schemeClr val="tx1"/>
              </a:solidFill>
              <a:miter lim="800000"/>
              <a:headEnd/>
              <a:tailEnd/>
            </a:ln>
            <a:effectLst/>
          </p:spPr>
          <p:txBody>
            <a:bodyPr wrap="none" anchor="ctr">
              <a:spAutoFit/>
            </a:bodyPr>
            <a:lstStyle/>
            <a:p>
              <a:endParaRPr lang="en-GB" dirty="0"/>
            </a:p>
          </p:txBody>
        </p:sp>
        <p:sp>
          <p:nvSpPr>
            <p:cNvPr id="12" name="Line 10"/>
            <p:cNvSpPr>
              <a:spLocks noChangeShapeType="1"/>
            </p:cNvSpPr>
            <p:nvPr/>
          </p:nvSpPr>
          <p:spPr bwMode="auto">
            <a:xfrm>
              <a:off x="6802438" y="5734050"/>
              <a:ext cx="0" cy="215900"/>
            </a:xfrm>
            <a:prstGeom prst="line">
              <a:avLst/>
            </a:prstGeom>
            <a:noFill/>
            <a:ln w="57150">
              <a:solidFill>
                <a:schemeClr val="tx1"/>
              </a:solidFill>
              <a:round/>
              <a:headEnd/>
              <a:tailEnd/>
            </a:ln>
            <a:effectLst/>
          </p:spPr>
          <p:txBody>
            <a:bodyPr wrap="none" anchor="ctr">
              <a:spAutoFit/>
            </a:bodyPr>
            <a:lstStyle/>
            <a:p>
              <a:endParaRPr lang="en-GB" dirty="0"/>
            </a:p>
          </p:txBody>
        </p:sp>
        <p:sp>
          <p:nvSpPr>
            <p:cNvPr id="13" name="Line 11"/>
            <p:cNvSpPr>
              <a:spLocks noChangeShapeType="1"/>
            </p:cNvSpPr>
            <p:nvPr/>
          </p:nvSpPr>
          <p:spPr bwMode="auto">
            <a:xfrm>
              <a:off x="8099425" y="5734050"/>
              <a:ext cx="0" cy="215900"/>
            </a:xfrm>
            <a:prstGeom prst="line">
              <a:avLst/>
            </a:prstGeom>
            <a:noFill/>
            <a:ln w="57150">
              <a:solidFill>
                <a:schemeClr val="tx1"/>
              </a:solidFill>
              <a:round/>
              <a:headEnd/>
              <a:tailEnd/>
            </a:ln>
            <a:effectLst/>
          </p:spPr>
          <p:txBody>
            <a:bodyPr wrap="none" anchor="ctr">
              <a:spAutoFit/>
            </a:bodyPr>
            <a:lstStyle/>
            <a:p>
              <a:endParaRPr lang="en-GB" dirty="0"/>
            </a:p>
          </p:txBody>
        </p:sp>
        <p:grpSp>
          <p:nvGrpSpPr>
            <p:cNvPr id="14" name="Group 12"/>
            <p:cNvGrpSpPr>
              <a:grpSpLocks/>
            </p:cNvGrpSpPr>
            <p:nvPr/>
          </p:nvGrpSpPr>
          <p:grpSpPr bwMode="auto">
            <a:xfrm rot="3133480">
              <a:off x="1676961" y="2837846"/>
              <a:ext cx="2520950" cy="3095625"/>
              <a:chOff x="2722" y="3851"/>
              <a:chExt cx="765" cy="446"/>
            </a:xfrm>
          </p:grpSpPr>
          <p:sp>
            <p:nvSpPr>
              <p:cNvPr id="15" name="Freeform 13"/>
              <p:cNvSpPr>
                <a:spLocks/>
              </p:cNvSpPr>
              <p:nvPr/>
            </p:nvSpPr>
            <p:spPr bwMode="auto">
              <a:xfrm>
                <a:off x="2752" y="3910"/>
                <a:ext cx="735" cy="387"/>
              </a:xfrm>
              <a:custGeom>
                <a:avLst/>
                <a:gdLst/>
                <a:ahLst/>
                <a:cxnLst>
                  <a:cxn ang="0">
                    <a:pos x="0" y="85"/>
                  </a:cxn>
                  <a:cxn ang="0">
                    <a:pos x="432" y="336"/>
                  </a:cxn>
                  <a:cxn ang="0">
                    <a:pos x="374" y="386"/>
                  </a:cxn>
                  <a:cxn ang="0">
                    <a:pos x="719" y="360"/>
                  </a:cxn>
                  <a:cxn ang="0">
                    <a:pos x="734" y="164"/>
                  </a:cxn>
                  <a:cxn ang="0">
                    <a:pos x="678" y="198"/>
                  </a:cxn>
                  <a:cxn ang="0">
                    <a:pos x="131" y="0"/>
                  </a:cxn>
                  <a:cxn ang="0">
                    <a:pos x="0" y="85"/>
                  </a:cxn>
                </a:cxnLst>
                <a:rect l="0" t="0" r="r" b="b"/>
                <a:pathLst>
                  <a:path w="735" h="387">
                    <a:moveTo>
                      <a:pt x="0" y="85"/>
                    </a:moveTo>
                    <a:lnTo>
                      <a:pt x="432" y="336"/>
                    </a:lnTo>
                    <a:lnTo>
                      <a:pt x="374" y="386"/>
                    </a:lnTo>
                    <a:lnTo>
                      <a:pt x="719" y="360"/>
                    </a:lnTo>
                    <a:lnTo>
                      <a:pt x="734" y="164"/>
                    </a:lnTo>
                    <a:lnTo>
                      <a:pt x="678" y="198"/>
                    </a:lnTo>
                    <a:lnTo>
                      <a:pt x="131" y="0"/>
                    </a:lnTo>
                    <a:lnTo>
                      <a:pt x="0" y="85"/>
                    </a:lnTo>
                  </a:path>
                </a:pathLst>
              </a:custGeom>
              <a:solidFill>
                <a:srgbClr val="000000"/>
              </a:solidFill>
              <a:ln w="12700" cap="rnd" cmpd="sng">
                <a:solidFill>
                  <a:srgbClr val="000000"/>
                </a:solidFill>
                <a:prstDash val="solid"/>
                <a:round/>
                <a:headEnd type="none" w="med" len="med"/>
                <a:tailEnd type="none" w="med" len="med"/>
              </a:ln>
              <a:effectLst/>
            </p:spPr>
            <p:txBody>
              <a:bodyPr/>
              <a:lstStyle/>
              <a:p>
                <a:endParaRPr lang="en-GB" dirty="0"/>
              </a:p>
            </p:txBody>
          </p:sp>
          <p:sp>
            <p:nvSpPr>
              <p:cNvPr id="16" name="Freeform 14"/>
              <p:cNvSpPr>
                <a:spLocks/>
              </p:cNvSpPr>
              <p:nvPr/>
            </p:nvSpPr>
            <p:spPr bwMode="auto">
              <a:xfrm>
                <a:off x="2722" y="3851"/>
                <a:ext cx="735" cy="388"/>
              </a:xfrm>
              <a:custGeom>
                <a:avLst/>
                <a:gdLst/>
                <a:ahLst/>
                <a:cxnLst>
                  <a:cxn ang="0">
                    <a:pos x="0" y="85"/>
                  </a:cxn>
                  <a:cxn ang="0">
                    <a:pos x="432" y="337"/>
                  </a:cxn>
                  <a:cxn ang="0">
                    <a:pos x="374" y="387"/>
                  </a:cxn>
                  <a:cxn ang="0">
                    <a:pos x="720" y="361"/>
                  </a:cxn>
                  <a:cxn ang="0">
                    <a:pos x="734" y="164"/>
                  </a:cxn>
                  <a:cxn ang="0">
                    <a:pos x="678" y="199"/>
                  </a:cxn>
                  <a:cxn ang="0">
                    <a:pos x="131" y="0"/>
                  </a:cxn>
                  <a:cxn ang="0">
                    <a:pos x="0" y="85"/>
                  </a:cxn>
                </a:cxnLst>
                <a:rect l="0" t="0" r="r" b="b"/>
                <a:pathLst>
                  <a:path w="735" h="388">
                    <a:moveTo>
                      <a:pt x="0" y="85"/>
                    </a:moveTo>
                    <a:lnTo>
                      <a:pt x="432" y="337"/>
                    </a:lnTo>
                    <a:lnTo>
                      <a:pt x="374" y="387"/>
                    </a:lnTo>
                    <a:lnTo>
                      <a:pt x="720" y="361"/>
                    </a:lnTo>
                    <a:lnTo>
                      <a:pt x="734" y="164"/>
                    </a:lnTo>
                    <a:lnTo>
                      <a:pt x="678" y="199"/>
                    </a:lnTo>
                    <a:lnTo>
                      <a:pt x="131" y="0"/>
                    </a:lnTo>
                    <a:lnTo>
                      <a:pt x="0" y="85"/>
                    </a:lnTo>
                  </a:path>
                </a:pathLst>
              </a:custGeom>
              <a:solidFill>
                <a:srgbClr val="008080"/>
              </a:solidFill>
              <a:ln w="12700" cap="rnd" cmpd="sng">
                <a:solidFill>
                  <a:srgbClr val="000000"/>
                </a:solidFill>
                <a:prstDash val="solid"/>
                <a:round/>
                <a:headEnd type="none" w="med" len="med"/>
                <a:tailEnd type="none" w="med" len="med"/>
              </a:ln>
              <a:effectLst/>
            </p:spPr>
            <p:txBody>
              <a:bodyPr/>
              <a:lstStyle/>
              <a:p>
                <a:endParaRPr lang="en-GB" dirty="0"/>
              </a:p>
            </p:txBody>
          </p:sp>
        </p:grpSp>
      </p:grpSp>
      <p:sp>
        <p:nvSpPr>
          <p:cNvPr id="17" name="TextBox 16"/>
          <p:cNvSpPr txBox="1"/>
          <p:nvPr/>
        </p:nvSpPr>
        <p:spPr>
          <a:xfrm rot="16560036">
            <a:off x="1551636" y="3738988"/>
            <a:ext cx="2345987" cy="572464"/>
          </a:xfrm>
          <a:prstGeom prst="rect">
            <a:avLst/>
          </a:prstGeom>
          <a:noFill/>
        </p:spPr>
        <p:txBody>
          <a:bodyPr wrap="square" lIns="109728" tIns="54864" rIns="109728" bIns="54864" rtlCol="0">
            <a:spAutoFit/>
          </a:bodyPr>
          <a:lstStyle/>
          <a:p>
            <a:r>
              <a:rPr lang="en-GB" sz="3000" b="1" dirty="0" smtClean="0">
                <a:solidFill>
                  <a:schemeClr val="bg1"/>
                </a:solidFill>
                <a:latin typeface="Arial" charset="0"/>
                <a:ea typeface="Arial" charset="0"/>
                <a:cs typeface="Arial" charset="0"/>
              </a:rPr>
              <a:t>Forecasts</a:t>
            </a:r>
            <a:endParaRPr lang="en-GB" sz="3000"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086434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 What and Why Do Organizations Forecast?</a:t>
            </a:r>
          </a:p>
        </p:txBody>
      </p:sp>
      <p:sp>
        <p:nvSpPr>
          <p:cNvPr id="3" name="Content Placeholder 2"/>
          <p:cNvSpPr>
            <a:spLocks noGrp="1"/>
          </p:cNvSpPr>
          <p:nvPr>
            <p:ph idx="1"/>
          </p:nvPr>
        </p:nvSpPr>
        <p:spPr>
          <a:xfrm>
            <a:off x="685800" y="1481327"/>
            <a:ext cx="7543800" cy="4862911"/>
          </a:xfrm>
        </p:spPr>
        <p:txBody>
          <a:bodyPr numCol="2">
            <a:normAutofit/>
          </a:bodyPr>
          <a:lstStyle/>
          <a:p>
            <a:pPr marL="0" indent="0">
              <a:spcBef>
                <a:spcPts val="400"/>
              </a:spcBef>
              <a:buNone/>
            </a:pPr>
            <a:r>
              <a:rPr lang="en-US" sz="1600" b="1" dirty="0" smtClean="0">
                <a:solidFill>
                  <a:srgbClr val="873B1F"/>
                </a:solidFill>
              </a:rPr>
              <a:t>Costs</a:t>
            </a:r>
          </a:p>
          <a:p>
            <a:pPr>
              <a:spcBef>
                <a:spcPts val="400"/>
              </a:spcBef>
            </a:pPr>
            <a:r>
              <a:rPr lang="en-US" sz="1600" dirty="0" smtClean="0"/>
              <a:t>raw materials</a:t>
            </a:r>
          </a:p>
          <a:p>
            <a:pPr>
              <a:spcBef>
                <a:spcPts val="400"/>
              </a:spcBef>
            </a:pPr>
            <a:r>
              <a:rPr lang="en-US" sz="1600" dirty="0" smtClean="0"/>
              <a:t>semi-finished goods</a:t>
            </a:r>
          </a:p>
          <a:p>
            <a:pPr>
              <a:spcBef>
                <a:spcPts val="400"/>
              </a:spcBef>
            </a:pPr>
            <a:r>
              <a:rPr lang="en-US" sz="1600" dirty="0" smtClean="0"/>
              <a:t>wage rates &amp; overheads</a:t>
            </a:r>
          </a:p>
          <a:p>
            <a:pPr>
              <a:spcBef>
                <a:spcPts val="400"/>
              </a:spcBef>
            </a:pPr>
            <a:r>
              <a:rPr lang="en-US" sz="1600" dirty="0" smtClean="0"/>
              <a:t>interest rates</a:t>
            </a:r>
          </a:p>
          <a:p>
            <a:pPr marL="0" indent="0">
              <a:buNone/>
            </a:pPr>
            <a:r>
              <a:rPr lang="en-US" sz="1600" b="1" dirty="0" smtClean="0">
                <a:solidFill>
                  <a:srgbClr val="873B1F"/>
                </a:solidFill>
              </a:rPr>
              <a:t>Sales/Activities</a:t>
            </a:r>
            <a:endParaRPr lang="en-US" sz="1600" b="1" dirty="0">
              <a:solidFill>
                <a:srgbClr val="873B1F"/>
              </a:solidFill>
            </a:endParaRPr>
          </a:p>
          <a:p>
            <a:pPr>
              <a:spcBef>
                <a:spcPts val="400"/>
              </a:spcBef>
            </a:pPr>
            <a:r>
              <a:rPr lang="en-US" sz="1600" dirty="0" smtClean="0"/>
              <a:t>by industry</a:t>
            </a:r>
          </a:p>
          <a:p>
            <a:pPr>
              <a:spcBef>
                <a:spcPts val="400"/>
              </a:spcBef>
            </a:pPr>
            <a:r>
              <a:rPr lang="en-US" sz="1600" dirty="0" smtClean="0"/>
              <a:t>by region</a:t>
            </a:r>
          </a:p>
          <a:p>
            <a:pPr>
              <a:spcBef>
                <a:spcPts val="400"/>
              </a:spcBef>
            </a:pPr>
            <a:r>
              <a:rPr lang="en-US" sz="1600" dirty="0" smtClean="0"/>
              <a:t>by market/product (market share)</a:t>
            </a:r>
          </a:p>
          <a:p>
            <a:pPr>
              <a:spcBef>
                <a:spcPts val="400"/>
              </a:spcBef>
            </a:pPr>
            <a:r>
              <a:rPr lang="en-US" sz="1600" dirty="0" smtClean="0"/>
              <a:t>by product category, wholesaler, retailer</a:t>
            </a:r>
          </a:p>
          <a:p>
            <a:pPr>
              <a:spcBef>
                <a:spcPts val="400"/>
              </a:spcBef>
            </a:pPr>
            <a:r>
              <a:rPr lang="en-US" sz="1600" dirty="0" smtClean="0"/>
              <a:t>new product sales</a:t>
            </a:r>
          </a:p>
          <a:p>
            <a:pPr>
              <a:spcBef>
                <a:spcPts val="400"/>
              </a:spcBef>
            </a:pPr>
            <a:r>
              <a:rPr lang="en-US" sz="1600" dirty="0" smtClean="0"/>
              <a:t>competitive position</a:t>
            </a:r>
            <a:r>
              <a:rPr lang="en-US" sz="1600" dirty="0"/>
              <a:t> </a:t>
            </a:r>
            <a:r>
              <a:rPr lang="en-US" sz="1600" dirty="0" smtClean="0"/>
              <a:t>— </a:t>
            </a:r>
            <a:br>
              <a:rPr lang="en-US" sz="1600" dirty="0" smtClean="0"/>
            </a:br>
            <a:r>
              <a:rPr lang="en-US" sz="1600" dirty="0" smtClean="0"/>
              <a:t>e.g., prices, exchange rates</a:t>
            </a:r>
          </a:p>
          <a:p>
            <a:pPr>
              <a:spcBef>
                <a:spcPts val="400"/>
              </a:spcBef>
            </a:pPr>
            <a:r>
              <a:rPr lang="en-US" sz="1600" dirty="0" smtClean="0"/>
              <a:t>competitive behavior</a:t>
            </a:r>
          </a:p>
          <a:p>
            <a:pPr>
              <a:spcBef>
                <a:spcPts val="400"/>
              </a:spcBef>
            </a:pPr>
            <a:r>
              <a:rPr lang="en-US" sz="1600" dirty="0" smtClean="0"/>
              <a:t>customer service</a:t>
            </a:r>
          </a:p>
          <a:p>
            <a:pPr>
              <a:spcBef>
                <a:spcPts val="400"/>
              </a:spcBef>
            </a:pPr>
            <a:r>
              <a:rPr lang="en-US" sz="1600" dirty="0" smtClean="0"/>
              <a:t>prices</a:t>
            </a:r>
          </a:p>
          <a:p>
            <a:pPr>
              <a:spcBef>
                <a:spcPts val="400"/>
              </a:spcBef>
            </a:pPr>
            <a:r>
              <a:rPr lang="en-US" sz="1600" dirty="0" smtClean="0"/>
              <a:t>competitor activities</a:t>
            </a:r>
          </a:p>
          <a:p>
            <a:pPr marL="0" indent="0">
              <a:buNone/>
            </a:pPr>
            <a:r>
              <a:rPr lang="en-US" sz="1600" b="1" dirty="0" smtClean="0">
                <a:solidFill>
                  <a:srgbClr val="873B1F"/>
                </a:solidFill>
              </a:rPr>
              <a:t>Technology</a:t>
            </a:r>
            <a:endParaRPr lang="en-US" sz="1600" b="1" dirty="0">
              <a:solidFill>
                <a:srgbClr val="873B1F"/>
              </a:solidFill>
            </a:endParaRPr>
          </a:p>
          <a:p>
            <a:pPr>
              <a:spcBef>
                <a:spcPts val="400"/>
              </a:spcBef>
            </a:pPr>
            <a:r>
              <a:rPr lang="en-US" sz="1600" dirty="0" smtClean="0"/>
              <a:t>new products</a:t>
            </a:r>
          </a:p>
          <a:p>
            <a:pPr>
              <a:spcBef>
                <a:spcPts val="400"/>
              </a:spcBef>
            </a:pPr>
            <a:r>
              <a:rPr lang="en-US" sz="1600" dirty="0" smtClean="0"/>
              <a:t>new processes</a:t>
            </a:r>
          </a:p>
          <a:p>
            <a:pPr>
              <a:spcBef>
                <a:spcPts val="400"/>
              </a:spcBef>
            </a:pPr>
            <a:r>
              <a:rPr lang="en-US" sz="1600" dirty="0" smtClean="0"/>
              <a:t>diffusion rates</a:t>
            </a:r>
          </a:p>
          <a:p>
            <a:pPr marL="0" indent="0">
              <a:buNone/>
            </a:pPr>
            <a:r>
              <a:rPr lang="en-US" sz="1600" b="1" dirty="0" smtClean="0">
                <a:solidFill>
                  <a:srgbClr val="873B1F"/>
                </a:solidFill>
              </a:rPr>
              <a:t>Social and Political Trends</a:t>
            </a:r>
            <a:endParaRPr lang="en-US" sz="1600" b="1" dirty="0">
              <a:solidFill>
                <a:srgbClr val="873B1F"/>
              </a:solidFill>
            </a:endParaRPr>
          </a:p>
          <a:p>
            <a:pPr>
              <a:spcBef>
                <a:spcPts val="400"/>
              </a:spcBef>
            </a:pPr>
            <a:r>
              <a:rPr lang="en-US" sz="1600" dirty="0" smtClean="0"/>
              <a:t>demographics</a:t>
            </a:r>
          </a:p>
          <a:p>
            <a:pPr>
              <a:spcBef>
                <a:spcPts val="400"/>
              </a:spcBef>
            </a:pPr>
            <a:r>
              <a:rPr lang="en-US" sz="1600" dirty="0" smtClean="0"/>
              <a:t>wealth profile</a:t>
            </a:r>
          </a:p>
          <a:p>
            <a:pPr>
              <a:spcBef>
                <a:spcPts val="400"/>
              </a:spcBef>
            </a:pPr>
            <a:r>
              <a:rPr lang="en-US" sz="1600" dirty="0" smtClean="0"/>
              <a:t>welfare and health provisions</a:t>
            </a:r>
          </a:p>
          <a:p>
            <a:pPr>
              <a:spcBef>
                <a:spcPts val="400"/>
              </a:spcBef>
            </a:pPr>
            <a:r>
              <a:rPr lang="en-US" sz="1600" dirty="0" smtClean="0"/>
              <a:t>impact of technology</a:t>
            </a:r>
          </a:p>
          <a:p>
            <a:pPr marL="0" indent="0">
              <a:buNone/>
            </a:pPr>
            <a:r>
              <a:rPr lang="en-US" sz="1600" b="1" dirty="0" smtClean="0">
                <a:solidFill>
                  <a:srgbClr val="873B1F"/>
                </a:solidFill>
              </a:rPr>
              <a:t>Projects</a:t>
            </a:r>
            <a:endParaRPr lang="en-US" sz="1600" b="1" dirty="0">
              <a:solidFill>
                <a:srgbClr val="873B1F"/>
              </a:solidFill>
            </a:endParaRPr>
          </a:p>
          <a:p>
            <a:pPr>
              <a:spcBef>
                <a:spcPts val="400"/>
              </a:spcBef>
            </a:pPr>
            <a:r>
              <a:rPr lang="en-US" sz="1600" dirty="0" smtClean="0"/>
              <a:t>duration</a:t>
            </a:r>
          </a:p>
          <a:p>
            <a:pPr>
              <a:spcBef>
                <a:spcPts val="400"/>
              </a:spcBef>
            </a:pPr>
            <a:r>
              <a:rPr lang="en-US" sz="1600" dirty="0" smtClean="0"/>
              <a:t>costs</a:t>
            </a:r>
          </a:p>
          <a:p>
            <a:pPr>
              <a:spcBef>
                <a:spcPts val="400"/>
              </a:spcBef>
            </a:pPr>
            <a:r>
              <a:rPr lang="en-US" sz="1600" dirty="0" smtClean="0"/>
              <a:t>life cycle maintenance</a:t>
            </a:r>
          </a:p>
          <a:p>
            <a:pPr>
              <a:spcBef>
                <a:spcPts val="400"/>
              </a:spcBef>
            </a:pPr>
            <a:endParaRPr lang="en-US" sz="1600" dirty="0"/>
          </a:p>
          <a:p>
            <a:pPr>
              <a:spcBef>
                <a:spcPts val="400"/>
              </a:spcBef>
            </a:pPr>
            <a:endParaRPr lang="en-US" sz="1600" dirty="0"/>
          </a:p>
          <a:p>
            <a:pPr>
              <a:spcBef>
                <a:spcPts val="400"/>
              </a:spcBef>
            </a:pPr>
            <a:endParaRPr lang="en-US" sz="1600" dirty="0" smtClean="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1: Forecasting, the Why and the How</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9</a:t>
            </a:fld>
            <a:endParaRPr lang="en-US" dirty="0"/>
          </a:p>
        </p:txBody>
      </p:sp>
    </p:spTree>
    <p:extLst>
      <p:ext uri="{BB962C8B-B14F-4D97-AF65-F5344CB8AC3E}">
        <p14:creationId xmlns:p14="http://schemas.microsoft.com/office/powerpoint/2010/main" val="109952123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408</TotalTime>
  <Words>3161</Words>
  <Application>Microsoft Macintosh PowerPoint</Application>
  <PresentationFormat>On-screen Show (4:3)</PresentationFormat>
  <Paragraphs>266</Paragraphs>
  <Slides>36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.AppleSystemUIFont</vt:lpstr>
      <vt:lpstr>Arial</vt:lpstr>
      <vt:lpstr>Calibri</vt:lpstr>
      <vt:lpstr>Symbol</vt:lpstr>
      <vt:lpstr>Times New Roman</vt:lpstr>
      <vt:lpstr>Wingdings</vt:lpstr>
      <vt:lpstr>Office Theme</vt:lpstr>
      <vt:lpstr>Forecasting,  the Why and  the How</vt:lpstr>
      <vt:lpstr>Note to the Instructor</vt:lpstr>
      <vt:lpstr>Chapter 1: Forecasting, the Why and the How</vt:lpstr>
      <vt:lpstr>Introduction</vt:lpstr>
      <vt:lpstr>Discussion Question</vt:lpstr>
      <vt:lpstr>1.1 Why Forecast?</vt:lpstr>
      <vt:lpstr>1.1 Why Forecast?</vt:lpstr>
      <vt:lpstr>1.2 What and Why Do Organizations Forecast?</vt:lpstr>
      <vt:lpstr>1.2 What and Why Do Organizations Forecast?</vt:lpstr>
      <vt:lpstr>1.2 What and Why Do Organizations Forecast?</vt:lpstr>
      <vt:lpstr>Discussion Questions</vt:lpstr>
      <vt:lpstr>1.2 What and Why Do Organizations Forecast?</vt:lpstr>
      <vt:lpstr>1.2 What and Why Do Organizations Forecast?</vt:lpstr>
      <vt:lpstr>1.2 What and Why Do Organizations Forecast?</vt:lpstr>
      <vt:lpstr>1.3 Examples of Forecasting Problems</vt:lpstr>
      <vt:lpstr>1.3 Examples of Forecasting Problems</vt:lpstr>
      <vt:lpstr>Time Series</vt:lpstr>
      <vt:lpstr>1.3 Examples of Forecasting Problems</vt:lpstr>
      <vt:lpstr>1.3 Examples of Forecasting Problems</vt:lpstr>
      <vt:lpstr>1.3 Examples of Forecasting Problems</vt:lpstr>
      <vt:lpstr>1.3 Examples of Forecasting Problems</vt:lpstr>
      <vt:lpstr>1.3 Examples of Forecasting Problems</vt:lpstr>
      <vt:lpstr>Discussion Question</vt:lpstr>
      <vt:lpstr>1.3 Examples of Forecasting Problems</vt:lpstr>
      <vt:lpstr>Discussion Question</vt:lpstr>
      <vt:lpstr>1.3 Examples of Forecasting Problems</vt:lpstr>
      <vt:lpstr>1.4 How to Forecast</vt:lpstr>
      <vt:lpstr>1.5 Forecasting Step by Step</vt:lpstr>
      <vt:lpstr>1.6 Computer Packages for Forecasting</vt:lpstr>
      <vt:lpstr>1.7 Data Sources</vt:lpstr>
      <vt:lpstr>1.8 The Rest of the Book</vt:lpstr>
      <vt:lpstr>Minicase 1.1 Inventory Planning</vt:lpstr>
      <vt:lpstr>Minicase 1.2 Long-Term Growth</vt:lpstr>
      <vt:lpstr>Minicase 1.3 Sales Forecasting</vt:lpstr>
      <vt:lpstr>Minicase 1.4 Adjusting for Inflation</vt:lpstr>
      <vt:lpstr>Take-Aways</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Botelho</dc:creator>
  <cp:lastModifiedBy>Anna Botelho</cp:lastModifiedBy>
  <cp:revision>40</cp:revision>
  <dcterms:created xsi:type="dcterms:W3CDTF">2017-08-05T17:51:38Z</dcterms:created>
  <dcterms:modified xsi:type="dcterms:W3CDTF">2017-08-23T18:14:22Z</dcterms:modified>
</cp:coreProperties>
</file>