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5"/>
  </p:notesMasterIdLst>
  <p:sldIdLst>
    <p:sldId id="256" r:id="rId2"/>
    <p:sldId id="258" r:id="rId3"/>
    <p:sldId id="259" r:id="rId4"/>
    <p:sldId id="389" r:id="rId5"/>
    <p:sldId id="390" r:id="rId6"/>
    <p:sldId id="391" r:id="rId7"/>
    <p:sldId id="404" r:id="rId8"/>
    <p:sldId id="405" r:id="rId9"/>
    <p:sldId id="406" r:id="rId10"/>
    <p:sldId id="407" r:id="rId11"/>
    <p:sldId id="392" r:id="rId12"/>
    <p:sldId id="408" r:id="rId13"/>
    <p:sldId id="409" r:id="rId14"/>
    <p:sldId id="410" r:id="rId15"/>
    <p:sldId id="411" r:id="rId16"/>
    <p:sldId id="412" r:id="rId17"/>
    <p:sldId id="413" r:id="rId18"/>
    <p:sldId id="414" r:id="rId19"/>
    <p:sldId id="415" r:id="rId20"/>
    <p:sldId id="367" r:id="rId21"/>
    <p:sldId id="416" r:id="rId22"/>
    <p:sldId id="417" r:id="rId23"/>
    <p:sldId id="418" r:id="rId24"/>
    <p:sldId id="368" r:id="rId25"/>
    <p:sldId id="419" r:id="rId26"/>
    <p:sldId id="420" r:id="rId27"/>
    <p:sldId id="393" r:id="rId28"/>
    <p:sldId id="394" r:id="rId29"/>
    <p:sldId id="421" r:id="rId30"/>
    <p:sldId id="422" r:id="rId31"/>
    <p:sldId id="423" r:id="rId32"/>
    <p:sldId id="424" r:id="rId33"/>
    <p:sldId id="425" r:id="rId34"/>
    <p:sldId id="426" r:id="rId35"/>
    <p:sldId id="427" r:id="rId36"/>
    <p:sldId id="428" r:id="rId37"/>
    <p:sldId id="429" r:id="rId38"/>
    <p:sldId id="430" r:id="rId39"/>
    <p:sldId id="431" r:id="rId40"/>
    <p:sldId id="432" r:id="rId41"/>
    <p:sldId id="433" r:id="rId42"/>
    <p:sldId id="434" r:id="rId43"/>
    <p:sldId id="435" r:id="rId44"/>
    <p:sldId id="436" r:id="rId45"/>
    <p:sldId id="437" r:id="rId46"/>
    <p:sldId id="438" r:id="rId47"/>
    <p:sldId id="439" r:id="rId48"/>
    <p:sldId id="440" r:id="rId49"/>
    <p:sldId id="441" r:id="rId50"/>
    <p:sldId id="395" r:id="rId51"/>
    <p:sldId id="442" r:id="rId52"/>
    <p:sldId id="443" r:id="rId53"/>
    <p:sldId id="444" r:id="rId54"/>
    <p:sldId id="445" r:id="rId55"/>
    <p:sldId id="446" r:id="rId56"/>
    <p:sldId id="447" r:id="rId57"/>
    <p:sldId id="448" r:id="rId58"/>
    <p:sldId id="449" r:id="rId59"/>
    <p:sldId id="450" r:id="rId60"/>
    <p:sldId id="451" r:id="rId61"/>
    <p:sldId id="452" r:id="rId62"/>
    <p:sldId id="453" r:id="rId63"/>
    <p:sldId id="45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752"/>
    <a:srgbClr val="873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93"/>
    <p:restoredTop sz="94643"/>
  </p:normalViewPr>
  <p:slideViewPr>
    <p:cSldViewPr snapToGrid="0" snapToObjects="1">
      <p:cViewPr varScale="1">
        <p:scale>
          <a:sx n="117" d="100"/>
          <a:sy n="117" d="100"/>
        </p:scale>
        <p:origin x="192"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 Id="rId2"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17.wmf"/><Relationship Id="rId3"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wmf"/><Relationship Id="rId4" Type="http://schemas.openxmlformats.org/officeDocument/2006/relationships/image" Target="../media/image53.wmf"/><Relationship Id="rId1" Type="http://schemas.openxmlformats.org/officeDocument/2006/relationships/image" Target="../media/image50.wmf"/><Relationship Id="rId2"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wmf"/><Relationship Id="rId1" Type="http://schemas.openxmlformats.org/officeDocument/2006/relationships/image" Target="../media/image57.wmf"/><Relationship Id="rId2"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9/1/17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9634CD-C043-3F44-B5E6-9E1B6AE4D74C}" type="slidenum">
              <a:rPr lang="en-US" smtClean="0"/>
              <a:t>1</a:t>
            </a:fld>
            <a:endParaRPr lang="en-US"/>
          </a:p>
        </p:txBody>
      </p:sp>
    </p:spTree>
    <p:extLst>
      <p:ext uri="{BB962C8B-B14F-4D97-AF65-F5344CB8AC3E}">
        <p14:creationId xmlns:p14="http://schemas.microsoft.com/office/powerpoint/2010/main" val="31834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3</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buClr>
                <a:srgbClr val="873B1F"/>
              </a:buClr>
              <a:defRPr sz="2000"/>
            </a:lvl1pPr>
            <a:lvl2pPr marL="457200" indent="-228600">
              <a:buFont typeface=".AppleSystemUIFont" charset="-120"/>
              <a:buChar char="–"/>
              <a:defRPr sz="1800"/>
            </a:lvl2pPr>
            <a:lvl3pPr>
              <a:buClr>
                <a:srgbClr val="873B1F"/>
              </a:buClr>
              <a:defRPr sz="1600"/>
            </a:lvl3pPr>
            <a:lvl4pPr marL="915988" indent="-228600">
              <a:buFont typeface=".AppleSystemUIFont" charset="-120"/>
              <a:buChar char="–"/>
              <a:defRPr sz="1400"/>
            </a:lvl4pPr>
            <a:lvl5pPr>
              <a:buClr>
                <a:srgbClr val="873B1F"/>
              </a:buCl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10: Advanced Methods of Forecasting</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30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oleObject" Target="../embeddings/oleObject2.bin"/><Relationship Id="rId6"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2.wmf"/><Relationship Id="rId5" Type="http://schemas.openxmlformats.org/officeDocument/2006/relationships/oleObject" Target="../embeddings/oleObject4.bin"/><Relationship Id="rId6" Type="http://schemas.openxmlformats.org/officeDocument/2006/relationships/image" Target="../media/image13.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6.wmf"/><Relationship Id="rId5" Type="http://schemas.openxmlformats.org/officeDocument/2006/relationships/oleObject" Target="../embeddings/oleObject6.bin"/><Relationship Id="rId6" Type="http://schemas.openxmlformats.org/officeDocument/2006/relationships/image" Target="../media/image17.wmf"/><Relationship Id="rId7" Type="http://schemas.openxmlformats.org/officeDocument/2006/relationships/oleObject" Target="../embeddings/oleObject7.bin"/><Relationship Id="rId8" Type="http://schemas.openxmlformats.org/officeDocument/2006/relationships/image" Target="../media/image18.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2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 Id="rId3" Type="http://schemas.openxmlformats.org/officeDocument/2006/relationships/image" Target="../media/image3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40.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 Id="rId3" Type="http://schemas.openxmlformats.org/officeDocument/2006/relationships/image" Target="../media/image4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 Id="rId3" Type="http://schemas.openxmlformats.org/officeDocument/2006/relationships/image" Target="../media/image47.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49.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50.wmf"/><Relationship Id="rId5" Type="http://schemas.openxmlformats.org/officeDocument/2006/relationships/oleObject" Target="../embeddings/oleObject11.bin"/><Relationship Id="rId6" Type="http://schemas.openxmlformats.org/officeDocument/2006/relationships/image" Target="../media/image51.wmf"/><Relationship Id="rId7" Type="http://schemas.openxmlformats.org/officeDocument/2006/relationships/oleObject" Target="../embeddings/oleObject12.bin"/><Relationship Id="rId8" Type="http://schemas.openxmlformats.org/officeDocument/2006/relationships/image" Target="../media/image52.wmf"/><Relationship Id="rId9" Type="http://schemas.openxmlformats.org/officeDocument/2006/relationships/oleObject" Target="../embeddings/oleObject13.bin"/><Relationship Id="rId10" Type="http://schemas.openxmlformats.org/officeDocument/2006/relationships/image" Target="../media/image53.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55.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57.wmf"/><Relationship Id="rId5" Type="http://schemas.openxmlformats.org/officeDocument/2006/relationships/oleObject" Target="../embeddings/oleObject16.bin"/><Relationship Id="rId6" Type="http://schemas.openxmlformats.org/officeDocument/2006/relationships/image" Target="../media/image58.wmf"/><Relationship Id="rId7" Type="http://schemas.openxmlformats.org/officeDocument/2006/relationships/oleObject" Target="../embeddings/oleObject17.bin"/><Relationship Id="rId8" Type="http://schemas.openxmlformats.org/officeDocument/2006/relationships/image" Target="../media/image59.wmf"/><Relationship Id="rId9" Type="http://schemas.openxmlformats.org/officeDocument/2006/relationships/oleObject" Target="../embeddings/oleObject18.bin"/><Relationship Id="rId10" Type="http://schemas.openxmlformats.org/officeDocument/2006/relationships/image" Target="../media/image60.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1737361"/>
            <a:ext cx="3657600" cy="1796672"/>
          </a:xfrm>
        </p:spPr>
        <p:txBody>
          <a:bodyPr/>
          <a:lstStyle/>
          <a:p>
            <a:r>
              <a:rPr lang="en-US" dirty="0" smtClean="0"/>
              <a:t>Advanced </a:t>
            </a:r>
            <a:br>
              <a:rPr lang="en-US" dirty="0" smtClean="0"/>
            </a:br>
            <a:r>
              <a:rPr lang="en-US" dirty="0" smtClean="0"/>
              <a:t>Methods of Forecasting</a:t>
            </a:r>
            <a:endParaRPr lang="en-US" dirty="0"/>
          </a:p>
        </p:txBody>
      </p:sp>
      <p:sp>
        <p:nvSpPr>
          <p:cNvPr id="3" name="Subtitle 2"/>
          <p:cNvSpPr>
            <a:spLocks noGrp="1"/>
          </p:cNvSpPr>
          <p:nvPr>
            <p:ph type="subTitle" idx="1"/>
          </p:nvPr>
        </p:nvSpPr>
        <p:spPr/>
        <p:txBody>
          <a:bodyPr/>
          <a:lstStyle/>
          <a:p>
            <a:r>
              <a:rPr lang="en-US" dirty="0" smtClean="0"/>
              <a:t>Chapter 10</a:t>
            </a:r>
            <a:endParaRPr lang="en-US" dirty="0"/>
          </a:p>
        </p:txBody>
      </p:sp>
      <p:sp>
        <p:nvSpPr>
          <p:cNvPr id="4" name="TextBox 3"/>
          <p:cNvSpPr txBox="1"/>
          <p:nvPr/>
        </p:nvSpPr>
        <p:spPr>
          <a:xfrm>
            <a:off x="5486400" y="4372303"/>
            <a:ext cx="3657599" cy="1708160"/>
          </a:xfrm>
          <a:prstGeom prst="rect">
            <a:avLst/>
          </a:prstGeom>
          <a:noFill/>
        </p:spPr>
        <p:txBody>
          <a:bodyPr wrap="square" lIns="274320" tIns="0" rIns="274320" bIns="0" rtlCol="0">
            <a:spAutoFit/>
          </a:bodyPr>
          <a:lstStyle/>
          <a:p>
            <a:r>
              <a:rPr lang="en-US" sz="1600" i="1" dirty="0" smtClean="0">
                <a:solidFill>
                  <a:schemeClr val="bg1"/>
                </a:solidFill>
                <a:latin typeface="Arial" charset="0"/>
                <a:ea typeface="Arial" charset="0"/>
                <a:cs typeface="Arial" charset="0"/>
              </a:rPr>
              <a:t>No matter how advanced your camera you still need to be responsible for getting it to the right place at the right time and pointing it in the right direction to get the photo you want.</a:t>
            </a:r>
          </a:p>
          <a:p>
            <a:pPr algn="r">
              <a:spcBef>
                <a:spcPts val="600"/>
              </a:spcBef>
            </a:pPr>
            <a:r>
              <a:rPr lang="en-US" sz="1000" dirty="0" smtClean="0">
                <a:solidFill>
                  <a:schemeClr val="bg1"/>
                </a:solidFill>
                <a:latin typeface="Arial" charset="0"/>
                <a:ea typeface="Arial" charset="0"/>
                <a:cs typeface="Arial" charset="0"/>
              </a:rPr>
              <a:t>— Ken Rockwell, </a:t>
            </a:r>
            <a:r>
              <a:rPr lang="en-US" sz="1000" i="1" dirty="0" smtClean="0">
                <a:solidFill>
                  <a:schemeClr val="bg1"/>
                </a:solidFill>
                <a:latin typeface="Arial" charset="0"/>
                <a:ea typeface="Arial" charset="0"/>
                <a:cs typeface="Arial" charset="0"/>
              </a:rPr>
              <a:t>Your Camera Does Not Matter</a:t>
            </a:r>
            <a:r>
              <a:rPr lang="en-US" sz="1000" dirty="0" smtClean="0">
                <a:solidFill>
                  <a:schemeClr val="bg1"/>
                </a:solidFill>
                <a:latin typeface="Arial" charset="0"/>
                <a:ea typeface="Arial" charset="0"/>
                <a:cs typeface="Arial" charset="0"/>
              </a:rPr>
              <a:t>, 2005.</a:t>
            </a:r>
            <a:endParaRPr lang="en-US" sz="1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431555"/>
          </a:xfrm>
        </p:spPr>
        <p:txBody>
          <a:bodyPr>
            <a:noAutofit/>
          </a:bodyPr>
          <a:lstStyle/>
          <a:p>
            <a:pPr marL="0" indent="0">
              <a:buNone/>
            </a:pPr>
            <a:r>
              <a:rPr lang="en-US" sz="2400" b="1" dirty="0" smtClean="0">
                <a:solidFill>
                  <a:srgbClr val="873B1F"/>
                </a:solidFill>
              </a:rPr>
              <a:t>Evaluating the Accuracy of the Predictions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10</a:t>
            </a:fld>
            <a:endParaRPr lang="en-US" dirty="0"/>
          </a:p>
        </p:txBody>
      </p:sp>
      <p:sp>
        <p:nvSpPr>
          <p:cNvPr id="4" name="Rectangle 3"/>
          <p:cNvSpPr/>
          <p:nvPr/>
        </p:nvSpPr>
        <p:spPr>
          <a:xfrm>
            <a:off x="685798" y="2133482"/>
            <a:ext cx="7543801" cy="307777"/>
          </a:xfrm>
          <a:prstGeom prst="rect">
            <a:avLst/>
          </a:prstGeom>
        </p:spPr>
        <p:txBody>
          <a:bodyPr wrap="square" lIns="0" tIns="0" rIns="0" bIns="0">
            <a:spAutoFit/>
          </a:bodyPr>
          <a:lstStyle/>
          <a:p>
            <a:pPr>
              <a:spcBef>
                <a:spcPts val="1200"/>
              </a:spcBef>
              <a:buClr>
                <a:srgbClr val="873B1F"/>
              </a:buClr>
            </a:pPr>
            <a:r>
              <a:rPr lang="en-GB" sz="2000" dirty="0" smtClean="0">
                <a:latin typeface="Arial" charset="0"/>
                <a:ea typeface="Arial" charset="0"/>
                <a:cs typeface="Arial" charset="0"/>
              </a:rPr>
              <a:t>Receiver Operating Characteristic (ROC) Curve</a:t>
            </a:r>
            <a:endParaRPr lang="en-GB" sz="2000" dirty="0">
              <a:latin typeface="Arial" charset="0"/>
              <a:ea typeface="Arial" charset="0"/>
              <a:cs typeface="Arial" charset="0"/>
            </a:endParaRPr>
          </a:p>
        </p:txBody>
      </p:sp>
      <p:pic>
        <p:nvPicPr>
          <p:cNvPr id="9" name="Picture 8"/>
          <p:cNvPicPr>
            <a:picLocks noChangeAspect="1"/>
          </p:cNvPicPr>
          <p:nvPr/>
        </p:nvPicPr>
        <p:blipFill>
          <a:blip r:embed="rId2"/>
          <a:stretch>
            <a:fillRect/>
          </a:stretch>
        </p:blipFill>
        <p:spPr>
          <a:xfrm>
            <a:off x="685798" y="2661858"/>
            <a:ext cx="3991736" cy="3166241"/>
          </a:xfrm>
          <a:prstGeom prst="rect">
            <a:avLst/>
          </a:prstGeom>
        </p:spPr>
      </p:pic>
      <p:sp>
        <p:nvSpPr>
          <p:cNvPr id="10" name="Content Placeholder 2"/>
          <p:cNvSpPr txBox="1">
            <a:spLocks/>
          </p:cNvSpPr>
          <p:nvPr/>
        </p:nvSpPr>
        <p:spPr>
          <a:xfrm>
            <a:off x="4963510" y="2661858"/>
            <a:ext cx="3266089" cy="2677397"/>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200"/>
              </a:spcBef>
              <a:buFont typeface="Arial" panose="020B0604020202020204" pitchFamily="34" charset="0"/>
              <a:buNone/>
            </a:pPr>
            <a:r>
              <a:rPr lang="en-US" sz="1800" dirty="0" smtClean="0"/>
              <a:t>Sensitivity</a:t>
            </a:r>
          </a:p>
          <a:p>
            <a:r>
              <a:rPr lang="en-US" sz="1800" dirty="0"/>
              <a:t>p</a:t>
            </a:r>
            <a:r>
              <a:rPr lang="en-US" sz="1800" dirty="0" smtClean="0"/>
              <a:t>roportion of target events correctly predicted</a:t>
            </a:r>
          </a:p>
          <a:p>
            <a:pPr marL="0" indent="0">
              <a:spcBef>
                <a:spcPts val="2200"/>
              </a:spcBef>
              <a:buNone/>
            </a:pPr>
            <a:r>
              <a:rPr lang="en-US" sz="1800" dirty="0" smtClean="0"/>
              <a:t>Specificity</a:t>
            </a:r>
            <a:endParaRPr lang="en-US" sz="1800" dirty="0"/>
          </a:p>
          <a:p>
            <a:r>
              <a:rPr lang="en-US" sz="1800" dirty="0" smtClean="0"/>
              <a:t>proportion </a:t>
            </a:r>
            <a:r>
              <a:rPr lang="en-US" sz="1800" dirty="0"/>
              <a:t>of </a:t>
            </a:r>
            <a:r>
              <a:rPr lang="en-US" sz="1800" dirty="0" err="1" smtClean="0"/>
              <a:t>nontarget</a:t>
            </a:r>
            <a:r>
              <a:rPr lang="en-US" sz="1800" dirty="0" smtClean="0"/>
              <a:t> </a:t>
            </a:r>
            <a:r>
              <a:rPr lang="en-US" sz="1800" dirty="0"/>
              <a:t>events </a:t>
            </a:r>
            <a:r>
              <a:rPr lang="en-US" sz="1800" dirty="0" smtClean="0"/>
              <a:t>falsely predicted</a:t>
            </a:r>
          </a:p>
          <a:p>
            <a:endParaRPr lang="en-US" sz="1800" dirty="0"/>
          </a:p>
          <a:p>
            <a:pPr marL="0" indent="0">
              <a:buNone/>
            </a:pPr>
            <a:r>
              <a:rPr lang="en-US" sz="1600" b="1" dirty="0" smtClean="0"/>
              <a:t>Graphs for helping interpret the classification accuracy.</a:t>
            </a:r>
            <a:endParaRPr lang="en-US" sz="1600" b="1" dirty="0"/>
          </a:p>
        </p:txBody>
      </p:sp>
      <p:sp>
        <p:nvSpPr>
          <p:cNvPr id="11" name="Text Box 6"/>
          <p:cNvSpPr txBox="1">
            <a:spLocks noChangeArrowheads="1"/>
          </p:cNvSpPr>
          <p:nvPr/>
        </p:nvSpPr>
        <p:spPr bwMode="auto">
          <a:xfrm>
            <a:off x="4963510" y="5551100"/>
            <a:ext cx="3528850" cy="276999"/>
          </a:xfrm>
          <a:prstGeom prst="rect">
            <a:avLst/>
          </a:prstGeom>
          <a:noFill/>
          <a:ln w="12700">
            <a:noFill/>
            <a:miter lim="800000"/>
            <a:headEnd/>
            <a:tailEnd/>
          </a:ln>
          <a:effectLst/>
        </p:spPr>
        <p:txBody>
          <a:bodyPr wrap="square" lIns="0" tIns="0" rIns="0" bIns="0" anchor="ctr" anchorCtr="0">
            <a:spAutoFit/>
          </a:bodyPr>
          <a:lstStyle/>
          <a:p>
            <a:pPr marL="9525" indent="-9525"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What do you observe?</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645708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2039006"/>
            <a:ext cx="7326984" cy="4141131"/>
          </a:xfrm>
        </p:spPr>
        <p:txBody>
          <a:bodyPr>
            <a:normAutofit/>
          </a:bodyPr>
          <a:lstStyle/>
          <a:p>
            <a:pPr marL="0" indent="0">
              <a:buNone/>
            </a:pPr>
            <a:r>
              <a:rPr lang="en-US" b="1" dirty="0" smtClean="0">
                <a:solidFill>
                  <a:srgbClr val="873B1F"/>
                </a:solidFill>
              </a:rPr>
              <a:t>Using Profit or Loss</a:t>
            </a:r>
          </a:p>
          <a:p>
            <a:pPr>
              <a:lnSpc>
                <a:spcPct val="100000"/>
              </a:lnSpc>
              <a:spcBef>
                <a:spcPts val="1600"/>
              </a:spcBef>
            </a:pPr>
            <a:r>
              <a:rPr lang="en-GB" sz="1800" i="1" dirty="0"/>
              <a:t>P</a:t>
            </a:r>
            <a:r>
              <a:rPr lang="en-GB" sz="1800" i="1" baseline="-25000" dirty="0"/>
              <a:t>G </a:t>
            </a:r>
            <a:r>
              <a:rPr lang="en-GB" sz="1800" i="1" dirty="0"/>
              <a:t>– profit (loss) from a correct classification of the target</a:t>
            </a:r>
          </a:p>
          <a:p>
            <a:pPr>
              <a:lnSpc>
                <a:spcPct val="100000"/>
              </a:lnSpc>
              <a:spcBef>
                <a:spcPts val="1600"/>
              </a:spcBef>
            </a:pPr>
            <a:r>
              <a:rPr lang="en-GB" sz="1800" i="1" dirty="0"/>
              <a:t>P</a:t>
            </a:r>
            <a:r>
              <a:rPr lang="en-GB" sz="1800" i="1" baseline="-25000" dirty="0"/>
              <a:t>B</a:t>
            </a:r>
            <a:r>
              <a:rPr lang="en-GB" sz="1800" i="1" dirty="0"/>
              <a:t> – profit (loss) from miss-classifying a non-target as a target</a:t>
            </a:r>
          </a:p>
          <a:p>
            <a:pPr>
              <a:lnSpc>
                <a:spcPct val="100000"/>
              </a:lnSpc>
              <a:spcBef>
                <a:spcPts val="1600"/>
              </a:spcBef>
            </a:pPr>
            <a:r>
              <a:rPr lang="en-US" sz="1800" i="1" dirty="0"/>
              <a:t>Expected Profit</a:t>
            </a:r>
            <a:r>
              <a:rPr lang="en-US" sz="1800" dirty="0"/>
              <a:t>(</a:t>
            </a:r>
            <a:r>
              <a:rPr lang="en-US" sz="1800" i="1" dirty="0"/>
              <a:t>Cutoff </a:t>
            </a:r>
            <a:r>
              <a:rPr lang="en-US" sz="1800" dirty="0"/>
              <a:t>) = </a:t>
            </a:r>
            <a:r>
              <a:rPr lang="en-US" sz="1800" i="1" dirty="0"/>
              <a:t>P</a:t>
            </a:r>
            <a:r>
              <a:rPr lang="en-US" sz="1800" i="1" baseline="-25000" dirty="0"/>
              <a:t>G</a:t>
            </a:r>
            <a:r>
              <a:rPr lang="en-US" sz="1800" i="1" dirty="0"/>
              <a:t>h</a:t>
            </a:r>
            <a:r>
              <a:rPr lang="en-US" sz="1800" baseline="-25000" dirty="0"/>
              <a:t>11</a:t>
            </a:r>
            <a:r>
              <a:rPr lang="en-US" sz="1800" dirty="0"/>
              <a:t> + </a:t>
            </a:r>
            <a:r>
              <a:rPr lang="en-US" sz="1800" i="1" dirty="0"/>
              <a:t>h</a:t>
            </a:r>
            <a:r>
              <a:rPr lang="en-US" sz="1800" baseline="-25000" dirty="0"/>
              <a:t>01</a:t>
            </a:r>
            <a:r>
              <a:rPr lang="en-US" sz="1800" i="1" dirty="0"/>
              <a:t>P</a:t>
            </a:r>
            <a:r>
              <a:rPr lang="en-US" sz="1800" i="1" baseline="-25000" dirty="0"/>
              <a:t>B</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11</a:t>
            </a:fld>
            <a:endParaRPr lang="en-US" dirty="0"/>
          </a:p>
        </p:txBody>
      </p:sp>
      <p:sp>
        <p:nvSpPr>
          <p:cNvPr id="8"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mtClean="0">
                <a:solidFill>
                  <a:srgbClr val="873B1F"/>
                </a:solidFill>
              </a:rPr>
              <a:t>Evaluating the Accuracy of the Predictions</a:t>
            </a:r>
            <a:endParaRPr lang="en-US" sz="2400" b="1" dirty="0" smtClean="0">
              <a:solidFill>
                <a:srgbClr val="873B1F"/>
              </a:solidFill>
            </a:endParaRPr>
          </a:p>
        </p:txBody>
      </p:sp>
      <p:sp>
        <p:nvSpPr>
          <p:cNvPr id="9" name="Text Box 6"/>
          <p:cNvSpPr txBox="1">
            <a:spLocks noChangeArrowheads="1"/>
          </p:cNvSpPr>
          <p:nvPr/>
        </p:nvSpPr>
        <p:spPr bwMode="auto">
          <a:xfrm>
            <a:off x="685799" y="4894396"/>
            <a:ext cx="7438869" cy="830997"/>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For a web-based insurance provider, what costs and profits should be considered in deciding whether to offer a policy to a </a:t>
            </a:r>
            <a:r>
              <a:rPr lang="en-GB" smtClean="0">
                <a:solidFill>
                  <a:srgbClr val="873B1F"/>
                </a:solidFill>
                <a:latin typeface="Arial" charset="0"/>
                <a:ea typeface="Arial" charset="0"/>
                <a:cs typeface="Arial" charset="0"/>
              </a:rPr>
              <a:t>new customer?</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83362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10.2 Classification and Regression Trees</a:t>
            </a:r>
            <a:endParaRPr lang="en-US" dirty="0"/>
          </a:p>
        </p:txBody>
      </p:sp>
      <p:sp>
        <p:nvSpPr>
          <p:cNvPr id="3" name="Content Placeholder 2"/>
          <p:cNvSpPr>
            <a:spLocks noGrp="1"/>
          </p:cNvSpPr>
          <p:nvPr>
            <p:ph idx="1"/>
          </p:nvPr>
        </p:nvSpPr>
        <p:spPr>
          <a:xfrm>
            <a:off x="685800" y="5044966"/>
            <a:ext cx="7543800" cy="1135172"/>
          </a:xfrm>
        </p:spPr>
        <p:txBody>
          <a:bodyPr/>
          <a:lstStyle/>
          <a:p>
            <a:pPr>
              <a:lnSpc>
                <a:spcPct val="100000"/>
              </a:lnSpc>
            </a:pPr>
            <a:r>
              <a:rPr lang="en-US" dirty="0" smtClean="0"/>
              <a:t>Two leaves recommend granting the loan:</a:t>
            </a:r>
          </a:p>
          <a:p>
            <a:pPr marL="457200" indent="-219075">
              <a:lnSpc>
                <a:spcPct val="100000"/>
              </a:lnSpc>
              <a:buClr>
                <a:schemeClr val="tx1"/>
              </a:buClr>
              <a:buFont typeface=".AppleSystemUIFont" charset="-120"/>
              <a:buChar char="–"/>
            </a:pPr>
            <a:r>
              <a:rPr lang="en-US" sz="1800" dirty="0" smtClean="0"/>
              <a:t>Credit score &gt; 600 and employed</a:t>
            </a:r>
          </a:p>
          <a:p>
            <a:pPr marL="457200" indent="-219075">
              <a:lnSpc>
                <a:spcPct val="100000"/>
              </a:lnSpc>
              <a:buClr>
                <a:schemeClr val="tx1"/>
              </a:buClr>
              <a:buFont typeface=".AppleSystemUIFont" charset="-120"/>
              <a:buChar char="–"/>
            </a:pPr>
            <a:r>
              <a:rPr lang="en-US" sz="1800" dirty="0" smtClean="0"/>
              <a:t>Credit score &lt; 600 and owning home</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685799" y="1572698"/>
            <a:ext cx="6835140" cy="3314700"/>
          </a:xfrm>
          <a:prstGeom prst="rect">
            <a:avLst/>
          </a:prstGeom>
        </p:spPr>
      </p:pic>
    </p:spTree>
    <p:extLst>
      <p:ext uri="{BB962C8B-B14F-4D97-AF65-F5344CB8AC3E}">
        <p14:creationId xmlns:p14="http://schemas.microsoft.com/office/powerpoint/2010/main" val="125481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Classification and Regression Trees</a:t>
            </a:r>
            <a:endParaRPr lang="en-US" sz="2800" dirty="0"/>
          </a:p>
        </p:txBody>
      </p:sp>
      <p:sp>
        <p:nvSpPr>
          <p:cNvPr id="3" name="Content Placeholder 2"/>
          <p:cNvSpPr>
            <a:spLocks noGrp="1"/>
          </p:cNvSpPr>
          <p:nvPr>
            <p:ph idx="1"/>
          </p:nvPr>
        </p:nvSpPr>
        <p:spPr>
          <a:xfrm>
            <a:off x="685800" y="2039006"/>
            <a:ext cx="7326984" cy="4141131"/>
          </a:xfrm>
        </p:spPr>
        <p:txBody>
          <a:bodyPr>
            <a:normAutofit/>
          </a:bodyPr>
          <a:lstStyle/>
          <a:p>
            <a:r>
              <a:rPr lang="en-GB" b="1" dirty="0"/>
              <a:t>Suppose: </a:t>
            </a:r>
          </a:p>
          <a:p>
            <a:pPr lvl="1">
              <a:lnSpc>
                <a:spcPct val="100000"/>
              </a:lnSpc>
              <a:spcBef>
                <a:spcPts val="1000"/>
              </a:spcBef>
            </a:pPr>
            <a:r>
              <a:rPr lang="en-GB" dirty="0"/>
              <a:t>Granting a bad </a:t>
            </a:r>
            <a:r>
              <a:rPr lang="en-GB" dirty="0" smtClean="0"/>
              <a:t>loan </a:t>
            </a:r>
            <a:r>
              <a:rPr lang="en-GB" dirty="0"/>
              <a:t>costs an average of $10K</a:t>
            </a:r>
          </a:p>
          <a:p>
            <a:pPr lvl="1">
              <a:lnSpc>
                <a:spcPct val="100000"/>
              </a:lnSpc>
              <a:spcBef>
                <a:spcPts val="400"/>
              </a:spcBef>
            </a:pPr>
            <a:r>
              <a:rPr lang="en-GB" dirty="0"/>
              <a:t>Approving a good loan generates $2K</a:t>
            </a:r>
          </a:p>
          <a:p>
            <a:pPr lvl="1">
              <a:lnSpc>
                <a:spcPct val="100000"/>
              </a:lnSpc>
              <a:spcBef>
                <a:spcPts val="400"/>
              </a:spcBef>
            </a:pPr>
            <a:r>
              <a:rPr lang="en-GB" i="1" dirty="0"/>
              <a:t>No loans</a:t>
            </a:r>
            <a:r>
              <a:rPr lang="en-GB" dirty="0"/>
              <a:t>: 		</a:t>
            </a:r>
            <a:r>
              <a:rPr lang="en-GB" i="1" dirty="0"/>
              <a:t>Total </a:t>
            </a:r>
            <a:r>
              <a:rPr lang="en-GB" i="1" dirty="0" smtClean="0"/>
              <a:t>profit = 0</a:t>
            </a:r>
            <a:endParaRPr lang="en-GB" i="1" dirty="0"/>
          </a:p>
          <a:p>
            <a:pPr lvl="1">
              <a:lnSpc>
                <a:spcPct val="100000"/>
              </a:lnSpc>
              <a:spcBef>
                <a:spcPts val="400"/>
              </a:spcBef>
            </a:pPr>
            <a:r>
              <a:rPr lang="en-GB" i="1" dirty="0"/>
              <a:t>All loans approved: 	Total </a:t>
            </a:r>
            <a:r>
              <a:rPr lang="en-GB" i="1" dirty="0" smtClean="0"/>
              <a:t>profit = ?</a:t>
            </a:r>
            <a:endParaRPr lang="en-GB" i="1"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13</a:t>
            </a:fld>
            <a:endParaRPr lang="en-US" dirty="0"/>
          </a:p>
        </p:txBody>
      </p:sp>
      <p:sp>
        <p:nvSpPr>
          <p:cNvPr id="8"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Performance Measure II</a:t>
            </a:r>
          </a:p>
        </p:txBody>
      </p:sp>
      <p:sp>
        <p:nvSpPr>
          <p:cNvPr id="9" name="Text Box 6"/>
          <p:cNvSpPr txBox="1">
            <a:spLocks noChangeArrowheads="1"/>
          </p:cNvSpPr>
          <p:nvPr/>
        </p:nvSpPr>
        <p:spPr bwMode="auto">
          <a:xfrm>
            <a:off x="685799" y="3888853"/>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Does </a:t>
            </a:r>
            <a:r>
              <a:rPr lang="en-GB" smtClean="0">
                <a:solidFill>
                  <a:srgbClr val="873B1F"/>
                </a:solidFill>
                <a:latin typeface="Arial" charset="0"/>
                <a:ea typeface="Arial" charset="0"/>
                <a:cs typeface="Arial" charset="0"/>
              </a:rPr>
              <a:t>our classification model help?</a:t>
            </a:r>
            <a:endParaRPr lang="en-GB" u="none" dirty="0">
              <a:solidFill>
                <a:srgbClr val="873B1F"/>
              </a:solidFill>
              <a:latin typeface="Arial" charset="0"/>
              <a:ea typeface="Arial" charset="0"/>
              <a:cs typeface="Arial" charset="0"/>
            </a:endParaRPr>
          </a:p>
        </p:txBody>
      </p:sp>
      <p:pic>
        <p:nvPicPr>
          <p:cNvPr id="10" name="Picture 9"/>
          <p:cNvPicPr>
            <a:picLocks noChangeAspect="1"/>
          </p:cNvPicPr>
          <p:nvPr/>
        </p:nvPicPr>
        <p:blipFill>
          <a:blip r:embed="rId2"/>
          <a:stretch>
            <a:fillRect/>
          </a:stretch>
        </p:blipFill>
        <p:spPr>
          <a:xfrm>
            <a:off x="643759" y="4376057"/>
            <a:ext cx="7518654" cy="1426464"/>
          </a:xfrm>
          <a:prstGeom prst="rect">
            <a:avLst/>
          </a:prstGeom>
        </p:spPr>
      </p:pic>
      <p:sp>
        <p:nvSpPr>
          <p:cNvPr id="11" name="Text Box 6"/>
          <p:cNvSpPr txBox="1">
            <a:spLocks noChangeArrowheads="1"/>
          </p:cNvSpPr>
          <p:nvPr/>
        </p:nvSpPr>
        <p:spPr bwMode="auto">
          <a:xfrm>
            <a:off x="695307" y="5909324"/>
            <a:ext cx="7438869" cy="415498"/>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defTabSz="1047750" eaLnBrk="0" hangingPunct="0">
              <a:spcBef>
                <a:spcPts val="600"/>
              </a:spcBef>
            </a:pPr>
            <a:r>
              <a:rPr lang="en-GB" sz="1500" b="1" dirty="0" smtClean="0">
                <a:solidFill>
                  <a:schemeClr val="bg1"/>
                </a:solidFill>
                <a:latin typeface="Arial" charset="0"/>
                <a:ea typeface="Arial" charset="0"/>
                <a:cs typeface="Arial" charset="0"/>
              </a:rPr>
              <a:t>Note: </a:t>
            </a:r>
            <a:r>
              <a:rPr lang="en-GB" sz="1500" dirty="0" smtClean="0">
                <a:solidFill>
                  <a:schemeClr val="bg1"/>
                </a:solidFill>
                <a:latin typeface="Arial" charset="0"/>
                <a:ea typeface="Arial" charset="0"/>
                <a:cs typeface="Arial" charset="0"/>
              </a:rPr>
              <a:t>different cut-offs or threshold values will give different classification matrices</a:t>
            </a:r>
            <a:endParaRPr lang="en-GB" sz="15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6271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10.2 Classification and Regression Trees</a:t>
            </a:r>
            <a:endParaRPr lang="en-US" sz="2800" dirty="0"/>
          </a:p>
        </p:txBody>
      </p:sp>
      <p:sp>
        <p:nvSpPr>
          <p:cNvPr id="3" name="Content Placeholder 2"/>
          <p:cNvSpPr>
            <a:spLocks noGrp="1"/>
          </p:cNvSpPr>
          <p:nvPr>
            <p:ph idx="1"/>
          </p:nvPr>
        </p:nvSpPr>
        <p:spPr>
          <a:xfrm>
            <a:off x="685800" y="4235669"/>
            <a:ext cx="7326984" cy="1944468"/>
          </a:xfrm>
        </p:spPr>
        <p:txBody>
          <a:bodyPr>
            <a:normAutofit/>
          </a:bodyPr>
          <a:lstStyle/>
          <a:p>
            <a:r>
              <a:rPr lang="en-GB" dirty="0" smtClean="0"/>
              <a:t>1st level:</a:t>
            </a:r>
          </a:p>
          <a:p>
            <a:pPr marL="457200" indent="0">
              <a:buNone/>
              <a:tabLst>
                <a:tab pos="3195638" algn="l"/>
                <a:tab pos="5932488" algn="l"/>
              </a:tabLst>
            </a:pPr>
            <a:r>
              <a:rPr lang="en-GB" dirty="0" smtClean="0"/>
              <a:t>Sensitivity =	Specificity =	Profit =</a:t>
            </a:r>
          </a:p>
          <a:p>
            <a:r>
              <a:rPr lang="en-GB" dirty="0" smtClean="0"/>
              <a:t>2nd level:</a:t>
            </a:r>
          </a:p>
          <a:p>
            <a:pPr marL="457200" indent="0">
              <a:buNone/>
              <a:tabLst>
                <a:tab pos="3195638" algn="l"/>
                <a:tab pos="5932488" algn="l"/>
              </a:tabLst>
            </a:pPr>
            <a:r>
              <a:rPr lang="en-GB" dirty="0"/>
              <a:t>Sensitivity =	Specificity =	Profit </a:t>
            </a:r>
            <a:r>
              <a:rPr lang="en-GB" dirty="0" smtClean="0"/>
              <a:t>=</a:t>
            </a:r>
          </a:p>
          <a:p>
            <a:pPr marL="457200" indent="0" algn="ctr">
              <a:buNone/>
              <a:tabLst>
                <a:tab pos="3195638" algn="l"/>
                <a:tab pos="5932488" algn="l"/>
              </a:tabLst>
            </a:pPr>
            <a:r>
              <a:rPr lang="en-GB" sz="1600" b="1" dirty="0" smtClean="0"/>
              <a:t>(Instructor to complete)</a:t>
            </a:r>
            <a:endParaRPr lang="en-GB" sz="1600" b="1"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14</a:t>
            </a:fld>
            <a:endParaRPr lang="en-US" dirty="0"/>
          </a:p>
        </p:txBody>
      </p:sp>
      <p:sp>
        <p:nvSpPr>
          <p:cNvPr id="8"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Performance Measure II</a:t>
            </a:r>
          </a:p>
        </p:txBody>
      </p:sp>
      <p:pic>
        <p:nvPicPr>
          <p:cNvPr id="12" name="Picture 11"/>
          <p:cNvPicPr>
            <a:picLocks noChangeAspect="1"/>
          </p:cNvPicPr>
          <p:nvPr/>
        </p:nvPicPr>
        <p:blipFill rotWithShape="1">
          <a:blip r:embed="rId2"/>
          <a:srcRect l="16905"/>
          <a:stretch/>
        </p:blipFill>
        <p:spPr>
          <a:xfrm>
            <a:off x="685800" y="2039007"/>
            <a:ext cx="3912816" cy="893380"/>
          </a:xfrm>
          <a:prstGeom prst="rect">
            <a:avLst/>
          </a:prstGeom>
        </p:spPr>
      </p:pic>
      <p:pic>
        <p:nvPicPr>
          <p:cNvPr id="13" name="Picture 12"/>
          <p:cNvPicPr>
            <a:picLocks noChangeAspect="1"/>
          </p:cNvPicPr>
          <p:nvPr/>
        </p:nvPicPr>
        <p:blipFill>
          <a:blip r:embed="rId3"/>
          <a:stretch>
            <a:fillRect/>
          </a:stretch>
        </p:blipFill>
        <p:spPr>
          <a:xfrm>
            <a:off x="4740166" y="2071935"/>
            <a:ext cx="3900912" cy="1891747"/>
          </a:xfrm>
          <a:prstGeom prst="rect">
            <a:avLst/>
          </a:prstGeom>
        </p:spPr>
      </p:pic>
    </p:spTree>
    <p:extLst>
      <p:ext uri="{BB962C8B-B14F-4D97-AF65-F5344CB8AC3E}">
        <p14:creationId xmlns:p14="http://schemas.microsoft.com/office/powerpoint/2010/main" val="160482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Classification and Regression Trees</a:t>
            </a:r>
          </a:p>
        </p:txBody>
      </p:sp>
      <p:sp>
        <p:nvSpPr>
          <p:cNvPr id="3" name="Content Placeholder 2"/>
          <p:cNvSpPr>
            <a:spLocks noGrp="1"/>
          </p:cNvSpPr>
          <p:nvPr>
            <p:ph idx="1"/>
          </p:nvPr>
        </p:nvSpPr>
        <p:spPr>
          <a:xfrm>
            <a:off x="685800" y="2039006"/>
            <a:ext cx="7543800" cy="3140085"/>
          </a:xfrm>
        </p:spPr>
        <p:txBody>
          <a:bodyPr/>
          <a:lstStyle/>
          <a:p>
            <a:pPr marL="0" indent="0">
              <a:lnSpc>
                <a:spcPct val="100000"/>
              </a:lnSpc>
              <a:buNone/>
            </a:pPr>
            <a:r>
              <a:rPr lang="en-GB" b="1" i="1" dirty="0"/>
              <a:t>CHAID (Chi-squared Automatic Interaction </a:t>
            </a:r>
            <a:r>
              <a:rPr lang="en-GB" b="1" i="1" dirty="0" smtClean="0"/>
              <a:t>Detection)</a:t>
            </a:r>
          </a:p>
          <a:p>
            <a:pPr marL="0" indent="0">
              <a:lnSpc>
                <a:spcPct val="100000"/>
              </a:lnSpc>
              <a:buNone/>
            </a:pPr>
            <a:r>
              <a:rPr lang="en-GB" dirty="0" smtClean="0"/>
              <a:t>At </a:t>
            </a:r>
            <a:r>
              <a:rPr lang="en-GB" dirty="0"/>
              <a:t>each step, CHAID chooses the independent (predictor) variable that has the strongest interaction [as measured by a chi-squared criterion] with the dependent variable. </a:t>
            </a:r>
          </a:p>
          <a:p>
            <a:pPr>
              <a:lnSpc>
                <a:spcPct val="100000"/>
              </a:lnSpc>
            </a:pPr>
            <a:r>
              <a:rPr lang="en-GB" dirty="0" smtClean="0"/>
              <a:t>Categories </a:t>
            </a:r>
            <a:r>
              <a:rPr lang="en-GB" dirty="0"/>
              <a:t>of each predictor are merged if they are not significantly different with respect to the dependent variable. </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p:sp>
        <p:nvSpPr>
          <p:cNvPr id="6"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Algorithms I</a:t>
            </a:r>
          </a:p>
        </p:txBody>
      </p:sp>
      <p:sp>
        <p:nvSpPr>
          <p:cNvPr id="7" name="Text Box 6"/>
          <p:cNvSpPr txBox="1">
            <a:spLocks noChangeArrowheads="1"/>
          </p:cNvSpPr>
          <p:nvPr/>
        </p:nvSpPr>
        <p:spPr bwMode="auto">
          <a:xfrm>
            <a:off x="685798" y="5179091"/>
            <a:ext cx="7438869" cy="677108"/>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algn="ctr" defTabSz="1047750" eaLnBrk="0" hangingPunct="0">
              <a:spcBef>
                <a:spcPts val="600"/>
              </a:spcBef>
            </a:pPr>
            <a:r>
              <a:rPr lang="en-GB" sz="1600" b="1" dirty="0" smtClean="0">
                <a:solidFill>
                  <a:schemeClr val="bg1"/>
                </a:solidFill>
                <a:latin typeface="Arial" charset="0"/>
                <a:ea typeface="Arial" charset="0"/>
                <a:cs typeface="Arial" charset="0"/>
              </a:rPr>
              <a:t>Different software packages have different </a:t>
            </a:r>
            <a:br>
              <a:rPr lang="en-GB" sz="1600" b="1" dirty="0" smtClean="0">
                <a:solidFill>
                  <a:schemeClr val="bg1"/>
                </a:solidFill>
                <a:latin typeface="Arial" charset="0"/>
                <a:ea typeface="Arial" charset="0"/>
                <a:cs typeface="Arial" charset="0"/>
              </a:rPr>
            </a:br>
            <a:r>
              <a:rPr lang="en-GB" sz="1600" b="1" dirty="0" smtClean="0">
                <a:solidFill>
                  <a:schemeClr val="bg1"/>
                </a:solidFill>
                <a:latin typeface="Arial" charset="0"/>
                <a:ea typeface="Arial" charset="0"/>
                <a:cs typeface="Arial" charset="0"/>
              </a:rPr>
              <a:t>approaches to operationalizing these steps.</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6034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Classification and Regression Trees</a:t>
            </a:r>
          </a:p>
        </p:txBody>
      </p:sp>
      <p:sp>
        <p:nvSpPr>
          <p:cNvPr id="3" name="Content Placeholder 2"/>
          <p:cNvSpPr>
            <a:spLocks noGrp="1"/>
          </p:cNvSpPr>
          <p:nvPr>
            <p:ph idx="1"/>
          </p:nvPr>
        </p:nvSpPr>
        <p:spPr>
          <a:xfrm>
            <a:off x="685800" y="2039006"/>
            <a:ext cx="3654972" cy="3140085"/>
          </a:xfrm>
        </p:spPr>
        <p:txBody>
          <a:bodyPr>
            <a:noAutofit/>
          </a:bodyPr>
          <a:lstStyle/>
          <a:p>
            <a:pPr>
              <a:lnSpc>
                <a:spcPct val="100000"/>
              </a:lnSpc>
            </a:pPr>
            <a:r>
              <a:rPr lang="en-GB" sz="1800" dirty="0"/>
              <a:t>If a split produces the same proportions of goods and </a:t>
            </a:r>
            <a:r>
              <a:rPr lang="en-GB" sz="1800" dirty="0" err="1"/>
              <a:t>bads</a:t>
            </a:r>
            <a:r>
              <a:rPr lang="en-GB" sz="1800" dirty="0"/>
              <a:t> it has zero value as a predictor.</a:t>
            </a:r>
          </a:p>
          <a:p>
            <a:pPr>
              <a:lnSpc>
                <a:spcPct val="100000"/>
              </a:lnSpc>
            </a:pPr>
            <a:r>
              <a:rPr lang="en-GB" sz="1800" dirty="0"/>
              <a:t>No value in split </a:t>
            </a:r>
            <a:r>
              <a:rPr lang="en-GB" sz="1800" dirty="0">
                <a:sym typeface="Wingdings"/>
              </a:rPr>
              <a:t> </a:t>
            </a:r>
            <a:r>
              <a:rPr lang="en-GB" sz="1800" dirty="0" smtClean="0"/>
              <a:t>No association </a:t>
            </a:r>
            <a:r>
              <a:rPr lang="en-GB" sz="1800" dirty="0"/>
              <a:t>between predicted and actual.</a:t>
            </a:r>
          </a:p>
          <a:p>
            <a:pPr>
              <a:lnSpc>
                <a:spcPct val="100000"/>
              </a:lnSpc>
              <a:spcBef>
                <a:spcPts val="2200"/>
              </a:spcBef>
            </a:pPr>
            <a:r>
              <a:rPr lang="en-GB" sz="1800" dirty="0" smtClean="0"/>
              <a:t>Expected </a:t>
            </a:r>
            <a:r>
              <a:rPr lang="en-GB" sz="1800" dirty="0"/>
              <a:t>number of </a:t>
            </a:r>
            <a:r>
              <a:rPr lang="en-GB" sz="1800" dirty="0" smtClean="0"/>
              <a:t/>
            </a:r>
            <a:br>
              <a:rPr lang="en-GB" sz="1800" dirty="0" smtClean="0"/>
            </a:br>
            <a:r>
              <a:rPr lang="en-GB" sz="1800" dirty="0" smtClean="0"/>
              <a:t>{Good/Good</a:t>
            </a:r>
            <a:r>
              <a:rPr lang="en-GB" sz="1800" dirty="0"/>
              <a:t>} </a:t>
            </a:r>
            <a:r>
              <a:rPr lang="en-GB" sz="1800" dirty="0" smtClean="0"/>
              <a:t>cases =</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sp>
        <p:nvSpPr>
          <p:cNvPr id="6"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Algorithms II</a:t>
            </a:r>
          </a:p>
        </p:txBody>
      </p:sp>
      <p:pic>
        <p:nvPicPr>
          <p:cNvPr id="8" name="Picture 7"/>
          <p:cNvPicPr>
            <a:picLocks noChangeAspect="1"/>
          </p:cNvPicPr>
          <p:nvPr/>
        </p:nvPicPr>
        <p:blipFill>
          <a:blip r:embed="rId3"/>
          <a:stretch>
            <a:fillRect/>
          </a:stretch>
        </p:blipFill>
        <p:spPr>
          <a:xfrm>
            <a:off x="4498428" y="1758972"/>
            <a:ext cx="4142650" cy="2008978"/>
          </a:xfrm>
          <a:prstGeom prst="rect">
            <a:avLst/>
          </a:prstGeom>
        </p:spPr>
      </p:pic>
      <p:pic>
        <p:nvPicPr>
          <p:cNvPr id="9" name="Picture 8"/>
          <p:cNvPicPr>
            <a:picLocks noChangeAspect="1"/>
          </p:cNvPicPr>
          <p:nvPr/>
        </p:nvPicPr>
        <p:blipFill>
          <a:blip r:embed="rId4"/>
          <a:stretch>
            <a:fillRect/>
          </a:stretch>
        </p:blipFill>
        <p:spPr>
          <a:xfrm>
            <a:off x="4498428" y="3798273"/>
            <a:ext cx="4028350" cy="1304835"/>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095862573"/>
              </p:ext>
            </p:extLst>
          </p:nvPr>
        </p:nvGraphicFramePr>
        <p:xfrm>
          <a:off x="1029226" y="5264674"/>
          <a:ext cx="7085547" cy="522168"/>
        </p:xfrm>
        <a:graphic>
          <a:graphicData uri="http://schemas.openxmlformats.org/presentationml/2006/ole">
            <mc:AlternateContent xmlns:mc="http://schemas.openxmlformats.org/markup-compatibility/2006">
              <mc:Choice xmlns:v="urn:schemas-microsoft-com:vml" Requires="v">
                <p:oleObj spid="_x0000_s86028" name="Equation" r:id="rId5" imgW="5359400" imgH="393700" progId="">
                  <p:embed/>
                </p:oleObj>
              </mc:Choice>
              <mc:Fallback>
                <p:oleObj name="Equation" r:id="rId5" imgW="5359400" imgH="3937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226" y="5264674"/>
                        <a:ext cx="7085547" cy="522168"/>
                      </a:xfrm>
                      <a:prstGeom prst="rect">
                        <a:avLst/>
                      </a:prstGeom>
                      <a:noFill/>
                      <a:extLst/>
                    </p:spPr>
                  </p:pic>
                </p:oleObj>
              </mc:Fallback>
            </mc:AlternateContent>
          </a:graphicData>
        </a:graphic>
      </p:graphicFrame>
      <p:sp>
        <p:nvSpPr>
          <p:cNvPr id="11" name="Content Placeholder 2"/>
          <p:cNvSpPr txBox="1">
            <a:spLocks/>
          </p:cNvSpPr>
          <p:nvPr/>
        </p:nvSpPr>
        <p:spPr>
          <a:xfrm>
            <a:off x="685799" y="5925203"/>
            <a:ext cx="7543800" cy="35735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smtClean="0"/>
              <a:t>Observed value = 110, a difference of 6</a:t>
            </a:r>
            <a:endParaRPr lang="en-GB" sz="1800" dirty="0"/>
          </a:p>
        </p:txBody>
      </p:sp>
    </p:spTree>
    <p:extLst>
      <p:ext uri="{BB962C8B-B14F-4D97-AF65-F5344CB8AC3E}">
        <p14:creationId xmlns:p14="http://schemas.microsoft.com/office/powerpoint/2010/main" val="149716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Classification and Regression Trees</a:t>
            </a:r>
          </a:p>
        </p:txBody>
      </p:sp>
      <p:sp>
        <p:nvSpPr>
          <p:cNvPr id="3" name="Content Placeholder 2"/>
          <p:cNvSpPr>
            <a:spLocks noGrp="1"/>
          </p:cNvSpPr>
          <p:nvPr>
            <p:ph idx="1"/>
          </p:nvPr>
        </p:nvSpPr>
        <p:spPr>
          <a:xfrm>
            <a:off x="685799" y="2039007"/>
            <a:ext cx="7543799" cy="346842"/>
          </a:xfrm>
        </p:spPr>
        <p:txBody>
          <a:bodyPr>
            <a:noAutofit/>
          </a:bodyPr>
          <a:lstStyle/>
          <a:p>
            <a:pPr>
              <a:lnSpc>
                <a:spcPct val="100000"/>
              </a:lnSpc>
            </a:pPr>
            <a:r>
              <a:rPr lang="en-GB" sz="1800" dirty="0" smtClean="0"/>
              <a:t>The chi-square statistic is:</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sp>
        <p:nvSpPr>
          <p:cNvPr id="6"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Algorithms III</a:t>
            </a:r>
          </a:p>
        </p:txBody>
      </p:sp>
      <p:graphicFrame>
        <p:nvGraphicFramePr>
          <p:cNvPr id="12" name="Object 11"/>
          <p:cNvGraphicFramePr>
            <a:graphicFrameLocks noChangeAspect="1"/>
          </p:cNvGraphicFramePr>
          <p:nvPr>
            <p:extLst>
              <p:ext uri="{D42A27DB-BD31-4B8C-83A1-F6EECF244321}">
                <p14:modId xmlns:p14="http://schemas.microsoft.com/office/powerpoint/2010/main" val="772940737"/>
              </p:ext>
            </p:extLst>
          </p:nvPr>
        </p:nvGraphicFramePr>
        <p:xfrm>
          <a:off x="2888620" y="2419842"/>
          <a:ext cx="3138156" cy="827111"/>
        </p:xfrm>
        <a:graphic>
          <a:graphicData uri="http://schemas.openxmlformats.org/presentationml/2006/ole">
            <mc:AlternateContent xmlns:mc="http://schemas.openxmlformats.org/markup-compatibility/2006">
              <mc:Choice xmlns:v="urn:schemas-microsoft-com:vml" Requires="v">
                <p:oleObj spid="_x0000_s87059" name="Equation" r:id="rId3" imgW="1752600" imgH="457200" progId="">
                  <p:embed/>
                </p:oleObj>
              </mc:Choice>
              <mc:Fallback>
                <p:oleObj name="Equation" r:id="rId3" imgW="1752600" imgH="457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620" y="2419842"/>
                        <a:ext cx="3138156" cy="827111"/>
                      </a:xfrm>
                      <a:prstGeom prst="rect">
                        <a:avLst/>
                      </a:prstGeom>
                      <a:noFill/>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55775155"/>
              </p:ext>
            </p:extLst>
          </p:nvPr>
        </p:nvGraphicFramePr>
        <p:xfrm>
          <a:off x="1849820" y="3505006"/>
          <a:ext cx="5444359" cy="623704"/>
        </p:xfrm>
        <a:graphic>
          <a:graphicData uri="http://schemas.openxmlformats.org/presentationml/2006/ole">
            <mc:AlternateContent xmlns:mc="http://schemas.openxmlformats.org/markup-compatibility/2006">
              <mc:Choice xmlns:v="urn:schemas-microsoft-com:vml" Requires="v">
                <p:oleObj spid="_x0000_s87060" name="Equation" r:id="rId5" imgW="3695700" imgH="419100" progId="">
                  <p:embed/>
                </p:oleObj>
              </mc:Choice>
              <mc:Fallback>
                <p:oleObj name="Equation" r:id="rId5" imgW="3695700" imgH="4191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9820" y="3505006"/>
                        <a:ext cx="5444359" cy="623704"/>
                      </a:xfrm>
                      <a:prstGeom prst="rect">
                        <a:avLst/>
                      </a:prstGeom>
                      <a:noFill/>
                      <a:extLst/>
                    </p:spPr>
                  </p:pic>
                </p:oleObj>
              </mc:Fallback>
            </mc:AlternateContent>
          </a:graphicData>
        </a:graphic>
      </p:graphicFrame>
      <p:sp>
        <p:nvSpPr>
          <p:cNvPr id="14" name="Content Placeholder 2"/>
          <p:cNvSpPr txBox="1">
            <a:spLocks/>
          </p:cNvSpPr>
          <p:nvPr/>
        </p:nvSpPr>
        <p:spPr>
          <a:xfrm>
            <a:off x="685799" y="4692949"/>
            <a:ext cx="7543799" cy="11098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pPr>
            <a:r>
              <a:rPr lang="en-GB" sz="1800" dirty="0" smtClean="0"/>
              <a:t>If there was no value in the split, this statistic would be small.</a:t>
            </a:r>
          </a:p>
          <a:p>
            <a:pPr>
              <a:lnSpc>
                <a:spcPct val="100000"/>
              </a:lnSpc>
              <a:spcBef>
                <a:spcPts val="1600"/>
              </a:spcBef>
            </a:pPr>
            <a:r>
              <a:rPr lang="en-GB" sz="1800" dirty="0" smtClean="0"/>
              <a:t>A formal chi-squared test at a 1% significance level shows this to be significant (critical value with 1 </a:t>
            </a:r>
            <a:r>
              <a:rPr lang="en-GB" sz="1800" dirty="0" err="1" smtClean="0"/>
              <a:t>df</a:t>
            </a:r>
            <a:r>
              <a:rPr lang="en-GB" sz="1800" dirty="0" smtClean="0"/>
              <a:t>, 6.63)</a:t>
            </a:r>
            <a:endParaRPr lang="en-GB" sz="1800" dirty="0"/>
          </a:p>
        </p:txBody>
      </p:sp>
    </p:spTree>
    <p:extLst>
      <p:ext uri="{BB962C8B-B14F-4D97-AF65-F5344CB8AC3E}">
        <p14:creationId xmlns:p14="http://schemas.microsoft.com/office/powerpoint/2010/main" val="224337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10.2 Classification and Regression Trees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
        <p:nvSpPr>
          <p:cNvPr id="6" name="Content Placeholder 2"/>
          <p:cNvSpPr txBox="1">
            <a:spLocks/>
          </p:cNvSpPr>
          <p:nvPr/>
        </p:nvSpPr>
        <p:spPr>
          <a:xfrm>
            <a:off x="685800" y="1481328"/>
            <a:ext cx="7326984" cy="43155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Computer Ownership Revisited</a:t>
            </a:r>
          </a:p>
        </p:txBody>
      </p:sp>
      <p:sp>
        <p:nvSpPr>
          <p:cNvPr id="14" name="Content Placeholder 2"/>
          <p:cNvSpPr txBox="1">
            <a:spLocks/>
          </p:cNvSpPr>
          <p:nvPr/>
        </p:nvSpPr>
        <p:spPr>
          <a:xfrm>
            <a:off x="685798" y="5838523"/>
            <a:ext cx="7543799" cy="27565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600"/>
              </a:spcBef>
            </a:pPr>
            <a:r>
              <a:rPr lang="en-GB" sz="1800" smtClean="0"/>
              <a:t>No deterioration here</a:t>
            </a:r>
            <a:endParaRPr lang="en-GB" sz="1800" dirty="0"/>
          </a:p>
        </p:txBody>
      </p:sp>
      <p:sp>
        <p:nvSpPr>
          <p:cNvPr id="11" name="Text Box 6"/>
          <p:cNvSpPr txBox="1">
            <a:spLocks noChangeArrowheads="1"/>
          </p:cNvSpPr>
          <p:nvPr/>
        </p:nvSpPr>
        <p:spPr bwMode="auto">
          <a:xfrm>
            <a:off x="685798" y="5302201"/>
            <a:ext cx="7438869" cy="430887"/>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algn="ctr" defTabSz="1047750" eaLnBrk="0" hangingPunct="0">
              <a:spcBef>
                <a:spcPts val="600"/>
              </a:spcBef>
            </a:pPr>
            <a:r>
              <a:rPr lang="en-GB" sz="1600" b="1" dirty="0" smtClean="0">
                <a:solidFill>
                  <a:schemeClr val="bg1"/>
                </a:solidFill>
                <a:latin typeface="Arial" charset="0"/>
                <a:ea typeface="Arial" charset="0"/>
                <a:cs typeface="Arial" charset="0"/>
              </a:rPr>
              <a:t>Note: Always examine performance on the test data set</a:t>
            </a:r>
            <a:endParaRPr lang="en-GB" sz="1600" u="none" dirty="0">
              <a:solidFill>
                <a:schemeClr val="bg1"/>
              </a:solidFill>
              <a:latin typeface="Arial" charset="0"/>
              <a:ea typeface="Arial" charset="0"/>
              <a:cs typeface="Arial" charset="0"/>
            </a:endParaRPr>
          </a:p>
        </p:txBody>
      </p:sp>
      <p:pic>
        <p:nvPicPr>
          <p:cNvPr id="15" name="Picture 14"/>
          <p:cNvPicPr>
            <a:picLocks noChangeAspect="1"/>
          </p:cNvPicPr>
          <p:nvPr/>
        </p:nvPicPr>
        <p:blipFill>
          <a:blip r:embed="rId2"/>
          <a:stretch>
            <a:fillRect/>
          </a:stretch>
        </p:blipFill>
        <p:spPr>
          <a:xfrm>
            <a:off x="685798" y="1912092"/>
            <a:ext cx="7797190" cy="3077838"/>
          </a:xfrm>
          <a:prstGeom prst="rect">
            <a:avLst/>
          </a:prstGeom>
        </p:spPr>
      </p:pic>
    </p:spTree>
    <p:extLst>
      <p:ext uri="{BB962C8B-B14F-4D97-AF65-F5344CB8AC3E}">
        <p14:creationId xmlns:p14="http://schemas.microsoft.com/office/powerpoint/2010/main" val="1861118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646774" y="1815136"/>
            <a:ext cx="5841558" cy="4580847"/>
          </a:xfrm>
          <a:prstGeom prst="rect">
            <a:avLst/>
          </a:prstGeom>
        </p:spPr>
      </p:pic>
      <p:sp>
        <p:nvSpPr>
          <p:cNvPr id="2" name="Title 1"/>
          <p:cNvSpPr>
            <a:spLocks noGrp="1"/>
          </p:cNvSpPr>
          <p:nvPr>
            <p:ph type="title"/>
          </p:nvPr>
        </p:nvSpPr>
        <p:spPr/>
        <p:txBody>
          <a:bodyPr/>
          <a:lstStyle/>
          <a:p>
            <a:r>
              <a:rPr lang="en-US" dirty="0"/>
              <a:t>10.2 Classification and Regression Trees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sp>
        <p:nvSpPr>
          <p:cNvPr id="6" name="Content Placeholder 2"/>
          <p:cNvSpPr txBox="1">
            <a:spLocks/>
          </p:cNvSpPr>
          <p:nvPr/>
        </p:nvSpPr>
        <p:spPr>
          <a:xfrm>
            <a:off x="685799" y="1378513"/>
            <a:ext cx="7326984" cy="4366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Computer Ownership Revisited</a:t>
            </a:r>
          </a:p>
        </p:txBody>
      </p:sp>
    </p:spTree>
    <p:extLst>
      <p:ext uri="{BB962C8B-B14F-4D97-AF65-F5344CB8AC3E}">
        <p14:creationId xmlns:p14="http://schemas.microsoft.com/office/powerpoint/2010/main" val="175750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10: Advanced Methods of Forecasting</a:t>
            </a:r>
            <a:endParaRPr lang="en-US" dirty="0"/>
          </a:p>
        </p:txBody>
      </p:sp>
      <p:sp>
        <p:nvSpPr>
          <p:cNvPr id="3" name="Content Placeholder 2"/>
          <p:cNvSpPr>
            <a:spLocks noGrp="1"/>
          </p:cNvSpPr>
          <p:nvPr>
            <p:ph idx="1"/>
          </p:nvPr>
        </p:nvSpPr>
        <p:spPr/>
        <p:txBody>
          <a:bodyPr/>
          <a:lstStyle/>
          <a:p>
            <a:pPr marL="685800" indent="-677863">
              <a:buNone/>
            </a:pPr>
            <a:r>
              <a:rPr lang="en-US" dirty="0" smtClean="0"/>
              <a:t>10.1	Predictive Classification</a:t>
            </a:r>
          </a:p>
          <a:p>
            <a:pPr marL="685800" indent="-677863">
              <a:buNone/>
            </a:pPr>
            <a:r>
              <a:rPr lang="en-US" dirty="0" smtClean="0"/>
              <a:t>10.2	Classification and Regression Trees</a:t>
            </a:r>
          </a:p>
          <a:p>
            <a:pPr marL="685800" indent="-677863">
              <a:buNone/>
            </a:pPr>
            <a:r>
              <a:rPr lang="en-US" dirty="0" smtClean="0"/>
              <a:t>10.3	Logistic Regression</a:t>
            </a:r>
          </a:p>
          <a:p>
            <a:pPr marL="685800" indent="-677863">
              <a:buNone/>
            </a:pPr>
            <a:r>
              <a:rPr lang="en-US" dirty="0" smtClean="0"/>
              <a:t>10.4	Neural Network Methods</a:t>
            </a:r>
          </a:p>
          <a:p>
            <a:pPr marL="685800" indent="-677863">
              <a:buNone/>
            </a:pPr>
            <a:r>
              <a:rPr lang="en-US" dirty="0" smtClean="0"/>
              <a:t>10.5	Vector Autoregressive (VAR) Models</a:t>
            </a:r>
          </a:p>
          <a:p>
            <a:pPr marL="685800" indent="-677863">
              <a:buNone/>
            </a:pPr>
            <a:r>
              <a:rPr lang="en-US" dirty="0" smtClean="0"/>
              <a:t>10.6	Principles: Predictive Classification, </a:t>
            </a:r>
            <a:br>
              <a:rPr lang="en-US" dirty="0" smtClean="0"/>
            </a:br>
            <a:r>
              <a:rPr lang="en-US" dirty="0" smtClean="0"/>
              <a:t>Neural Nets, and VAR Modeling</a:t>
            </a:r>
          </a:p>
          <a:p>
            <a:pPr marL="685800" indent="-677863">
              <a:buNone/>
            </a:pPr>
            <a:r>
              <a:rPr lang="en-US" dirty="0" smtClean="0"/>
              <a:t>Appendices: Nonstationary Data</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4675" indent="-565150"/>
            <a:r>
              <a:rPr lang="en-US" dirty="0" smtClean="0"/>
              <a:t>10.3 Logistic Regression</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20</a:t>
            </a:fld>
            <a:endParaRPr lang="en-US" dirty="0"/>
          </a:p>
        </p:txBody>
      </p:sp>
      <p:sp>
        <p:nvSpPr>
          <p:cNvPr id="8" name="Content Placeholder 2"/>
          <p:cNvSpPr txBox="1">
            <a:spLocks/>
          </p:cNvSpPr>
          <p:nvPr/>
        </p:nvSpPr>
        <p:spPr>
          <a:xfrm>
            <a:off x="685799" y="1474450"/>
            <a:ext cx="7326984" cy="4366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Computer Ownership Example </a:t>
            </a:r>
            <a:r>
              <a:rPr lang="en-US" sz="1800" b="1" dirty="0" smtClean="0">
                <a:solidFill>
                  <a:srgbClr val="873B1F"/>
                </a:solidFill>
              </a:rPr>
              <a:t>(continued I)</a:t>
            </a:r>
          </a:p>
        </p:txBody>
      </p:sp>
      <p:sp>
        <p:nvSpPr>
          <p:cNvPr id="9" name="Content Placeholder 2"/>
          <p:cNvSpPr>
            <a:spLocks noGrp="1"/>
          </p:cNvSpPr>
          <p:nvPr>
            <p:ph idx="1"/>
          </p:nvPr>
        </p:nvSpPr>
        <p:spPr>
          <a:xfrm>
            <a:off x="685799" y="2039006"/>
            <a:ext cx="7543799" cy="4108405"/>
          </a:xfrm>
        </p:spPr>
        <p:txBody>
          <a:bodyPr>
            <a:noAutofit/>
          </a:bodyPr>
          <a:lstStyle/>
          <a:p>
            <a:r>
              <a:rPr lang="en-GB" sz="1800" dirty="0" smtClean="0"/>
              <a:t>Let </a:t>
            </a:r>
            <a:r>
              <a:rPr lang="en-GB" sz="1800" i="1" dirty="0"/>
              <a:t>P</a:t>
            </a:r>
            <a:r>
              <a:rPr lang="en-GB" sz="1800" i="1" baseline="-25000" dirty="0"/>
              <a:t>i</a:t>
            </a:r>
            <a:r>
              <a:rPr lang="en-GB" sz="1800" i="1" dirty="0"/>
              <a:t> </a:t>
            </a:r>
            <a:r>
              <a:rPr lang="en-GB" sz="1800" dirty="0"/>
              <a:t>= Probability that </a:t>
            </a:r>
            <a:r>
              <a:rPr lang="en-GB" sz="1800" dirty="0" smtClean="0"/>
              <a:t>household </a:t>
            </a:r>
            <a:r>
              <a:rPr lang="en-GB" sz="1800" dirty="0"/>
              <a:t>does not own a computer</a:t>
            </a:r>
          </a:p>
          <a:p>
            <a:pPr indent="0">
              <a:buNone/>
            </a:pPr>
            <a:r>
              <a:rPr lang="en-GB" sz="1800" b="1" dirty="0"/>
              <a:t>Model:</a:t>
            </a:r>
          </a:p>
          <a:p>
            <a:pPr marL="0" indent="0">
              <a:spcBef>
                <a:spcPts val="2200"/>
              </a:spcBef>
              <a:buNone/>
            </a:pPr>
            <a:r>
              <a:rPr lang="en-GB" sz="1800" b="1" dirty="0"/>
              <a:t>			 or     </a:t>
            </a:r>
          </a:p>
          <a:p>
            <a:pPr marL="0" indent="0">
              <a:buNone/>
            </a:pPr>
            <a:r>
              <a:rPr lang="en-GB" sz="1800" b="1" dirty="0"/>
              <a:t>                          </a:t>
            </a:r>
          </a:p>
          <a:p>
            <a:pPr marL="228600" lvl="1" indent="0">
              <a:spcBef>
                <a:spcPts val="1700"/>
              </a:spcBef>
              <a:buNone/>
            </a:pPr>
            <a:r>
              <a:rPr lang="en-GB" dirty="0" smtClean="0"/>
              <a:t>where </a:t>
            </a:r>
            <a:endParaRPr lang="en-GB" dirty="0"/>
          </a:p>
          <a:p>
            <a:pPr marL="0" indent="0">
              <a:buNone/>
            </a:pPr>
            <a:endParaRPr lang="en-GB" sz="1800" b="1" dirty="0"/>
          </a:p>
          <a:p>
            <a:r>
              <a:rPr lang="en-GB" sz="1800" dirty="0"/>
              <a:t>A linear function of explanatory variables of </a:t>
            </a:r>
            <a:r>
              <a:rPr lang="en-GB" sz="1800" dirty="0" smtClean="0"/>
              <a:t>ownership</a:t>
            </a:r>
            <a:endParaRPr lang="en-GB" sz="1800" dirty="0"/>
          </a:p>
        </p:txBody>
      </p:sp>
      <p:graphicFrame>
        <p:nvGraphicFramePr>
          <p:cNvPr id="11" name="Object 10"/>
          <p:cNvGraphicFramePr>
            <a:graphicFrameLocks noChangeAspect="1"/>
          </p:cNvGraphicFramePr>
          <p:nvPr>
            <p:extLst>
              <p:ext uri="{D42A27DB-BD31-4B8C-83A1-F6EECF244321}">
                <p14:modId xmlns:p14="http://schemas.microsoft.com/office/powerpoint/2010/main" val="587606978"/>
              </p:ext>
            </p:extLst>
          </p:nvPr>
        </p:nvGraphicFramePr>
        <p:xfrm>
          <a:off x="1237598" y="2674463"/>
          <a:ext cx="1892494" cy="816370"/>
        </p:xfrm>
        <a:graphic>
          <a:graphicData uri="http://schemas.openxmlformats.org/presentationml/2006/ole">
            <mc:AlternateContent xmlns:mc="http://schemas.openxmlformats.org/markup-compatibility/2006">
              <mc:Choice xmlns:v="urn:schemas-microsoft-com:vml" Requires="v">
                <p:oleObj spid="_x0000_s89112" name="Equation" r:id="rId3" imgW="990600" imgH="431800" progId="">
                  <p:embed/>
                </p:oleObj>
              </mc:Choice>
              <mc:Fallback>
                <p:oleObj name="Equation" r:id="rId3" imgW="990600" imgH="431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598" y="2674463"/>
                        <a:ext cx="1892494" cy="8163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780670340"/>
              </p:ext>
            </p:extLst>
          </p:nvPr>
        </p:nvGraphicFramePr>
        <p:xfrm>
          <a:off x="4261935" y="2674464"/>
          <a:ext cx="1738503" cy="852535"/>
        </p:xfrm>
        <a:graphic>
          <a:graphicData uri="http://schemas.openxmlformats.org/presentationml/2006/ole">
            <mc:AlternateContent xmlns:mc="http://schemas.openxmlformats.org/markup-compatibility/2006">
              <mc:Choice xmlns:v="urn:schemas-microsoft-com:vml" Requires="v">
                <p:oleObj spid="_x0000_s89113" name="Equation" r:id="rId5" imgW="977900" imgH="482600" progId="">
                  <p:embed/>
                </p:oleObj>
              </mc:Choice>
              <mc:Fallback>
                <p:oleObj name="Equation" r:id="rId5" imgW="977900" imgH="482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935" y="2674464"/>
                        <a:ext cx="1738503" cy="852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10223016"/>
              </p:ext>
            </p:extLst>
          </p:nvPr>
        </p:nvGraphicFramePr>
        <p:xfrm>
          <a:off x="1766078" y="3694242"/>
          <a:ext cx="3076182" cy="432048"/>
        </p:xfrm>
        <a:graphic>
          <a:graphicData uri="http://schemas.openxmlformats.org/presentationml/2006/ole">
            <mc:AlternateContent xmlns:mc="http://schemas.openxmlformats.org/markup-compatibility/2006">
              <mc:Choice xmlns:v="urn:schemas-microsoft-com:vml" Requires="v">
                <p:oleObj spid="_x0000_s89114" name="Equation" r:id="rId7" imgW="1727200" imgH="228600" progId="">
                  <p:embed/>
                </p:oleObj>
              </mc:Choice>
              <mc:Fallback>
                <p:oleObj name="Equation" r:id="rId7" imgW="1727200" imgH="228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078" y="3694242"/>
                        <a:ext cx="3076182"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6"/>
          <p:cNvSpPr txBox="1">
            <a:spLocks noChangeArrowheads="1"/>
          </p:cNvSpPr>
          <p:nvPr/>
        </p:nvSpPr>
        <p:spPr bwMode="auto">
          <a:xfrm>
            <a:off x="685798" y="5055980"/>
            <a:ext cx="7438869" cy="923330"/>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algn="ctr" defTabSz="1047750" eaLnBrk="0" hangingPunct="0">
              <a:spcBef>
                <a:spcPts val="600"/>
              </a:spcBef>
            </a:pPr>
            <a:r>
              <a:rPr lang="en-GB" sz="1600" b="1" dirty="0" smtClean="0">
                <a:solidFill>
                  <a:schemeClr val="bg1"/>
                </a:solidFill>
                <a:latin typeface="Arial" charset="0"/>
                <a:ea typeface="Arial" charset="0"/>
                <a:cs typeface="Arial" charset="0"/>
              </a:rPr>
              <a:t>Note: Special programs including SPSS and SAS are needed to estimate this. Unlike regression, there is no simple equation for calculating the parameter estimates.</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71435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4675" indent="-565150"/>
            <a:r>
              <a:rPr lang="en-US" dirty="0" smtClean="0"/>
              <a:t>10.3 Logistic Regression</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21</a:t>
            </a:fld>
            <a:endParaRPr lang="en-US" dirty="0"/>
          </a:p>
        </p:txBody>
      </p:sp>
      <p:sp>
        <p:nvSpPr>
          <p:cNvPr id="8" name="Content Placeholder 2"/>
          <p:cNvSpPr txBox="1">
            <a:spLocks/>
          </p:cNvSpPr>
          <p:nvPr/>
        </p:nvSpPr>
        <p:spPr>
          <a:xfrm>
            <a:off x="685799" y="1474450"/>
            <a:ext cx="7326984" cy="4366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Computer Ownership Example </a:t>
            </a:r>
            <a:r>
              <a:rPr lang="en-US" sz="1800" b="1" dirty="0" smtClean="0">
                <a:solidFill>
                  <a:srgbClr val="873B1F"/>
                </a:solidFill>
              </a:rPr>
              <a:t>(continued II)</a:t>
            </a:r>
          </a:p>
        </p:txBody>
      </p:sp>
      <p:sp>
        <p:nvSpPr>
          <p:cNvPr id="9" name="Content Placeholder 2"/>
          <p:cNvSpPr>
            <a:spLocks noGrp="1"/>
          </p:cNvSpPr>
          <p:nvPr>
            <p:ph idx="1"/>
          </p:nvPr>
        </p:nvSpPr>
        <p:spPr>
          <a:xfrm>
            <a:off x="685800" y="4936443"/>
            <a:ext cx="7543799" cy="902498"/>
          </a:xfrm>
        </p:spPr>
        <p:txBody>
          <a:bodyPr>
            <a:noAutofit/>
          </a:bodyPr>
          <a:lstStyle/>
          <a:p>
            <a:pPr marL="0" indent="0">
              <a:lnSpc>
                <a:spcPct val="100000"/>
              </a:lnSpc>
              <a:buNone/>
            </a:pPr>
            <a:r>
              <a:rPr lang="en-GB" sz="1800" b="1" dirty="0"/>
              <a:t>Odds Ratio</a:t>
            </a:r>
            <a:r>
              <a:rPr lang="en-GB" sz="1800" dirty="0"/>
              <a:t>; last column – </a:t>
            </a:r>
            <a:r>
              <a:rPr lang="en-GB" sz="1800" dirty="0" err="1"/>
              <a:t>Exp</a:t>
            </a:r>
            <a:r>
              <a:rPr lang="en-GB" sz="1800" dirty="0"/>
              <a:t>(B) measures the proportional increase (decrease) in the odds against ownership, e.g. having kids increases the probability of ownership by 1/(0.516) or 94% relative to not having kids.</a:t>
            </a:r>
          </a:p>
        </p:txBody>
      </p:sp>
      <p:sp>
        <p:nvSpPr>
          <p:cNvPr id="15" name="Text Box 6"/>
          <p:cNvSpPr txBox="1">
            <a:spLocks noChangeArrowheads="1"/>
          </p:cNvSpPr>
          <p:nvPr/>
        </p:nvSpPr>
        <p:spPr bwMode="auto">
          <a:xfrm>
            <a:off x="685799" y="6028608"/>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Do </a:t>
            </a:r>
            <a:r>
              <a:rPr lang="en-GB" smtClean="0">
                <a:solidFill>
                  <a:srgbClr val="873B1F"/>
                </a:solidFill>
                <a:latin typeface="Arial" charset="0"/>
                <a:ea typeface="Arial" charset="0"/>
                <a:cs typeface="Arial" charset="0"/>
              </a:rPr>
              <a:t>the parameter estimates make sense?</a:t>
            </a:r>
            <a:endParaRPr lang="en-GB" u="none" dirty="0">
              <a:solidFill>
                <a:srgbClr val="873B1F"/>
              </a:solidFill>
              <a:latin typeface="Arial" charset="0"/>
              <a:ea typeface="Arial" charset="0"/>
              <a:cs typeface="Arial" charset="0"/>
            </a:endParaRPr>
          </a:p>
        </p:txBody>
      </p:sp>
      <p:pic>
        <p:nvPicPr>
          <p:cNvPr id="16" name="Picture 15"/>
          <p:cNvPicPr>
            <a:picLocks noChangeAspect="1"/>
          </p:cNvPicPr>
          <p:nvPr/>
        </p:nvPicPr>
        <p:blipFill>
          <a:blip r:embed="rId2"/>
          <a:stretch>
            <a:fillRect/>
          </a:stretch>
        </p:blipFill>
        <p:spPr>
          <a:xfrm>
            <a:off x="685799" y="1952610"/>
            <a:ext cx="7734731" cy="2888999"/>
          </a:xfrm>
          <a:prstGeom prst="rect">
            <a:avLst/>
          </a:prstGeom>
        </p:spPr>
      </p:pic>
    </p:spTree>
    <p:extLst>
      <p:ext uri="{BB962C8B-B14F-4D97-AF65-F5344CB8AC3E}">
        <p14:creationId xmlns:p14="http://schemas.microsoft.com/office/powerpoint/2010/main" val="178271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4675" indent="-565150"/>
            <a:r>
              <a:rPr lang="en-US" dirty="0" smtClean="0"/>
              <a:t>10.3 Logistic Regression</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22</a:t>
            </a:fld>
            <a:endParaRPr lang="en-US" dirty="0"/>
          </a:p>
        </p:txBody>
      </p:sp>
      <p:sp>
        <p:nvSpPr>
          <p:cNvPr id="8" name="Content Placeholder 2"/>
          <p:cNvSpPr txBox="1">
            <a:spLocks/>
          </p:cNvSpPr>
          <p:nvPr/>
        </p:nvSpPr>
        <p:spPr>
          <a:xfrm>
            <a:off x="685798" y="1474450"/>
            <a:ext cx="7642953" cy="5746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873B1F"/>
                </a:solidFill>
              </a:rPr>
              <a:t>Two ways of defining the cut-off (threshold) for classification I</a:t>
            </a:r>
          </a:p>
        </p:txBody>
      </p:sp>
      <p:sp>
        <p:nvSpPr>
          <p:cNvPr id="9" name="Content Placeholder 2"/>
          <p:cNvSpPr>
            <a:spLocks noGrp="1"/>
          </p:cNvSpPr>
          <p:nvPr>
            <p:ph idx="1"/>
          </p:nvPr>
        </p:nvSpPr>
        <p:spPr>
          <a:xfrm>
            <a:off x="685800" y="2261788"/>
            <a:ext cx="7543799" cy="3789804"/>
          </a:xfrm>
        </p:spPr>
        <p:txBody>
          <a:bodyPr>
            <a:noAutofit/>
          </a:bodyPr>
          <a:lstStyle/>
          <a:p>
            <a:pPr>
              <a:lnSpc>
                <a:spcPct val="100000"/>
              </a:lnSpc>
            </a:pPr>
            <a:r>
              <a:rPr lang="en-GB" dirty="0"/>
              <a:t>The logistic model derives estimated probabilities of non-ownership for each individual in the training or test samples.</a:t>
            </a:r>
          </a:p>
          <a:p>
            <a:pPr>
              <a:lnSpc>
                <a:spcPct val="100000"/>
              </a:lnSpc>
            </a:pPr>
            <a:r>
              <a:rPr lang="en-GB" dirty="0"/>
              <a:t>To decide whether to predict an individual as a non-owner (or owner) we must specify a cut-off.</a:t>
            </a:r>
          </a:p>
          <a:p>
            <a:pPr lvl="1">
              <a:lnSpc>
                <a:spcPct val="100000"/>
              </a:lnSpc>
            </a:pPr>
            <a:r>
              <a:rPr lang="en-GB" sz="2000" dirty="0"/>
              <a:t>Either choose a fixed proportion – say the 50% of sample with highest probability of being in the target (non-ownership) class.</a:t>
            </a:r>
          </a:p>
          <a:p>
            <a:pPr marL="228600" lvl="1" indent="0">
              <a:lnSpc>
                <a:spcPct val="100000"/>
              </a:lnSpc>
              <a:buNone/>
            </a:pPr>
            <a:r>
              <a:rPr lang="en-GB" sz="2000" b="1" dirty="0"/>
              <a:t>Or</a:t>
            </a:r>
          </a:p>
          <a:p>
            <a:pPr lvl="1">
              <a:lnSpc>
                <a:spcPct val="100000"/>
              </a:lnSpc>
            </a:pPr>
            <a:r>
              <a:rPr lang="en-GB" sz="2000" dirty="0"/>
              <a:t>Classify any individual with a prediction higher than some chosen probability, say 0.9.</a:t>
            </a:r>
          </a:p>
          <a:p>
            <a:pPr marL="688975" lvl="3" indent="-230188">
              <a:lnSpc>
                <a:spcPct val="100000"/>
              </a:lnSpc>
              <a:buFont typeface="Arial" charset="0"/>
              <a:buChar char="•"/>
            </a:pPr>
            <a:r>
              <a:rPr lang="en-GB" sz="2000" b="1" dirty="0">
                <a:solidFill>
                  <a:srgbClr val="873B1F"/>
                </a:solidFill>
              </a:rPr>
              <a:t>These give different classification matrices.</a:t>
            </a:r>
          </a:p>
        </p:txBody>
      </p:sp>
    </p:spTree>
    <p:extLst>
      <p:ext uri="{BB962C8B-B14F-4D97-AF65-F5344CB8AC3E}">
        <p14:creationId xmlns:p14="http://schemas.microsoft.com/office/powerpoint/2010/main" val="992128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4675" indent="-565150"/>
            <a:r>
              <a:rPr lang="en-US" dirty="0" smtClean="0"/>
              <a:t>10.3 Logistic Regression</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23</a:t>
            </a:fld>
            <a:endParaRPr lang="en-US" dirty="0"/>
          </a:p>
        </p:txBody>
      </p:sp>
      <p:sp>
        <p:nvSpPr>
          <p:cNvPr id="8" name="Content Placeholder 2"/>
          <p:cNvSpPr txBox="1">
            <a:spLocks/>
          </p:cNvSpPr>
          <p:nvPr/>
        </p:nvSpPr>
        <p:spPr>
          <a:xfrm>
            <a:off x="685797" y="1399833"/>
            <a:ext cx="7642953" cy="4366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873B1F"/>
                </a:solidFill>
              </a:rPr>
              <a:t>Two ways of defining the cut-off (threshold) for classification II</a:t>
            </a:r>
          </a:p>
        </p:txBody>
      </p:sp>
      <p:sp>
        <p:nvSpPr>
          <p:cNvPr id="11" name="Text Box 6"/>
          <p:cNvSpPr txBox="1">
            <a:spLocks noChangeArrowheads="1"/>
          </p:cNvSpPr>
          <p:nvPr/>
        </p:nvSpPr>
        <p:spPr bwMode="auto">
          <a:xfrm>
            <a:off x="685799" y="6134560"/>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What’s the difference between the two approaches here?</a:t>
            </a:r>
            <a:endParaRPr lang="en-GB" u="none" dirty="0">
              <a:solidFill>
                <a:srgbClr val="873B1F"/>
              </a:solidFill>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685799" y="2099215"/>
            <a:ext cx="6574318" cy="1684015"/>
          </a:xfrm>
          <a:prstGeom prst="rect">
            <a:avLst/>
          </a:prstGeom>
        </p:spPr>
      </p:pic>
      <p:pic>
        <p:nvPicPr>
          <p:cNvPr id="12" name="Picture 11"/>
          <p:cNvPicPr>
            <a:picLocks noChangeAspect="1"/>
          </p:cNvPicPr>
          <p:nvPr/>
        </p:nvPicPr>
        <p:blipFill>
          <a:blip r:embed="rId3"/>
          <a:stretch>
            <a:fillRect/>
          </a:stretch>
        </p:blipFill>
        <p:spPr>
          <a:xfrm>
            <a:off x="696815" y="4364030"/>
            <a:ext cx="6563302" cy="1700190"/>
          </a:xfrm>
          <a:prstGeom prst="rect">
            <a:avLst/>
          </a:prstGeom>
        </p:spPr>
      </p:pic>
      <p:sp>
        <p:nvSpPr>
          <p:cNvPr id="13" name="Content Placeholder 2"/>
          <p:cNvSpPr txBox="1">
            <a:spLocks/>
          </p:cNvSpPr>
          <p:nvPr/>
        </p:nvSpPr>
        <p:spPr>
          <a:xfrm>
            <a:off x="685797" y="1872637"/>
            <a:ext cx="7642953" cy="2206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(A) 50% cutoff, with approximately the top 50% predicted to be </a:t>
            </a:r>
            <a:r>
              <a:rPr lang="en-US" sz="1400" b="1" dirty="0" err="1" smtClean="0">
                <a:solidFill>
                  <a:srgbClr val="873B1F"/>
                </a:solidFill>
              </a:rPr>
              <a:t>nonowners</a:t>
            </a:r>
            <a:endParaRPr lang="en-US" sz="1400" b="1" dirty="0" smtClean="0">
              <a:solidFill>
                <a:srgbClr val="873B1F"/>
              </a:solidFill>
            </a:endParaRPr>
          </a:p>
        </p:txBody>
      </p:sp>
      <p:sp>
        <p:nvSpPr>
          <p:cNvPr id="14" name="Content Placeholder 2"/>
          <p:cNvSpPr txBox="1">
            <a:spLocks/>
          </p:cNvSpPr>
          <p:nvPr/>
        </p:nvSpPr>
        <p:spPr>
          <a:xfrm>
            <a:off x="696815" y="3941270"/>
            <a:ext cx="7642953" cy="2206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rgbClr val="873B1F"/>
                </a:solidFill>
              </a:rPr>
              <a:t>(B) Cutoff value of 0.5, classifying those cases with a predicted probability of </a:t>
            </a:r>
            <a:r>
              <a:rPr lang="en-US" sz="1400" b="1" dirty="0" err="1" smtClean="0">
                <a:solidFill>
                  <a:srgbClr val="873B1F"/>
                </a:solidFill>
              </a:rPr>
              <a:t>nonownership</a:t>
            </a:r>
            <a:r>
              <a:rPr lang="en-US" sz="1400" b="1" dirty="0" smtClean="0">
                <a:solidFill>
                  <a:srgbClr val="873B1F"/>
                </a:solidFill>
              </a:rPr>
              <a:t> of 0.5 or greater as </a:t>
            </a:r>
            <a:r>
              <a:rPr lang="en-US" sz="1400" b="1" dirty="0" err="1" smtClean="0">
                <a:solidFill>
                  <a:srgbClr val="873B1F"/>
                </a:solidFill>
              </a:rPr>
              <a:t>nonowners</a:t>
            </a:r>
            <a:endParaRPr lang="en-US" sz="1400" b="1" dirty="0" smtClean="0">
              <a:solidFill>
                <a:srgbClr val="873B1F"/>
              </a:solidFill>
            </a:endParaRPr>
          </a:p>
        </p:txBody>
      </p:sp>
    </p:spTree>
    <p:extLst>
      <p:ext uri="{BB962C8B-B14F-4D97-AF65-F5344CB8AC3E}">
        <p14:creationId xmlns:p14="http://schemas.microsoft.com/office/powerpoint/2010/main" val="48797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56000" y="3388012"/>
            <a:ext cx="1549597" cy="774799"/>
          </a:xfrm>
          <a:prstGeom prst="rect">
            <a:avLst/>
          </a:prstGeom>
        </p:spPr>
      </p:pic>
      <p:pic>
        <p:nvPicPr>
          <p:cNvPr id="5" name="Picture 4"/>
          <p:cNvPicPr>
            <a:picLocks noChangeAspect="1"/>
          </p:cNvPicPr>
          <p:nvPr/>
        </p:nvPicPr>
        <p:blipFill>
          <a:blip r:embed="rId3"/>
          <a:stretch>
            <a:fillRect/>
          </a:stretch>
        </p:blipFill>
        <p:spPr>
          <a:xfrm>
            <a:off x="3556000" y="4393359"/>
            <a:ext cx="2032000" cy="825500"/>
          </a:xfrm>
          <a:prstGeom prst="rect">
            <a:avLst/>
          </a:prstGeom>
        </p:spPr>
      </p:pic>
      <p:sp>
        <p:nvSpPr>
          <p:cNvPr id="2" name="Title 1"/>
          <p:cNvSpPr>
            <a:spLocks noGrp="1"/>
          </p:cNvSpPr>
          <p:nvPr>
            <p:ph type="title"/>
          </p:nvPr>
        </p:nvSpPr>
        <p:spPr>
          <a:xfrm>
            <a:off x="0" y="0"/>
            <a:ext cx="9144000" cy="1143000"/>
          </a:xfrm>
        </p:spPr>
        <p:txBody>
          <a:bodyPr/>
          <a:lstStyle/>
          <a:p>
            <a:r>
              <a:rPr lang="en-US" dirty="0"/>
              <a:t>10.3 Logistic Regression</a:t>
            </a:r>
          </a:p>
        </p:txBody>
      </p:sp>
      <p:sp>
        <p:nvSpPr>
          <p:cNvPr id="3" name="Content Placeholder 2"/>
          <p:cNvSpPr>
            <a:spLocks noGrp="1"/>
          </p:cNvSpPr>
          <p:nvPr>
            <p:ph idx="1"/>
          </p:nvPr>
        </p:nvSpPr>
        <p:spPr/>
        <p:txBody>
          <a:bodyPr>
            <a:normAutofit lnSpcReduction="10000"/>
          </a:bodyPr>
          <a:lstStyle/>
          <a:p>
            <a:pPr marL="0" indent="0">
              <a:lnSpc>
                <a:spcPct val="100000"/>
              </a:lnSpc>
              <a:buNone/>
            </a:pPr>
            <a:r>
              <a:rPr lang="en-GB" sz="2400" b="1" dirty="0" smtClean="0">
                <a:solidFill>
                  <a:srgbClr val="873B1F"/>
                </a:solidFill>
              </a:rPr>
              <a:t>Evaluating a Logistic Regression Model</a:t>
            </a:r>
          </a:p>
          <a:p>
            <a:pPr>
              <a:lnSpc>
                <a:spcPct val="100000"/>
              </a:lnSpc>
            </a:pPr>
            <a:r>
              <a:rPr lang="en-GB" sz="1800" dirty="0" smtClean="0"/>
              <a:t>Examine </a:t>
            </a:r>
            <a:r>
              <a:rPr lang="en-GB" sz="1800" dirty="0"/>
              <a:t>the </a:t>
            </a:r>
            <a:r>
              <a:rPr lang="en-GB" sz="1800" i="1" dirty="0"/>
              <a:t>p</a:t>
            </a:r>
            <a:r>
              <a:rPr lang="en-GB" sz="1800" dirty="0"/>
              <a:t>-values of the model to simplify the model.</a:t>
            </a:r>
          </a:p>
          <a:p>
            <a:pPr lvl="1">
              <a:lnSpc>
                <a:spcPct val="100000"/>
              </a:lnSpc>
            </a:pPr>
            <a:r>
              <a:rPr lang="en-GB" dirty="0"/>
              <a:t>Don’t drop insignificant dummy variables that define a categorical variable, e.g. income.</a:t>
            </a:r>
          </a:p>
          <a:p>
            <a:pPr>
              <a:lnSpc>
                <a:spcPct val="100000"/>
              </a:lnSpc>
            </a:pPr>
            <a:r>
              <a:rPr lang="en-GB" sz="1800" dirty="0"/>
              <a:t>Check residuals for outliers.</a:t>
            </a:r>
          </a:p>
          <a:p>
            <a:pPr lvl="1">
              <a:lnSpc>
                <a:spcPct val="100000"/>
              </a:lnSpc>
            </a:pPr>
            <a:r>
              <a:rPr lang="en-GB" dirty="0"/>
              <a:t>Focus on the standardized residuals</a:t>
            </a:r>
          </a:p>
          <a:p>
            <a:pPr lvl="1">
              <a:lnSpc>
                <a:spcPct val="100000"/>
              </a:lnSpc>
              <a:buFont typeface="Courier New" pitchFamily="49" charset="0"/>
              <a:buChar char="o"/>
            </a:pPr>
            <a:endParaRPr lang="en-GB" dirty="0"/>
          </a:p>
          <a:p>
            <a:pPr lvl="1">
              <a:lnSpc>
                <a:spcPct val="100000"/>
              </a:lnSpc>
              <a:buFont typeface="Courier New" pitchFamily="49" charset="0"/>
              <a:buChar char="o"/>
            </a:pPr>
            <a:endParaRPr lang="en-GB" dirty="0"/>
          </a:p>
          <a:p>
            <a:pPr>
              <a:lnSpc>
                <a:spcPct val="100000"/>
              </a:lnSpc>
            </a:pPr>
            <a:r>
              <a:rPr lang="en-GB" sz="1800" dirty="0"/>
              <a:t>Consider different specifications comparing their overall fit </a:t>
            </a:r>
          </a:p>
          <a:p>
            <a:pPr>
              <a:lnSpc>
                <a:spcPct val="100000"/>
              </a:lnSpc>
            </a:pPr>
            <a:endParaRPr lang="en-GB" sz="1800" dirty="0"/>
          </a:p>
          <a:p>
            <a:pPr marL="0" indent="0">
              <a:lnSpc>
                <a:spcPct val="100000"/>
              </a:lnSpc>
              <a:buNone/>
            </a:pPr>
            <a:endParaRPr lang="en-GB" sz="1800" dirty="0"/>
          </a:p>
          <a:p>
            <a:pPr>
              <a:lnSpc>
                <a:spcPct val="100000"/>
              </a:lnSpc>
            </a:pPr>
            <a:r>
              <a:rPr lang="en-GB" sz="1800" dirty="0"/>
              <a:t>Does the model work well across all values of </a:t>
            </a:r>
            <a:r>
              <a:rPr lang="en-GB" sz="1800" i="1" dirty="0"/>
              <a:t>P</a:t>
            </a:r>
            <a:r>
              <a:rPr lang="en-GB" sz="1800" i="1" baseline="-25000" dirty="0"/>
              <a:t>i</a:t>
            </a:r>
            <a:r>
              <a:rPr lang="en-GB" sz="1800" dirty="0"/>
              <a:t>?</a:t>
            </a:r>
            <a:endParaRPr lang="en-GB" sz="1800" i="1" baseline="-25000" dirty="0"/>
          </a:p>
          <a:p>
            <a:pPr>
              <a:lnSpc>
                <a:spcPct val="100000"/>
              </a:lnSpc>
            </a:pPr>
            <a:r>
              <a:rPr lang="en-GB" sz="1800" dirty="0"/>
              <a:t>Does the model add value on the hold-out sample?</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24</a:t>
            </a:fld>
            <a:endParaRPr lang="en-US" dirty="0"/>
          </a:p>
        </p:txBody>
      </p:sp>
    </p:spTree>
    <p:extLst>
      <p:ext uri="{BB962C8B-B14F-4D97-AF65-F5344CB8AC3E}">
        <p14:creationId xmlns:p14="http://schemas.microsoft.com/office/powerpoint/2010/main" val="56499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10.3 Logistic Regression</a:t>
            </a:r>
          </a:p>
        </p:txBody>
      </p:sp>
      <p:sp>
        <p:nvSpPr>
          <p:cNvPr id="3" name="Content Placeholder 2"/>
          <p:cNvSpPr>
            <a:spLocks noGrp="1"/>
          </p:cNvSpPr>
          <p:nvPr>
            <p:ph idx="1"/>
          </p:nvPr>
        </p:nvSpPr>
        <p:spPr>
          <a:xfrm>
            <a:off x="685800" y="1481328"/>
            <a:ext cx="7543800" cy="810180"/>
          </a:xfrm>
        </p:spPr>
        <p:txBody>
          <a:bodyPr>
            <a:normAutofit/>
          </a:bodyPr>
          <a:lstStyle/>
          <a:p>
            <a:pPr marL="0" indent="0">
              <a:lnSpc>
                <a:spcPct val="100000"/>
              </a:lnSpc>
              <a:buNone/>
            </a:pPr>
            <a:r>
              <a:rPr lang="en-GB" sz="2400" b="1" dirty="0" smtClean="0">
                <a:solidFill>
                  <a:srgbClr val="873B1F"/>
                </a:solidFill>
              </a:rPr>
              <a:t>Evaluating a Logistic Regression Model</a:t>
            </a:r>
          </a:p>
          <a:p>
            <a:pPr>
              <a:lnSpc>
                <a:spcPct val="100000"/>
              </a:lnSpc>
            </a:pPr>
            <a:r>
              <a:rPr lang="en-GB" sz="1800" dirty="0" smtClean="0"/>
              <a:t>Does the model add value on the hold-out sample?</a:t>
            </a:r>
            <a:endParaRPr lang="en-GB"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25</a:t>
            </a:fld>
            <a:endParaRPr lang="en-US" dirty="0"/>
          </a:p>
        </p:txBody>
      </p:sp>
      <p:pic>
        <p:nvPicPr>
          <p:cNvPr id="8" name="Picture 7"/>
          <p:cNvPicPr>
            <a:picLocks noChangeAspect="1"/>
          </p:cNvPicPr>
          <p:nvPr/>
        </p:nvPicPr>
        <p:blipFill>
          <a:blip r:embed="rId2"/>
          <a:stretch>
            <a:fillRect/>
          </a:stretch>
        </p:blipFill>
        <p:spPr>
          <a:xfrm>
            <a:off x="664614" y="2368627"/>
            <a:ext cx="7586171" cy="1663546"/>
          </a:xfrm>
          <a:prstGeom prst="rect">
            <a:avLst/>
          </a:prstGeom>
        </p:spPr>
      </p:pic>
      <p:sp>
        <p:nvSpPr>
          <p:cNvPr id="9" name="Content Placeholder 2"/>
          <p:cNvSpPr txBox="1">
            <a:spLocks/>
          </p:cNvSpPr>
          <p:nvPr/>
        </p:nvSpPr>
        <p:spPr>
          <a:xfrm>
            <a:off x="685799" y="4292432"/>
            <a:ext cx="7543800" cy="162225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800" b="1" dirty="0" smtClean="0"/>
              <a:t>Issues</a:t>
            </a:r>
          </a:p>
          <a:p>
            <a:pPr>
              <a:lnSpc>
                <a:spcPct val="100000"/>
              </a:lnSpc>
            </a:pPr>
            <a:r>
              <a:rPr lang="en-GB" sz="1800" dirty="0" smtClean="0"/>
              <a:t>Small number in target class</a:t>
            </a:r>
          </a:p>
          <a:p>
            <a:pPr>
              <a:lnSpc>
                <a:spcPct val="100000"/>
              </a:lnSpc>
            </a:pPr>
            <a:r>
              <a:rPr lang="en-GB" sz="1800" dirty="0" smtClean="0"/>
              <a:t>Dealing with more than two categories</a:t>
            </a:r>
          </a:p>
          <a:p>
            <a:pPr>
              <a:lnSpc>
                <a:spcPct val="100000"/>
              </a:lnSpc>
            </a:pPr>
            <a:r>
              <a:rPr lang="en-GB" sz="1800" dirty="0" smtClean="0"/>
              <a:t>Choosing between classification models</a:t>
            </a:r>
            <a:endParaRPr lang="en-GB" sz="1800" dirty="0"/>
          </a:p>
        </p:txBody>
      </p:sp>
    </p:spTree>
    <p:extLst>
      <p:ext uri="{BB962C8B-B14F-4D97-AF65-F5344CB8AC3E}">
        <p14:creationId xmlns:p14="http://schemas.microsoft.com/office/powerpoint/2010/main" val="102262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r>
              <a:rPr lang="en-US" dirty="0" smtClean="0"/>
              <a:t> from Classification Methods</a:t>
            </a:r>
            <a:endParaRPr lang="en-US" dirty="0"/>
          </a:p>
        </p:txBody>
      </p:sp>
      <p:sp>
        <p:nvSpPr>
          <p:cNvPr id="3" name="Content Placeholder 2"/>
          <p:cNvSpPr>
            <a:spLocks noGrp="1"/>
          </p:cNvSpPr>
          <p:nvPr>
            <p:ph idx="1"/>
          </p:nvPr>
        </p:nvSpPr>
        <p:spPr/>
        <p:txBody>
          <a:bodyPr/>
          <a:lstStyle/>
          <a:p>
            <a:pPr>
              <a:lnSpc>
                <a:spcPct val="100000"/>
              </a:lnSpc>
            </a:pPr>
            <a:r>
              <a:rPr lang="en-US" dirty="0" smtClean="0"/>
              <a:t>Consider a variety of different classification methods</a:t>
            </a:r>
          </a:p>
          <a:p>
            <a:pPr>
              <a:lnSpc>
                <a:spcPct val="100000"/>
              </a:lnSpc>
            </a:pPr>
            <a:r>
              <a:rPr lang="en-US" dirty="0" smtClean="0"/>
              <a:t>Use a variety of error measures to evaluate the methods</a:t>
            </a:r>
          </a:p>
          <a:p>
            <a:pPr>
              <a:lnSpc>
                <a:spcPct val="100000"/>
              </a:lnSpc>
            </a:pPr>
            <a:r>
              <a:rPr lang="en-US" dirty="0" smtClean="0"/>
              <a:t>In developing classification models, always retain a subset of the data with which to test the effectiveness of the proposed methods</a:t>
            </a:r>
          </a:p>
          <a:p>
            <a:pPr>
              <a:lnSpc>
                <a:spcPct val="100000"/>
              </a:lnSpc>
            </a:pPr>
            <a:r>
              <a:rPr lang="en-US" dirty="0" smtClean="0"/>
              <a:t>Always compare the new method with a benchmark classification approach</a:t>
            </a:r>
          </a:p>
          <a:p>
            <a:pPr marL="0" indent="0" algn="ctr">
              <a:lnSpc>
                <a:spcPct val="100000"/>
              </a:lnSpc>
              <a:buNone/>
            </a:pPr>
            <a:r>
              <a:rPr lang="en-US" b="1" dirty="0" smtClean="0">
                <a:solidFill>
                  <a:srgbClr val="873B1F"/>
                </a:solidFill>
              </a:rPr>
              <a:t>(The Basic Principle of Forecasting)</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spTree>
    <p:extLst>
      <p:ext uri="{BB962C8B-B14F-4D97-AF65-F5344CB8AC3E}">
        <p14:creationId xmlns:p14="http://schemas.microsoft.com/office/powerpoint/2010/main" val="493864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27</a:t>
            </a:fld>
            <a:endParaRPr lang="en-US" dirty="0"/>
          </a:p>
        </p:txBody>
      </p:sp>
      <p:pic>
        <p:nvPicPr>
          <p:cNvPr id="10" name="Picture 9"/>
          <p:cNvPicPr>
            <a:picLocks noChangeAspect="1"/>
          </p:cNvPicPr>
          <p:nvPr/>
        </p:nvPicPr>
        <p:blipFill>
          <a:blip r:embed="rId2"/>
          <a:stretch>
            <a:fillRect/>
          </a:stretch>
        </p:blipFill>
        <p:spPr>
          <a:xfrm>
            <a:off x="2114550" y="1676400"/>
            <a:ext cx="4914900" cy="3790950"/>
          </a:xfrm>
          <a:prstGeom prst="rect">
            <a:avLst/>
          </a:prstGeom>
        </p:spPr>
      </p:pic>
      <p:sp>
        <p:nvSpPr>
          <p:cNvPr id="11" name="Oval 10"/>
          <p:cNvSpPr/>
          <p:nvPr/>
        </p:nvSpPr>
        <p:spPr>
          <a:xfrm>
            <a:off x="2051720" y="1988840"/>
            <a:ext cx="648072" cy="2664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8" rIns="91413" bIns="45708" rtlCol="0" anchor="ctr"/>
          <a:lstStyle/>
          <a:p>
            <a:pPr algn="ctr"/>
            <a:endParaRPr lang="en-US" sz="1500"/>
          </a:p>
        </p:txBody>
      </p:sp>
      <p:sp>
        <p:nvSpPr>
          <p:cNvPr id="12" name="Oval 11"/>
          <p:cNvSpPr/>
          <p:nvPr/>
        </p:nvSpPr>
        <p:spPr>
          <a:xfrm>
            <a:off x="4211961" y="2060848"/>
            <a:ext cx="936104" cy="2160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8" rIns="91413" bIns="45708" rtlCol="0" anchor="ctr"/>
          <a:lstStyle/>
          <a:p>
            <a:pPr algn="ctr"/>
            <a:endParaRPr lang="en-US" sz="1500"/>
          </a:p>
        </p:txBody>
      </p:sp>
      <p:sp>
        <p:nvSpPr>
          <p:cNvPr id="13" name="Oval 12"/>
          <p:cNvSpPr/>
          <p:nvPr/>
        </p:nvSpPr>
        <p:spPr>
          <a:xfrm>
            <a:off x="6526647" y="3233936"/>
            <a:ext cx="5040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3" tIns="45708" rIns="91413" bIns="45708" rtlCol="0" anchor="ctr"/>
          <a:lstStyle/>
          <a:p>
            <a:pPr algn="ctr"/>
            <a:endParaRPr lang="en-US" sz="1500"/>
          </a:p>
        </p:txBody>
      </p:sp>
      <p:sp>
        <p:nvSpPr>
          <p:cNvPr id="14" name="TextBox 13"/>
          <p:cNvSpPr txBox="1"/>
          <p:nvPr/>
        </p:nvSpPr>
        <p:spPr>
          <a:xfrm>
            <a:off x="7362912" y="1816133"/>
            <a:ext cx="1733373" cy="738664"/>
          </a:xfrm>
          <a:prstGeom prst="rect">
            <a:avLst/>
          </a:prstGeom>
          <a:noFill/>
          <a:ln w="28575">
            <a:noFill/>
          </a:ln>
        </p:spPr>
        <p:txBody>
          <a:bodyPr wrap="square" lIns="0" tIns="0" rIns="0" bIns="0" rtlCol="0" anchor="ctr">
            <a:spAutoFit/>
          </a:bodyPr>
          <a:lstStyle>
            <a:defPPr>
              <a:defRPr lang="en-US"/>
            </a:defPPr>
            <a:lvl1pPr>
              <a:defRPr sz="2000"/>
            </a:lvl1pPr>
          </a:lstStyle>
          <a:p>
            <a:r>
              <a:rPr lang="en-GB" sz="1600" b="1" dirty="0">
                <a:solidFill>
                  <a:srgbClr val="873B1F"/>
                </a:solidFill>
                <a:latin typeface="Arial" charset="0"/>
                <a:ea typeface="Arial" charset="0"/>
                <a:cs typeface="Arial" charset="0"/>
              </a:rPr>
              <a:t>Hidden layer</a:t>
            </a:r>
          </a:p>
          <a:p>
            <a:pPr marL="174625" indent="-174625">
              <a:buFont typeface="Arial" pitchFamily="34" charset="0"/>
              <a:buChar char="•"/>
            </a:pPr>
            <a:r>
              <a:rPr lang="en-GB" sz="1600" b="1" dirty="0">
                <a:solidFill>
                  <a:srgbClr val="873B1F"/>
                </a:solidFill>
                <a:latin typeface="Arial" charset="0"/>
                <a:ea typeface="Arial" charset="0"/>
                <a:cs typeface="Arial" charset="0"/>
              </a:rPr>
              <a:t>3 hidden </a:t>
            </a:r>
            <a:r>
              <a:rPr lang="en-GB" sz="1600" b="1" dirty="0" smtClean="0">
                <a:solidFill>
                  <a:srgbClr val="873B1F"/>
                </a:solidFill>
                <a:latin typeface="Arial" charset="0"/>
                <a:ea typeface="Arial" charset="0"/>
                <a:cs typeface="Arial" charset="0"/>
              </a:rPr>
              <a:t/>
            </a:r>
            <a:br>
              <a:rPr lang="en-GB" sz="1600" b="1" dirty="0" smtClean="0">
                <a:solidFill>
                  <a:srgbClr val="873B1F"/>
                </a:solidFill>
                <a:latin typeface="Arial" charset="0"/>
                <a:ea typeface="Arial" charset="0"/>
                <a:cs typeface="Arial" charset="0"/>
              </a:rPr>
            </a:br>
            <a:r>
              <a:rPr lang="en-GB" sz="1600" b="1" dirty="0" smtClean="0">
                <a:solidFill>
                  <a:srgbClr val="873B1F"/>
                </a:solidFill>
                <a:latin typeface="Arial" charset="0"/>
                <a:ea typeface="Arial" charset="0"/>
                <a:cs typeface="Arial" charset="0"/>
              </a:rPr>
              <a:t>nodes</a:t>
            </a:r>
            <a:endParaRPr lang="en-GB" sz="1600" b="1" dirty="0">
              <a:solidFill>
                <a:srgbClr val="873B1F"/>
              </a:solidFill>
              <a:latin typeface="Arial" charset="0"/>
              <a:ea typeface="Arial" charset="0"/>
              <a:cs typeface="Arial" charset="0"/>
            </a:endParaRPr>
          </a:p>
        </p:txBody>
      </p:sp>
      <p:sp>
        <p:nvSpPr>
          <p:cNvPr id="15" name="TextBox 14"/>
          <p:cNvSpPr txBox="1"/>
          <p:nvPr/>
        </p:nvSpPr>
        <p:spPr>
          <a:xfrm>
            <a:off x="7550634" y="3352701"/>
            <a:ext cx="857873" cy="338530"/>
          </a:xfrm>
          <a:prstGeom prst="rect">
            <a:avLst/>
          </a:prstGeom>
          <a:noFill/>
          <a:ln w="28575">
            <a:noFill/>
          </a:ln>
        </p:spPr>
        <p:txBody>
          <a:bodyPr wrap="none" lIns="91413" tIns="45708" rIns="91413" bIns="45708" rtlCol="0" anchor="ctr">
            <a:spAutoFit/>
          </a:bodyPr>
          <a:lstStyle>
            <a:defPPr>
              <a:defRPr lang="en-US"/>
            </a:defPPr>
            <a:lvl1pPr>
              <a:defRPr sz="2000"/>
            </a:lvl1pPr>
          </a:lstStyle>
          <a:p>
            <a:pPr algn="ctr"/>
            <a:r>
              <a:rPr lang="en-GB" sz="1600" b="1" dirty="0">
                <a:solidFill>
                  <a:srgbClr val="873B1F"/>
                </a:solidFill>
                <a:latin typeface="Arial" charset="0"/>
                <a:ea typeface="Arial" charset="0"/>
                <a:cs typeface="Arial" charset="0"/>
              </a:rPr>
              <a:t>Output</a:t>
            </a:r>
          </a:p>
        </p:txBody>
      </p:sp>
      <p:sp>
        <p:nvSpPr>
          <p:cNvPr id="16" name="TextBox 15"/>
          <p:cNvSpPr txBox="1"/>
          <p:nvPr/>
        </p:nvSpPr>
        <p:spPr>
          <a:xfrm>
            <a:off x="251520" y="4568074"/>
            <a:ext cx="1589356" cy="830972"/>
          </a:xfrm>
          <a:prstGeom prst="rect">
            <a:avLst/>
          </a:prstGeom>
          <a:noFill/>
          <a:ln w="28575">
            <a:noFill/>
          </a:ln>
        </p:spPr>
        <p:txBody>
          <a:bodyPr wrap="square" lIns="91413" tIns="45708" rIns="91413" bIns="45708" rtlCol="0" anchor="ctr">
            <a:spAutoFit/>
          </a:bodyPr>
          <a:lstStyle>
            <a:defPPr>
              <a:defRPr lang="en-US"/>
            </a:defPPr>
            <a:lvl1pPr>
              <a:defRPr sz="2000"/>
            </a:lvl1pPr>
          </a:lstStyle>
          <a:p>
            <a:pPr algn="ctr"/>
            <a:r>
              <a:rPr lang="en-GB" sz="1600" b="1" dirty="0">
                <a:solidFill>
                  <a:srgbClr val="873B1F"/>
                </a:solidFill>
                <a:latin typeface="Arial" charset="0"/>
                <a:ea typeface="Arial" charset="0"/>
                <a:cs typeface="Arial" charset="0"/>
              </a:rPr>
              <a:t>Inputs</a:t>
            </a:r>
          </a:p>
          <a:p>
            <a:pPr algn="ctr"/>
            <a:r>
              <a:rPr lang="en-GB" sz="1600" b="1" dirty="0">
                <a:solidFill>
                  <a:srgbClr val="873B1F"/>
                </a:solidFill>
                <a:latin typeface="Arial" charset="0"/>
                <a:ea typeface="Arial" charset="0"/>
                <a:cs typeface="Arial" charset="0"/>
              </a:rPr>
              <a:t>Explanatory variables</a:t>
            </a:r>
          </a:p>
        </p:txBody>
      </p:sp>
      <p:cxnSp>
        <p:nvCxnSpPr>
          <p:cNvPr id="17" name="Straight Arrow Connector 16"/>
          <p:cNvCxnSpPr>
            <a:endCxn id="18" idx="6"/>
          </p:cNvCxnSpPr>
          <p:nvPr/>
        </p:nvCxnSpPr>
        <p:spPr>
          <a:xfrm flipH="1">
            <a:off x="7030703" y="3521966"/>
            <a:ext cx="470238" cy="2"/>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148072" y="2348883"/>
            <a:ext cx="2155059" cy="461665"/>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79612" y="3789041"/>
            <a:ext cx="972108" cy="732854"/>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8" name="Text Box 6"/>
          <p:cNvSpPr txBox="1">
            <a:spLocks noChangeArrowheads="1"/>
          </p:cNvSpPr>
          <p:nvPr/>
        </p:nvSpPr>
        <p:spPr bwMode="auto">
          <a:xfrm>
            <a:off x="685799" y="5785305"/>
            <a:ext cx="7438869" cy="430887"/>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algn="ctr" defTabSz="1047750" eaLnBrk="0" hangingPunct="0">
              <a:spcBef>
                <a:spcPts val="600"/>
              </a:spcBef>
            </a:pPr>
            <a:r>
              <a:rPr lang="en-GB" sz="1600" b="1" dirty="0" smtClean="0">
                <a:solidFill>
                  <a:schemeClr val="bg1"/>
                </a:solidFill>
                <a:latin typeface="Arial" charset="0"/>
                <a:ea typeface="Arial" charset="0"/>
                <a:cs typeface="Arial" charset="0"/>
              </a:rPr>
              <a:t>Neural Network: A nonlinear mapping of inputs </a:t>
            </a:r>
            <a:r>
              <a:rPr lang="en-GB" sz="1600" b="1" smtClean="0">
                <a:solidFill>
                  <a:schemeClr val="bg1"/>
                </a:solidFill>
                <a:latin typeface="Arial" charset="0"/>
                <a:ea typeface="Arial" charset="0"/>
                <a:cs typeface="Arial" charset="0"/>
              </a:rPr>
              <a:t>into output(s)</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50015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10.4 Neural Network Methods</a:t>
            </a:r>
          </a:p>
        </p:txBody>
      </p:sp>
      <p:sp>
        <p:nvSpPr>
          <p:cNvPr id="3" name="Content Placeholder 2"/>
          <p:cNvSpPr>
            <a:spLocks noGrp="1"/>
          </p:cNvSpPr>
          <p:nvPr>
            <p:ph idx="1"/>
          </p:nvPr>
        </p:nvSpPr>
        <p:spPr>
          <a:xfrm>
            <a:off x="685800" y="1481328"/>
            <a:ext cx="7543800" cy="335170"/>
          </a:xfrm>
        </p:spPr>
        <p:txBody>
          <a:bodyPr>
            <a:noAutofit/>
          </a:bodyPr>
          <a:lstStyle/>
          <a:p>
            <a:pPr marL="0" indent="0">
              <a:buNone/>
            </a:pPr>
            <a:r>
              <a:rPr lang="en-US" b="1" smtClean="0">
                <a:solidFill>
                  <a:srgbClr val="873B1F"/>
                </a:solidFill>
              </a:rPr>
              <a:t>Sigmoid Logistic Function Hidden Nodes</a:t>
            </a:r>
            <a:endParaRPr lang="en-US" b="1" dirty="0" smtClean="0">
              <a:solidFill>
                <a:srgbClr val="873B1F"/>
              </a:solidFill>
            </a:endParaRP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28</a:t>
            </a:fld>
            <a:endParaRPr lang="en-US" dirty="0"/>
          </a:p>
        </p:txBody>
      </p:sp>
      <p:pic>
        <p:nvPicPr>
          <p:cNvPr id="9" name="Picture 8"/>
          <p:cNvPicPr>
            <a:picLocks noChangeAspect="1"/>
          </p:cNvPicPr>
          <p:nvPr/>
        </p:nvPicPr>
        <p:blipFill>
          <a:blip r:embed="rId2"/>
          <a:stretch>
            <a:fillRect/>
          </a:stretch>
        </p:blipFill>
        <p:spPr>
          <a:xfrm>
            <a:off x="3611972" y="1855561"/>
            <a:ext cx="1885950" cy="638175"/>
          </a:xfrm>
          <a:prstGeom prst="rect">
            <a:avLst/>
          </a:prstGeom>
        </p:spPr>
      </p:pic>
      <p:pic>
        <p:nvPicPr>
          <p:cNvPr id="10" name="Picture 9"/>
          <p:cNvPicPr>
            <a:picLocks noChangeAspect="1"/>
          </p:cNvPicPr>
          <p:nvPr/>
        </p:nvPicPr>
        <p:blipFill>
          <a:blip r:embed="rId3"/>
          <a:stretch>
            <a:fillRect/>
          </a:stretch>
        </p:blipFill>
        <p:spPr>
          <a:xfrm>
            <a:off x="2228850" y="2836824"/>
            <a:ext cx="5086350" cy="3411576"/>
          </a:xfrm>
          <a:prstGeom prst="rect">
            <a:avLst/>
          </a:prstGeom>
        </p:spPr>
      </p:pic>
      <p:cxnSp>
        <p:nvCxnSpPr>
          <p:cNvPr id="11" name="Straight Connector 10"/>
          <p:cNvCxnSpPr/>
          <p:nvPr/>
        </p:nvCxnSpPr>
        <p:spPr>
          <a:xfrm flipV="1">
            <a:off x="5486400" y="4114800"/>
            <a:ext cx="990600" cy="3150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54640" y="3921603"/>
            <a:ext cx="1165704" cy="338554"/>
          </a:xfrm>
          <a:prstGeom prst="rect">
            <a:avLst/>
          </a:prstGeom>
          <a:noFill/>
        </p:spPr>
        <p:txBody>
          <a:bodyPr wrap="none" rtlCol="0">
            <a:spAutoFit/>
          </a:bodyPr>
          <a:lstStyle/>
          <a:p>
            <a:r>
              <a:rPr lang="en-GB" sz="1600" dirty="0">
                <a:solidFill>
                  <a:srgbClr val="873B1F"/>
                </a:solidFill>
                <a:latin typeface="Arial" charset="0"/>
                <a:ea typeface="Arial" charset="0"/>
                <a:cs typeface="Arial" charset="0"/>
              </a:rPr>
              <a:t>Linear part</a:t>
            </a:r>
          </a:p>
        </p:txBody>
      </p:sp>
      <p:sp>
        <p:nvSpPr>
          <p:cNvPr id="13" name="Oval 12"/>
          <p:cNvSpPr/>
          <p:nvPr/>
        </p:nvSpPr>
        <p:spPr>
          <a:xfrm>
            <a:off x="5044440" y="2931428"/>
            <a:ext cx="914400" cy="855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267200" y="5088751"/>
            <a:ext cx="914400" cy="855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flipV="1">
            <a:off x="3876675" y="3329781"/>
            <a:ext cx="1167765" cy="3444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11972" y="4072602"/>
            <a:ext cx="716188" cy="11554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62275" y="3610611"/>
            <a:ext cx="1471878" cy="338554"/>
          </a:xfrm>
          <a:prstGeom prst="rect">
            <a:avLst/>
          </a:prstGeom>
          <a:noFill/>
        </p:spPr>
        <p:txBody>
          <a:bodyPr wrap="none" rtlCol="0">
            <a:spAutoFit/>
          </a:bodyPr>
          <a:lstStyle/>
          <a:p>
            <a:r>
              <a:rPr lang="en-GB" sz="1600" dirty="0">
                <a:solidFill>
                  <a:srgbClr val="873B1F"/>
                </a:solidFill>
                <a:latin typeface="Arial" charset="0"/>
                <a:ea typeface="Arial" charset="0"/>
                <a:cs typeface="Arial" charset="0"/>
              </a:rPr>
              <a:t>Nonlinear part</a:t>
            </a:r>
          </a:p>
        </p:txBody>
      </p:sp>
      <p:sp>
        <p:nvSpPr>
          <p:cNvPr id="18" name="Oval 17"/>
          <p:cNvSpPr/>
          <p:nvPr/>
        </p:nvSpPr>
        <p:spPr>
          <a:xfrm>
            <a:off x="6019800" y="2632152"/>
            <a:ext cx="914400" cy="855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572000" y="4002067"/>
            <a:ext cx="914400" cy="855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3080339" y="5198686"/>
            <a:ext cx="914400" cy="855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a:stCxn id="18" idx="7"/>
          </p:cNvCxnSpPr>
          <p:nvPr/>
        </p:nvCxnSpPr>
        <p:spPr>
          <a:xfrm flipV="1">
            <a:off x="6800289" y="2472625"/>
            <a:ext cx="437793" cy="2848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38082" y="2270540"/>
            <a:ext cx="1531188" cy="338554"/>
          </a:xfrm>
          <a:prstGeom prst="rect">
            <a:avLst/>
          </a:prstGeom>
          <a:noFill/>
        </p:spPr>
        <p:txBody>
          <a:bodyPr wrap="none" rtlCol="0">
            <a:spAutoFit/>
          </a:bodyPr>
          <a:lstStyle/>
          <a:p>
            <a:r>
              <a:rPr lang="en-GB" sz="1600" dirty="0">
                <a:solidFill>
                  <a:srgbClr val="873B1F"/>
                </a:solidFill>
                <a:latin typeface="Arial" charset="0"/>
                <a:ea typeface="Arial" charset="0"/>
                <a:cs typeface="Arial" charset="0"/>
              </a:rPr>
              <a:t>Saturation part</a:t>
            </a:r>
          </a:p>
        </p:txBody>
      </p:sp>
      <p:cxnSp>
        <p:nvCxnSpPr>
          <p:cNvPr id="23" name="Straight Connector 22"/>
          <p:cNvCxnSpPr/>
          <p:nvPr/>
        </p:nvCxnSpPr>
        <p:spPr>
          <a:xfrm flipV="1">
            <a:off x="2127633" y="5817089"/>
            <a:ext cx="952706" cy="2112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6445" y="5817089"/>
            <a:ext cx="1531188" cy="338554"/>
          </a:xfrm>
          <a:prstGeom prst="rect">
            <a:avLst/>
          </a:prstGeom>
          <a:noFill/>
        </p:spPr>
        <p:txBody>
          <a:bodyPr wrap="none" rtlCol="0">
            <a:spAutoFit/>
          </a:bodyPr>
          <a:lstStyle/>
          <a:p>
            <a:r>
              <a:rPr lang="en-GB" sz="1600" dirty="0">
                <a:solidFill>
                  <a:srgbClr val="873B1F"/>
                </a:solidFill>
                <a:latin typeface="Arial" charset="0"/>
                <a:ea typeface="Arial" charset="0"/>
                <a:cs typeface="Arial" charset="0"/>
              </a:rPr>
              <a:t>Saturation part</a:t>
            </a:r>
          </a:p>
        </p:txBody>
      </p:sp>
    </p:spTree>
    <p:extLst>
      <p:ext uri="{BB962C8B-B14F-4D97-AF65-F5344CB8AC3E}">
        <p14:creationId xmlns:p14="http://schemas.microsoft.com/office/powerpoint/2010/main" val="520071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GB" sz="2400" b="1" dirty="0" smtClean="0">
                <a:solidFill>
                  <a:srgbClr val="873B1F"/>
                </a:solidFill>
              </a:rPr>
              <a:t>Sample Sets</a:t>
            </a:r>
          </a:p>
          <a:p>
            <a:pPr>
              <a:lnSpc>
                <a:spcPct val="100000"/>
              </a:lnSpc>
              <a:spcBef>
                <a:spcPts val="1600"/>
              </a:spcBef>
            </a:pPr>
            <a:r>
              <a:rPr lang="en-GB" dirty="0" smtClean="0"/>
              <a:t>Estimation </a:t>
            </a:r>
            <a:r>
              <a:rPr lang="en-GB" dirty="0"/>
              <a:t>set</a:t>
            </a:r>
          </a:p>
          <a:p>
            <a:pPr lvl="1">
              <a:lnSpc>
                <a:spcPct val="100000"/>
              </a:lnSpc>
            </a:pPr>
            <a:r>
              <a:rPr lang="en-GB" dirty="0"/>
              <a:t>Used to build a model and find the values of its parameters. Also known as </a:t>
            </a:r>
            <a:r>
              <a:rPr lang="en-GB" i="1" dirty="0"/>
              <a:t>fitting sample </a:t>
            </a:r>
            <a:r>
              <a:rPr lang="en-GB" dirty="0"/>
              <a:t>or </a:t>
            </a:r>
            <a:r>
              <a:rPr lang="en-GB" i="1" dirty="0"/>
              <a:t>training set.</a:t>
            </a:r>
            <a:endParaRPr lang="en-GB" dirty="0"/>
          </a:p>
          <a:p>
            <a:pPr>
              <a:lnSpc>
                <a:spcPct val="100000"/>
              </a:lnSpc>
              <a:spcBef>
                <a:spcPts val="1600"/>
              </a:spcBef>
            </a:pPr>
            <a:r>
              <a:rPr lang="en-GB" dirty="0"/>
              <a:t>Validation set</a:t>
            </a:r>
          </a:p>
          <a:p>
            <a:pPr lvl="1">
              <a:lnSpc>
                <a:spcPct val="100000"/>
              </a:lnSpc>
            </a:pPr>
            <a:r>
              <a:rPr lang="en-GB" dirty="0"/>
              <a:t>Used to select between different methods (e.g. neural network vs. exponential smoothing) and set </a:t>
            </a:r>
            <a:r>
              <a:rPr lang="en-GB" dirty="0" err="1"/>
              <a:t>hyperparameters</a:t>
            </a:r>
            <a:r>
              <a:rPr lang="en-GB" dirty="0"/>
              <a:t> (e.g. number of hidden nodes). Together with the estimation set, they constitute the in-sample data.</a:t>
            </a:r>
          </a:p>
          <a:p>
            <a:pPr>
              <a:lnSpc>
                <a:spcPct val="100000"/>
              </a:lnSpc>
              <a:spcBef>
                <a:spcPts val="1600"/>
              </a:spcBef>
            </a:pPr>
            <a:r>
              <a:rPr lang="en-GB" dirty="0"/>
              <a:t>Hold-out-set</a:t>
            </a:r>
          </a:p>
          <a:p>
            <a:pPr lvl="1">
              <a:lnSpc>
                <a:spcPct val="100000"/>
              </a:lnSpc>
            </a:pPr>
            <a:r>
              <a:rPr lang="en-GB" dirty="0"/>
              <a:t>Used to evaluate the forecasts on unseen data. Also known as the </a:t>
            </a:r>
            <a:r>
              <a:rPr lang="en-GB" i="1" dirty="0"/>
              <a:t>test set</a:t>
            </a:r>
            <a:r>
              <a:rPr lang="en-GB"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spTree>
    <p:extLst>
      <p:ext uri="{BB962C8B-B14F-4D97-AF65-F5344CB8AC3E}">
        <p14:creationId xmlns:p14="http://schemas.microsoft.com/office/powerpoint/2010/main" val="105455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10</a:t>
            </a:r>
            <a:r>
              <a:rPr lang="en-US" sz="2800" dirty="0" smtClean="0"/>
              <a:t>.1 Predictive Classification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pPr marL="0" indent="0">
              <a:lnSpc>
                <a:spcPct val="100000"/>
              </a:lnSpc>
              <a:buNone/>
            </a:pPr>
            <a:r>
              <a:rPr lang="en-US" b="1" dirty="0" smtClean="0">
                <a:solidFill>
                  <a:srgbClr val="873B1F"/>
                </a:solidFill>
              </a:rPr>
              <a:t>What is predictive classification?</a:t>
            </a:r>
            <a:endParaRPr lang="en-US" b="1" dirty="0">
              <a:solidFill>
                <a:srgbClr val="873B1F"/>
              </a:solidFill>
            </a:endParaRPr>
          </a:p>
          <a:p>
            <a:pPr>
              <a:lnSpc>
                <a:spcPct val="100000"/>
              </a:lnSpc>
            </a:pPr>
            <a:r>
              <a:rPr lang="en-US" sz="1800" b="1" dirty="0" smtClean="0">
                <a:solidFill>
                  <a:srgbClr val="873B1F"/>
                </a:solidFill>
              </a:rPr>
              <a:t>Target variable: </a:t>
            </a:r>
            <a:r>
              <a:rPr lang="en-US" sz="1800" dirty="0" smtClean="0"/>
              <a:t>In </a:t>
            </a:r>
            <a:r>
              <a:rPr lang="en-US" sz="1800" i="1" dirty="0" smtClean="0"/>
              <a:t>predictive classification</a:t>
            </a:r>
            <a:r>
              <a:rPr lang="en-US" sz="1800" dirty="0" smtClean="0"/>
              <a:t>, the sample of observations (or cases) under analysis can be classified into two or more discrete categories based on the different possible outcomes of the target variable.</a:t>
            </a:r>
          </a:p>
          <a:p>
            <a:pPr>
              <a:lnSpc>
                <a:spcPct val="100000"/>
              </a:lnSpc>
              <a:spcBef>
                <a:spcPts val="1600"/>
              </a:spcBef>
            </a:pPr>
            <a:endParaRPr lang="en-US" sz="1800" dirty="0"/>
          </a:p>
          <a:p>
            <a:pPr>
              <a:lnSpc>
                <a:spcPct val="100000"/>
              </a:lnSpc>
              <a:spcBef>
                <a:spcPts val="1600"/>
              </a:spcBef>
            </a:pPr>
            <a:endParaRPr lang="en-US" sz="1800" dirty="0" smtClean="0"/>
          </a:p>
          <a:p>
            <a:pPr>
              <a:lnSpc>
                <a:spcPct val="100000"/>
              </a:lnSpc>
              <a:spcBef>
                <a:spcPts val="1600"/>
              </a:spcBef>
            </a:pPr>
            <a:endParaRPr lang="en-US" sz="1800" dirty="0"/>
          </a:p>
          <a:p>
            <a:pPr>
              <a:lnSpc>
                <a:spcPct val="100000"/>
              </a:lnSpc>
              <a:spcBef>
                <a:spcPts val="1600"/>
              </a:spcBef>
            </a:pPr>
            <a:endParaRPr lang="en-US" sz="1800" dirty="0"/>
          </a:p>
          <a:p>
            <a:pPr>
              <a:lnSpc>
                <a:spcPct val="100000"/>
              </a:lnSpc>
              <a:spcBef>
                <a:spcPts val="1600"/>
              </a:spcBef>
            </a:pPr>
            <a:r>
              <a:rPr lang="en-US" sz="1800" b="1" dirty="0" smtClean="0">
                <a:solidFill>
                  <a:srgbClr val="873B1F"/>
                </a:solidFill>
              </a:rPr>
              <a:t>Target class:</a:t>
            </a:r>
            <a:r>
              <a:rPr lang="en-US" sz="1800" i="1" dirty="0" smtClean="0">
                <a:solidFill>
                  <a:srgbClr val="873B1F"/>
                </a:solidFill>
              </a:rPr>
              <a:t> </a:t>
            </a:r>
            <a:r>
              <a:rPr lang="en-US" sz="1800" dirty="0" smtClean="0"/>
              <a:t>The particular category of interest in a </a:t>
            </a:r>
            <a:r>
              <a:rPr lang="en-US" sz="1800" i="1" dirty="0" smtClean="0"/>
              <a:t>predictive classification </a:t>
            </a:r>
            <a:r>
              <a:rPr lang="en-US" sz="1800" dirty="0" smtClean="0"/>
              <a:t>study, e.g., the “</a:t>
            </a:r>
            <a:r>
              <a:rPr lang="en-US" sz="1800" dirty="0" err="1" smtClean="0"/>
              <a:t>bads</a:t>
            </a:r>
            <a:r>
              <a:rPr lang="en-US" sz="1800" dirty="0" smtClean="0"/>
              <a:t>”: defaulters on a loan.</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grpSp>
        <p:nvGrpSpPr>
          <p:cNvPr id="4" name="Group 3"/>
          <p:cNvGrpSpPr/>
          <p:nvPr/>
        </p:nvGrpSpPr>
        <p:grpSpPr>
          <a:xfrm>
            <a:off x="2545088" y="3058211"/>
            <a:ext cx="3779512" cy="1807455"/>
            <a:chOff x="2545088" y="3124200"/>
            <a:chExt cx="3779512" cy="1807455"/>
          </a:xfrm>
        </p:grpSpPr>
        <p:sp>
          <p:nvSpPr>
            <p:cNvPr id="8" name="Oval 7"/>
            <p:cNvSpPr/>
            <p:nvPr/>
          </p:nvSpPr>
          <p:spPr>
            <a:xfrm>
              <a:off x="2545088" y="3810000"/>
              <a:ext cx="3779512" cy="1121655"/>
            </a:xfrm>
            <a:prstGeom prst="ellipse">
              <a:avLst/>
            </a:prstGeom>
            <a:gradFill>
              <a:gsLst>
                <a:gs pos="0">
                  <a:schemeClr val="accent1"/>
                </a:gs>
                <a:gs pos="60000">
                  <a:srgbClr val="C76C5D"/>
                </a:gs>
                <a:gs pos="40000">
                  <a:schemeClr val="tx2">
                    <a:lumMod val="60000"/>
                    <a:lumOff val="40000"/>
                  </a:schemeClr>
                </a:gs>
                <a:gs pos="50000">
                  <a:schemeClr val="bg1"/>
                </a:gs>
                <a:gs pos="100000">
                  <a:schemeClr val="accent2"/>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charset="0"/>
                  <a:ea typeface="Arial" charset="0"/>
                  <a:cs typeface="Arial" charset="0"/>
                </a:rPr>
                <a:t>Class1               Class 2</a:t>
              </a:r>
            </a:p>
          </p:txBody>
        </p:sp>
        <p:sp>
          <p:nvSpPr>
            <p:cNvPr id="9" name="TextBox 8"/>
            <p:cNvSpPr txBox="1"/>
            <p:nvPr/>
          </p:nvSpPr>
          <p:spPr>
            <a:xfrm>
              <a:off x="4192504" y="4030516"/>
              <a:ext cx="333783" cy="707886"/>
            </a:xfrm>
            <a:prstGeom prst="rect">
              <a:avLst/>
            </a:prstGeom>
            <a:noFill/>
          </p:spPr>
          <p:txBody>
            <a:bodyPr wrap="square" rtlCol="0">
              <a:spAutoFit/>
            </a:bodyPr>
            <a:lstStyle/>
            <a:p>
              <a:r>
                <a:rPr lang="en-GB" sz="4000" b="1" dirty="0">
                  <a:latin typeface="Arial" charset="0"/>
                  <a:ea typeface="Arial" charset="0"/>
                  <a:cs typeface="Arial" charset="0"/>
                </a:rPr>
                <a:t>?</a:t>
              </a:r>
            </a:p>
          </p:txBody>
        </p:sp>
        <p:sp>
          <p:nvSpPr>
            <p:cNvPr id="10" name="Callout: Down Arrow 16"/>
            <p:cNvSpPr/>
            <p:nvPr/>
          </p:nvSpPr>
          <p:spPr>
            <a:xfrm>
              <a:off x="2849887" y="3124200"/>
              <a:ext cx="3169913" cy="990600"/>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charset="0"/>
                  <a:ea typeface="Arial" charset="0"/>
                  <a:cs typeface="Arial" charset="0"/>
                </a:rPr>
                <a:t>New observation</a:t>
              </a:r>
            </a:p>
          </p:txBody>
        </p:sp>
      </p:grpSp>
      <p:sp>
        <p:nvSpPr>
          <p:cNvPr id="11" name="Text Box 6"/>
          <p:cNvSpPr txBox="1">
            <a:spLocks noChangeArrowheads="1"/>
          </p:cNvSpPr>
          <p:nvPr/>
        </p:nvSpPr>
        <p:spPr bwMode="auto">
          <a:xfrm>
            <a:off x="715408" y="5878388"/>
            <a:ext cx="7438869"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dirty="0" smtClean="0">
                <a:solidFill>
                  <a:srgbClr val="873B1F"/>
                </a:solidFill>
                <a:latin typeface="Arial" charset="0"/>
                <a:ea typeface="Arial" charset="0"/>
                <a:cs typeface="Arial" charset="0"/>
              </a:rPr>
              <a:t>Find examples of predictive classification and the corresponding targets.</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GB" sz="2400" b="1" dirty="0" err="1" smtClean="0">
                <a:solidFill>
                  <a:srgbClr val="873B1F"/>
                </a:solidFill>
              </a:rPr>
              <a:t>Modeling</a:t>
            </a:r>
            <a:r>
              <a:rPr lang="en-GB" sz="2400" b="1" dirty="0" smtClean="0">
                <a:solidFill>
                  <a:srgbClr val="873B1F"/>
                </a:solidFill>
              </a:rPr>
              <a:t> Issues</a:t>
            </a:r>
          </a:p>
          <a:p>
            <a:pPr>
              <a:lnSpc>
                <a:spcPct val="100000"/>
              </a:lnSpc>
              <a:spcBef>
                <a:spcPts val="1600"/>
              </a:spcBef>
            </a:pPr>
            <a:r>
              <a:rPr lang="en-GB" dirty="0"/>
              <a:t>Which inputs to include?</a:t>
            </a:r>
          </a:p>
          <a:p>
            <a:pPr>
              <a:lnSpc>
                <a:spcPct val="100000"/>
              </a:lnSpc>
              <a:spcBef>
                <a:spcPts val="1600"/>
              </a:spcBef>
            </a:pPr>
            <a:r>
              <a:rPr lang="en-GB" dirty="0"/>
              <a:t>How to setup the network architecture (number of hidden nodes, hidden layers, etc.)?</a:t>
            </a:r>
          </a:p>
          <a:p>
            <a:pPr>
              <a:lnSpc>
                <a:spcPct val="100000"/>
              </a:lnSpc>
              <a:spcBef>
                <a:spcPts val="1600"/>
              </a:spcBef>
            </a:pPr>
            <a:r>
              <a:rPr lang="en-GB" dirty="0"/>
              <a:t>How to ensure that the network does not </a:t>
            </a:r>
            <a:r>
              <a:rPr lang="en-GB" dirty="0" err="1"/>
              <a:t>overfit</a:t>
            </a:r>
            <a:r>
              <a:rPr lang="en-GB" dirty="0"/>
              <a:t>?</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Tree>
    <p:extLst>
      <p:ext uri="{BB962C8B-B14F-4D97-AF65-F5344CB8AC3E}">
        <p14:creationId xmlns:p14="http://schemas.microsoft.com/office/powerpoint/2010/main" val="1196452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p:txBody>
          <a:bodyPr>
            <a:noAutofit/>
          </a:bodyPr>
          <a:lstStyle/>
          <a:p>
            <a:pPr marL="0" indent="0">
              <a:lnSpc>
                <a:spcPct val="100000"/>
              </a:lnSpc>
              <a:buNone/>
            </a:pPr>
            <a:r>
              <a:rPr lang="en-GB" sz="2400" b="1" dirty="0" err="1" smtClean="0">
                <a:solidFill>
                  <a:srgbClr val="873B1F"/>
                </a:solidFill>
              </a:rPr>
              <a:t>Modeling</a:t>
            </a:r>
            <a:r>
              <a:rPr lang="en-GB" sz="2400" b="1" dirty="0" smtClean="0">
                <a:solidFill>
                  <a:srgbClr val="873B1F"/>
                </a:solidFill>
              </a:rPr>
              <a:t> Steps I</a:t>
            </a:r>
          </a:p>
          <a:p>
            <a:pPr>
              <a:lnSpc>
                <a:spcPct val="100000"/>
              </a:lnSpc>
              <a:spcBef>
                <a:spcPts val="1600"/>
              </a:spcBef>
            </a:pPr>
            <a:r>
              <a:rPr lang="en-GB" dirty="0"/>
              <a:t>Data pre-processing to ensure pre-processed inputs avoid saturation (between 0 &amp; 1)</a:t>
            </a:r>
          </a:p>
          <a:p>
            <a:pPr lvl="1">
              <a:lnSpc>
                <a:spcPct val="100000"/>
              </a:lnSpc>
              <a:spcBef>
                <a:spcPts val="5300"/>
              </a:spcBef>
            </a:pPr>
            <a:r>
              <a:rPr lang="en-GB" i="1" dirty="0" smtClean="0"/>
              <a:t>a</a:t>
            </a:r>
            <a:r>
              <a:rPr lang="en-GB" dirty="0" smtClean="0"/>
              <a:t> </a:t>
            </a:r>
            <a:r>
              <a:rPr lang="en-GB" dirty="0"/>
              <a:t>and </a:t>
            </a:r>
            <a:r>
              <a:rPr lang="en-GB" i="1" dirty="0"/>
              <a:t>b</a:t>
            </a:r>
            <a:r>
              <a:rPr lang="en-GB" dirty="0"/>
              <a:t> are the new min and max values. </a:t>
            </a:r>
          </a:p>
          <a:p>
            <a:pPr>
              <a:lnSpc>
                <a:spcPct val="100000"/>
              </a:lnSpc>
              <a:spcBef>
                <a:spcPts val="1600"/>
              </a:spcBef>
            </a:pPr>
            <a:r>
              <a:rPr lang="en-GB" dirty="0" smtClean="0"/>
              <a:t>Divide </a:t>
            </a:r>
            <a:r>
              <a:rPr lang="en-GB" dirty="0"/>
              <a:t>sample into training and test sets (validation in optional)</a:t>
            </a:r>
          </a:p>
          <a:p>
            <a:pPr>
              <a:lnSpc>
                <a:spcPct val="100000"/>
              </a:lnSpc>
              <a:spcBef>
                <a:spcPts val="1600"/>
              </a:spcBef>
            </a:pPr>
            <a:r>
              <a:rPr lang="en-GB" dirty="0" smtClean="0"/>
              <a:t>Choice </a:t>
            </a:r>
            <a:r>
              <a:rPr lang="en-GB" dirty="0"/>
              <a:t>of input variables</a:t>
            </a:r>
          </a:p>
          <a:p>
            <a:pPr lvl="1">
              <a:lnSpc>
                <a:spcPct val="100000"/>
              </a:lnSpc>
            </a:pPr>
            <a:r>
              <a:rPr lang="en-GB" dirty="0"/>
              <a:t>It is a regression style problem and regression procedures are applicable. However, additional exploration and experimentation to identify nonlinear interactions is needed. Scatterplots are useful!</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pic>
        <p:nvPicPr>
          <p:cNvPr id="6" name="Picture 5"/>
          <p:cNvPicPr>
            <a:picLocks noChangeAspect="1"/>
          </p:cNvPicPr>
          <p:nvPr/>
        </p:nvPicPr>
        <p:blipFill>
          <a:blip r:embed="rId2"/>
          <a:stretch>
            <a:fillRect/>
          </a:stretch>
        </p:blipFill>
        <p:spPr>
          <a:xfrm>
            <a:off x="2717800" y="2361206"/>
            <a:ext cx="3708400" cy="901700"/>
          </a:xfrm>
          <a:prstGeom prst="rect">
            <a:avLst/>
          </a:prstGeom>
        </p:spPr>
      </p:pic>
    </p:spTree>
    <p:extLst>
      <p:ext uri="{BB962C8B-B14F-4D97-AF65-F5344CB8AC3E}">
        <p14:creationId xmlns:p14="http://schemas.microsoft.com/office/powerpoint/2010/main" val="372933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7543800" cy="1724580"/>
          </a:xfrm>
        </p:spPr>
        <p:txBody>
          <a:bodyPr>
            <a:noAutofit/>
          </a:bodyPr>
          <a:lstStyle/>
          <a:p>
            <a:pPr marL="0" indent="0">
              <a:lnSpc>
                <a:spcPct val="100000"/>
              </a:lnSpc>
              <a:buNone/>
            </a:pPr>
            <a:r>
              <a:rPr lang="en-GB" sz="2400" b="1" dirty="0" err="1" smtClean="0">
                <a:solidFill>
                  <a:srgbClr val="873B1F"/>
                </a:solidFill>
              </a:rPr>
              <a:t>Modeling</a:t>
            </a:r>
            <a:r>
              <a:rPr lang="en-GB" sz="2400" b="1" dirty="0" smtClean="0">
                <a:solidFill>
                  <a:srgbClr val="873B1F"/>
                </a:solidFill>
              </a:rPr>
              <a:t> Steps II</a:t>
            </a:r>
          </a:p>
          <a:p>
            <a:pPr>
              <a:lnSpc>
                <a:spcPct val="100000"/>
              </a:lnSpc>
            </a:pPr>
            <a:r>
              <a:rPr lang="en-GB" dirty="0"/>
              <a:t>Network architecture</a:t>
            </a:r>
          </a:p>
          <a:p>
            <a:pPr lvl="1">
              <a:lnSpc>
                <a:spcPct val="100000"/>
              </a:lnSpc>
            </a:pPr>
            <a:r>
              <a:rPr lang="en-GB" dirty="0"/>
              <a:t>Typically a single hidden layer is </a:t>
            </a:r>
            <a:r>
              <a:rPr lang="en-GB" dirty="0" smtClean="0"/>
              <a:t>adequate</a:t>
            </a:r>
            <a:endParaRPr lang="en-GB" dirty="0"/>
          </a:p>
          <a:p>
            <a:pPr lvl="1">
              <a:lnSpc>
                <a:spcPct val="100000"/>
              </a:lnSpc>
            </a:pPr>
            <a:r>
              <a:rPr lang="en-GB" dirty="0"/>
              <a:t>Find the number of hidden nodes by experimentation (on the validation set) or combine using ensembles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pic>
        <p:nvPicPr>
          <p:cNvPr id="10" name="Picture 9"/>
          <p:cNvPicPr>
            <a:picLocks noChangeAspect="1"/>
          </p:cNvPicPr>
          <p:nvPr/>
        </p:nvPicPr>
        <p:blipFill>
          <a:blip r:embed="rId2"/>
          <a:stretch>
            <a:fillRect/>
          </a:stretch>
        </p:blipFill>
        <p:spPr>
          <a:xfrm>
            <a:off x="1874414" y="3409567"/>
            <a:ext cx="5154347" cy="2953837"/>
          </a:xfrm>
          <a:prstGeom prst="rect">
            <a:avLst/>
          </a:prstGeom>
        </p:spPr>
      </p:pic>
      <p:sp>
        <p:nvSpPr>
          <p:cNvPr id="11" name="Oval 10"/>
          <p:cNvSpPr/>
          <p:nvPr/>
        </p:nvSpPr>
        <p:spPr>
          <a:xfrm>
            <a:off x="5653489" y="5042718"/>
            <a:ext cx="990600" cy="3674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56287" y="5769831"/>
            <a:ext cx="990600" cy="3674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1767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3335357" cy="4588966"/>
          </a:xfrm>
        </p:spPr>
        <p:txBody>
          <a:bodyPr>
            <a:noAutofit/>
          </a:bodyPr>
          <a:lstStyle/>
          <a:p>
            <a:pPr marL="0" indent="0">
              <a:lnSpc>
                <a:spcPct val="100000"/>
              </a:lnSpc>
              <a:buNone/>
            </a:pPr>
            <a:r>
              <a:rPr lang="en-GB" sz="2400" b="1" dirty="0" err="1" smtClean="0">
                <a:solidFill>
                  <a:srgbClr val="873B1F"/>
                </a:solidFill>
              </a:rPr>
              <a:t>Modeling</a:t>
            </a:r>
            <a:r>
              <a:rPr lang="en-GB" sz="2400" b="1" dirty="0" smtClean="0">
                <a:solidFill>
                  <a:srgbClr val="873B1F"/>
                </a:solidFill>
              </a:rPr>
              <a:t> Steps III</a:t>
            </a:r>
          </a:p>
          <a:p>
            <a:pPr>
              <a:lnSpc>
                <a:spcPct val="100000"/>
              </a:lnSpc>
              <a:spcBef>
                <a:spcPts val="2200"/>
              </a:spcBef>
            </a:pPr>
            <a:r>
              <a:rPr lang="en-GB" dirty="0" smtClean="0"/>
              <a:t>Train the network</a:t>
            </a:r>
            <a:endParaRPr lang="en-GB" dirty="0"/>
          </a:p>
          <a:p>
            <a:pPr lvl="1">
              <a:lnSpc>
                <a:spcPct val="100000"/>
              </a:lnSpc>
              <a:spcBef>
                <a:spcPts val="1100"/>
              </a:spcBef>
            </a:pPr>
            <a:r>
              <a:rPr lang="en-GB" dirty="0" smtClean="0"/>
              <a:t>For forecasting problems we minimize the Sum of Squared Errors (SSE)</a:t>
            </a:r>
            <a:endParaRPr lang="en-GB" dirty="0"/>
          </a:p>
          <a:p>
            <a:pPr lvl="1">
              <a:lnSpc>
                <a:spcPct val="100000"/>
              </a:lnSpc>
              <a:spcBef>
                <a:spcPts val="1100"/>
              </a:spcBef>
            </a:pPr>
            <a:r>
              <a:rPr lang="en-GB" dirty="0" smtClean="0"/>
              <a:t>For classification problems we can alternatively minimize cross-entropy</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pic>
        <p:nvPicPr>
          <p:cNvPr id="6" name="Picture 5"/>
          <p:cNvPicPr>
            <a:picLocks noChangeAspect="1"/>
          </p:cNvPicPr>
          <p:nvPr/>
        </p:nvPicPr>
        <p:blipFill>
          <a:blip r:embed="rId2"/>
          <a:stretch>
            <a:fillRect/>
          </a:stretch>
        </p:blipFill>
        <p:spPr>
          <a:xfrm>
            <a:off x="818002" y="4746960"/>
            <a:ext cx="3949700" cy="609600"/>
          </a:xfrm>
          <a:prstGeom prst="rect">
            <a:avLst/>
          </a:prstGeom>
        </p:spPr>
      </p:pic>
      <p:pic>
        <p:nvPicPr>
          <p:cNvPr id="7" name="Picture 6"/>
          <p:cNvPicPr>
            <a:picLocks noChangeAspect="1"/>
          </p:cNvPicPr>
          <p:nvPr/>
        </p:nvPicPr>
        <p:blipFill>
          <a:blip r:embed="rId3"/>
          <a:stretch>
            <a:fillRect/>
          </a:stretch>
        </p:blipFill>
        <p:spPr>
          <a:xfrm>
            <a:off x="4244794" y="1874742"/>
            <a:ext cx="3984805" cy="2750077"/>
          </a:xfrm>
          <a:prstGeom prst="rect">
            <a:avLst/>
          </a:prstGeom>
        </p:spPr>
      </p:pic>
    </p:spTree>
    <p:extLst>
      <p:ext uri="{BB962C8B-B14F-4D97-AF65-F5344CB8AC3E}">
        <p14:creationId xmlns:p14="http://schemas.microsoft.com/office/powerpoint/2010/main" val="830390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7438868" cy="4588966"/>
          </a:xfrm>
        </p:spPr>
        <p:txBody>
          <a:bodyPr>
            <a:noAutofit/>
          </a:bodyPr>
          <a:lstStyle/>
          <a:p>
            <a:pPr marL="0" indent="0">
              <a:lnSpc>
                <a:spcPct val="100000"/>
              </a:lnSpc>
              <a:buNone/>
            </a:pPr>
            <a:r>
              <a:rPr lang="en-GB" sz="2400" b="1" dirty="0" err="1" smtClean="0">
                <a:solidFill>
                  <a:srgbClr val="873B1F"/>
                </a:solidFill>
              </a:rPr>
              <a:t>Modeling</a:t>
            </a:r>
            <a:r>
              <a:rPr lang="en-GB" sz="2400" b="1" dirty="0" smtClean="0">
                <a:solidFill>
                  <a:srgbClr val="873B1F"/>
                </a:solidFill>
              </a:rPr>
              <a:t> Steps IV</a:t>
            </a:r>
          </a:p>
          <a:p>
            <a:pPr>
              <a:lnSpc>
                <a:spcPct val="100000"/>
              </a:lnSpc>
              <a:spcBef>
                <a:spcPts val="1600"/>
              </a:spcBef>
            </a:pPr>
            <a:r>
              <a:rPr lang="en-GB" dirty="0" smtClean="0"/>
              <a:t>Neural network ensembles</a:t>
            </a:r>
            <a:endParaRPr lang="en-GB" dirty="0"/>
          </a:p>
          <a:p>
            <a:pPr lvl="1">
              <a:lnSpc>
                <a:spcPct val="100000"/>
              </a:lnSpc>
            </a:pPr>
            <a:r>
              <a:rPr lang="en-GB" dirty="0" smtClean="0"/>
              <a:t>To counter overfitting we can combine networks across different training starts (different initial weights)</a:t>
            </a:r>
          </a:p>
          <a:p>
            <a:pPr lvl="1">
              <a:lnSpc>
                <a:spcPct val="100000"/>
              </a:lnSpc>
            </a:pPr>
            <a:r>
              <a:rPr lang="en-GB" dirty="0" smtClean="0"/>
              <a:t>Or across different architectures and input selections</a:t>
            </a:r>
          </a:p>
          <a:p>
            <a:pPr lvl="1">
              <a:lnSpc>
                <a:spcPct val="100000"/>
              </a:lnSpc>
            </a:pPr>
            <a:r>
              <a:rPr lang="en-GB" dirty="0" smtClean="0"/>
              <a:t>Use the mean or median prediction as the final forecast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pic>
        <p:nvPicPr>
          <p:cNvPr id="8" name="Picture 7"/>
          <p:cNvPicPr>
            <a:picLocks noChangeAspect="1"/>
          </p:cNvPicPr>
          <p:nvPr/>
        </p:nvPicPr>
        <p:blipFill rotWithShape="1">
          <a:blip r:embed="rId2"/>
          <a:srcRect l="2684"/>
          <a:stretch/>
        </p:blipFill>
        <p:spPr>
          <a:xfrm>
            <a:off x="1974806" y="3730235"/>
            <a:ext cx="5194387" cy="2656352"/>
          </a:xfrm>
          <a:prstGeom prst="rect">
            <a:avLst/>
          </a:prstGeom>
        </p:spPr>
      </p:pic>
    </p:spTree>
    <p:extLst>
      <p:ext uri="{BB962C8B-B14F-4D97-AF65-F5344CB8AC3E}">
        <p14:creationId xmlns:p14="http://schemas.microsoft.com/office/powerpoint/2010/main" val="505522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7438868" cy="4588966"/>
          </a:xfrm>
        </p:spPr>
        <p:txBody>
          <a:bodyPr>
            <a:noAutofit/>
          </a:bodyPr>
          <a:lstStyle/>
          <a:p>
            <a:pPr marL="0" indent="0">
              <a:lnSpc>
                <a:spcPct val="100000"/>
              </a:lnSpc>
              <a:buNone/>
            </a:pPr>
            <a:r>
              <a:rPr lang="en-GB" sz="2400" b="1" dirty="0" smtClean="0">
                <a:solidFill>
                  <a:srgbClr val="873B1F"/>
                </a:solidFill>
              </a:rPr>
              <a:t>A cross-sectional NN analysis I</a:t>
            </a:r>
          </a:p>
          <a:p>
            <a:pPr>
              <a:lnSpc>
                <a:spcPct val="100000"/>
              </a:lnSpc>
              <a:spcBef>
                <a:spcPts val="1600"/>
              </a:spcBef>
            </a:pPr>
            <a:r>
              <a:rPr lang="en-GB" dirty="0" smtClean="0"/>
              <a:t>Find architecture</a:t>
            </a:r>
          </a:p>
          <a:p>
            <a:pPr>
              <a:lnSpc>
                <a:spcPct val="100000"/>
              </a:lnSpc>
              <a:spcBef>
                <a:spcPts val="10200"/>
              </a:spcBef>
            </a:pPr>
            <a:r>
              <a:rPr lang="en-GB" dirty="0" smtClean="0"/>
              <a:t>Area Under the Curve </a:t>
            </a:r>
            <a:br>
              <a:rPr lang="en-GB" dirty="0" smtClean="0"/>
            </a:br>
            <a:r>
              <a:rPr lang="en-GB" dirty="0" smtClean="0"/>
              <a:t>(AUC): a metric to </a:t>
            </a:r>
            <a:br>
              <a:rPr lang="en-GB" dirty="0" smtClean="0"/>
            </a:br>
            <a:r>
              <a:rPr lang="en-GB" dirty="0" smtClean="0"/>
              <a:t>summarize ROC</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pic>
        <p:nvPicPr>
          <p:cNvPr id="6" name="Picture 5"/>
          <p:cNvPicPr>
            <a:picLocks noChangeAspect="1"/>
          </p:cNvPicPr>
          <p:nvPr/>
        </p:nvPicPr>
        <p:blipFill>
          <a:blip r:embed="rId2"/>
          <a:stretch>
            <a:fillRect/>
          </a:stretch>
        </p:blipFill>
        <p:spPr>
          <a:xfrm>
            <a:off x="925417" y="2472286"/>
            <a:ext cx="6775374" cy="1019738"/>
          </a:xfrm>
          <a:prstGeom prst="rect">
            <a:avLst/>
          </a:prstGeom>
        </p:spPr>
      </p:pic>
      <p:pic>
        <p:nvPicPr>
          <p:cNvPr id="7" name="Picture 6"/>
          <p:cNvPicPr>
            <a:picLocks noChangeAspect="1"/>
          </p:cNvPicPr>
          <p:nvPr/>
        </p:nvPicPr>
        <p:blipFill>
          <a:blip r:embed="rId3"/>
          <a:stretch>
            <a:fillRect/>
          </a:stretch>
        </p:blipFill>
        <p:spPr>
          <a:xfrm>
            <a:off x="3696159" y="3664759"/>
            <a:ext cx="2807733" cy="2540330"/>
          </a:xfrm>
          <a:prstGeom prst="rect">
            <a:avLst/>
          </a:prstGeom>
        </p:spPr>
      </p:pic>
    </p:spTree>
    <p:extLst>
      <p:ext uri="{BB962C8B-B14F-4D97-AF65-F5344CB8AC3E}">
        <p14:creationId xmlns:p14="http://schemas.microsoft.com/office/powerpoint/2010/main" val="742283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7438868" cy="990958"/>
          </a:xfrm>
        </p:spPr>
        <p:txBody>
          <a:bodyPr>
            <a:noAutofit/>
          </a:bodyPr>
          <a:lstStyle/>
          <a:p>
            <a:pPr marL="0" indent="0">
              <a:lnSpc>
                <a:spcPct val="100000"/>
              </a:lnSpc>
              <a:buNone/>
            </a:pPr>
            <a:r>
              <a:rPr lang="en-GB" sz="2400" b="1" dirty="0" smtClean="0">
                <a:solidFill>
                  <a:srgbClr val="873B1F"/>
                </a:solidFill>
              </a:rPr>
              <a:t>A cross-sectional NN analysis II</a:t>
            </a:r>
          </a:p>
          <a:p>
            <a:pPr>
              <a:lnSpc>
                <a:spcPct val="100000"/>
              </a:lnSpc>
              <a:spcBef>
                <a:spcPts val="1600"/>
              </a:spcBef>
            </a:pPr>
            <a:r>
              <a:rPr lang="en-GB" dirty="0" smtClean="0"/>
              <a:t>Classification matrices for different cut-offs</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pic>
        <p:nvPicPr>
          <p:cNvPr id="8" name="Picture 7"/>
          <p:cNvPicPr>
            <a:picLocks noChangeAspect="1"/>
          </p:cNvPicPr>
          <p:nvPr/>
        </p:nvPicPr>
        <p:blipFill>
          <a:blip r:embed="rId2"/>
          <a:stretch>
            <a:fillRect/>
          </a:stretch>
        </p:blipFill>
        <p:spPr>
          <a:xfrm>
            <a:off x="719309" y="2472286"/>
            <a:ext cx="7510290" cy="1610903"/>
          </a:xfrm>
          <a:prstGeom prst="rect">
            <a:avLst/>
          </a:prstGeom>
        </p:spPr>
      </p:pic>
      <p:sp>
        <p:nvSpPr>
          <p:cNvPr id="10" name="Text Box 6"/>
          <p:cNvSpPr txBox="1">
            <a:spLocks noChangeArrowheads="1"/>
          </p:cNvSpPr>
          <p:nvPr/>
        </p:nvSpPr>
        <p:spPr bwMode="auto">
          <a:xfrm>
            <a:off x="685799" y="4797148"/>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Why are the low cut-offs more relevant in this example?</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910189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7438868" cy="1482209"/>
          </a:xfrm>
        </p:spPr>
        <p:txBody>
          <a:bodyPr>
            <a:noAutofit/>
          </a:bodyPr>
          <a:lstStyle/>
          <a:p>
            <a:pPr marL="0" indent="0">
              <a:lnSpc>
                <a:spcPct val="100000"/>
              </a:lnSpc>
              <a:buNone/>
            </a:pPr>
            <a:r>
              <a:rPr lang="en-GB" sz="2400" b="1" dirty="0" smtClean="0">
                <a:solidFill>
                  <a:srgbClr val="873B1F"/>
                </a:solidFill>
              </a:rPr>
              <a:t>A time series NN example I</a:t>
            </a:r>
          </a:p>
          <a:p>
            <a:pPr>
              <a:lnSpc>
                <a:spcPct val="100000"/>
              </a:lnSpc>
              <a:spcBef>
                <a:spcPts val="1600"/>
              </a:spcBef>
            </a:pPr>
            <a:r>
              <a:rPr lang="en-GB" dirty="0" smtClean="0"/>
              <a:t>What characteristics can you identify?</a:t>
            </a:r>
          </a:p>
          <a:p>
            <a:pPr>
              <a:lnSpc>
                <a:spcPct val="100000"/>
              </a:lnSpc>
            </a:pPr>
            <a:r>
              <a:rPr lang="en-GB" dirty="0" smtClean="0"/>
              <a:t>What would be good benchmarks?</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pic>
        <p:nvPicPr>
          <p:cNvPr id="9" name="Picture 8"/>
          <p:cNvPicPr>
            <a:picLocks noChangeAspect="1"/>
          </p:cNvPicPr>
          <p:nvPr/>
        </p:nvPicPr>
        <p:blipFill>
          <a:blip r:embed="rId2"/>
          <a:stretch>
            <a:fillRect/>
          </a:stretch>
        </p:blipFill>
        <p:spPr>
          <a:xfrm>
            <a:off x="1519384" y="2963537"/>
            <a:ext cx="6109355" cy="3305061"/>
          </a:xfrm>
          <a:prstGeom prst="rect">
            <a:avLst/>
          </a:prstGeom>
        </p:spPr>
      </p:pic>
    </p:spTree>
    <p:extLst>
      <p:ext uri="{BB962C8B-B14F-4D97-AF65-F5344CB8AC3E}">
        <p14:creationId xmlns:p14="http://schemas.microsoft.com/office/powerpoint/2010/main" val="1380720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4073487" cy="4710152"/>
          </a:xfrm>
        </p:spPr>
        <p:txBody>
          <a:bodyPr>
            <a:noAutofit/>
          </a:bodyPr>
          <a:lstStyle/>
          <a:p>
            <a:pPr marL="0" indent="0">
              <a:lnSpc>
                <a:spcPct val="100000"/>
              </a:lnSpc>
              <a:buNone/>
            </a:pPr>
            <a:r>
              <a:rPr lang="en-GB" sz="2400" b="1" dirty="0" smtClean="0">
                <a:solidFill>
                  <a:srgbClr val="873B1F"/>
                </a:solidFill>
              </a:rPr>
              <a:t>A time series NN example II</a:t>
            </a:r>
          </a:p>
          <a:p>
            <a:pPr>
              <a:lnSpc>
                <a:spcPct val="100000"/>
              </a:lnSpc>
              <a:spcBef>
                <a:spcPts val="1600"/>
              </a:spcBef>
            </a:pPr>
            <a:r>
              <a:rPr lang="en-GB" sz="1800" dirty="0" smtClean="0"/>
              <a:t>Data pre-processing. </a:t>
            </a:r>
            <a:br>
              <a:rPr lang="en-GB" sz="1800" dirty="0" smtClean="0"/>
            </a:br>
            <a:r>
              <a:rPr lang="en-GB" sz="1800" dirty="0" smtClean="0"/>
              <a:t>Transform the data.</a:t>
            </a:r>
          </a:p>
          <a:p>
            <a:pPr>
              <a:lnSpc>
                <a:spcPct val="100000"/>
              </a:lnSpc>
              <a:spcBef>
                <a:spcPts val="1600"/>
              </a:spcBef>
            </a:pPr>
            <a:r>
              <a:rPr lang="en-GB" sz="1800" dirty="0" smtClean="0"/>
              <a:t>Jan-88 to Dec-14 </a:t>
            </a:r>
            <a:br>
              <a:rPr lang="en-GB" sz="1800" dirty="0" smtClean="0"/>
            </a:br>
            <a:r>
              <a:rPr lang="en-GB" sz="1800" dirty="0" smtClean="0"/>
              <a:t>in-sample. Last year </a:t>
            </a:r>
            <a:br>
              <a:rPr lang="en-GB" sz="1800" dirty="0" smtClean="0"/>
            </a:br>
            <a:r>
              <a:rPr lang="en-GB" sz="1800" dirty="0" smtClean="0"/>
              <a:t>as test.</a:t>
            </a:r>
          </a:p>
          <a:p>
            <a:pPr>
              <a:lnSpc>
                <a:spcPct val="100000"/>
              </a:lnSpc>
              <a:spcBef>
                <a:spcPts val="1600"/>
              </a:spcBef>
            </a:pPr>
            <a:r>
              <a:rPr lang="en-GB" sz="1800" dirty="0" smtClean="0"/>
              <a:t>Last 20% of in-sample </a:t>
            </a:r>
            <a:br>
              <a:rPr lang="en-GB" sz="1800" dirty="0" smtClean="0"/>
            </a:br>
            <a:r>
              <a:rPr lang="en-GB" sz="1800" dirty="0" smtClean="0"/>
              <a:t>as validation to find </a:t>
            </a:r>
            <a:br>
              <a:rPr lang="en-GB" sz="1800" dirty="0" smtClean="0"/>
            </a:br>
            <a:r>
              <a:rPr lang="en-GB" sz="1800" dirty="0" smtClean="0"/>
              <a:t>hidden nodes.</a:t>
            </a:r>
          </a:p>
          <a:p>
            <a:pPr>
              <a:lnSpc>
                <a:spcPct val="100000"/>
              </a:lnSpc>
              <a:spcBef>
                <a:spcPts val="1600"/>
              </a:spcBef>
            </a:pPr>
            <a:r>
              <a:rPr lang="en-GB" sz="1800" dirty="0" smtClean="0"/>
              <a:t>Use seasonal binary </a:t>
            </a:r>
            <a:br>
              <a:rPr lang="en-GB" sz="1800" dirty="0" smtClean="0"/>
            </a:br>
            <a:r>
              <a:rPr lang="en-GB" sz="1800" dirty="0" smtClean="0"/>
              <a:t>dummies for seasonality.</a:t>
            </a:r>
          </a:p>
          <a:p>
            <a:pPr>
              <a:lnSpc>
                <a:spcPct val="100000"/>
              </a:lnSpc>
              <a:spcBef>
                <a:spcPts val="1600"/>
              </a:spcBef>
            </a:pPr>
            <a:r>
              <a:rPr lang="en-GB" sz="1800" dirty="0" smtClean="0"/>
              <a:t>Use ensemble of 20 nets.</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pic>
        <p:nvPicPr>
          <p:cNvPr id="6" name="Picture 5"/>
          <p:cNvPicPr>
            <a:picLocks noChangeAspect="1"/>
          </p:cNvPicPr>
          <p:nvPr/>
        </p:nvPicPr>
        <p:blipFill>
          <a:blip r:embed="rId2"/>
          <a:stretch>
            <a:fillRect/>
          </a:stretch>
        </p:blipFill>
        <p:spPr>
          <a:xfrm>
            <a:off x="4275950" y="2010459"/>
            <a:ext cx="3909581" cy="2005400"/>
          </a:xfrm>
          <a:prstGeom prst="rect">
            <a:avLst/>
          </a:prstGeom>
        </p:spPr>
      </p:pic>
      <p:pic>
        <p:nvPicPr>
          <p:cNvPr id="10" name="Picture 9"/>
          <p:cNvPicPr>
            <a:picLocks noChangeAspect="1"/>
          </p:cNvPicPr>
          <p:nvPr/>
        </p:nvPicPr>
        <p:blipFill>
          <a:blip r:embed="rId3"/>
          <a:stretch>
            <a:fillRect/>
          </a:stretch>
        </p:blipFill>
        <p:spPr>
          <a:xfrm>
            <a:off x="4261797" y="4114824"/>
            <a:ext cx="3967802" cy="2281486"/>
          </a:xfrm>
          <a:prstGeom prst="rect">
            <a:avLst/>
          </a:prstGeom>
        </p:spPr>
      </p:pic>
    </p:spTree>
    <p:extLst>
      <p:ext uri="{BB962C8B-B14F-4D97-AF65-F5344CB8AC3E}">
        <p14:creationId xmlns:p14="http://schemas.microsoft.com/office/powerpoint/2010/main" val="317735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 Neural Network Methods</a:t>
            </a:r>
            <a:endParaRPr lang="en-US" dirty="0"/>
          </a:p>
        </p:txBody>
      </p:sp>
      <p:sp>
        <p:nvSpPr>
          <p:cNvPr id="3" name="Content Placeholder 2"/>
          <p:cNvSpPr>
            <a:spLocks noGrp="1"/>
          </p:cNvSpPr>
          <p:nvPr>
            <p:ph idx="1"/>
          </p:nvPr>
        </p:nvSpPr>
        <p:spPr>
          <a:xfrm>
            <a:off x="685800" y="1481328"/>
            <a:ext cx="7543799" cy="430166"/>
          </a:xfrm>
        </p:spPr>
        <p:txBody>
          <a:bodyPr>
            <a:noAutofit/>
          </a:bodyPr>
          <a:lstStyle/>
          <a:p>
            <a:pPr marL="0" indent="0">
              <a:lnSpc>
                <a:spcPct val="100000"/>
              </a:lnSpc>
              <a:buNone/>
            </a:pPr>
            <a:r>
              <a:rPr lang="en-GB" sz="2400" b="1" dirty="0" smtClean="0">
                <a:solidFill>
                  <a:srgbClr val="873B1F"/>
                </a:solidFill>
              </a:rPr>
              <a:t>A time series NN </a:t>
            </a:r>
            <a:r>
              <a:rPr lang="en-GB" sz="2400" b="1" smtClean="0">
                <a:solidFill>
                  <a:srgbClr val="873B1F"/>
                </a:solidFill>
              </a:rPr>
              <a:t>example III</a:t>
            </a:r>
            <a:endParaRPr lang="en-GB" sz="2400" b="1" dirty="0" smtClean="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pic>
        <p:nvPicPr>
          <p:cNvPr id="7" name="Picture 6"/>
          <p:cNvPicPr>
            <a:picLocks noChangeAspect="1"/>
          </p:cNvPicPr>
          <p:nvPr/>
        </p:nvPicPr>
        <p:blipFill>
          <a:blip r:embed="rId2"/>
          <a:stretch>
            <a:fillRect/>
          </a:stretch>
        </p:blipFill>
        <p:spPr>
          <a:xfrm>
            <a:off x="685799" y="2038295"/>
            <a:ext cx="7543800" cy="2725361"/>
          </a:xfrm>
          <a:prstGeom prst="rect">
            <a:avLst/>
          </a:prstGeom>
        </p:spPr>
      </p:pic>
      <p:sp>
        <p:nvSpPr>
          <p:cNvPr id="9" name="Text Box 6"/>
          <p:cNvSpPr txBox="1">
            <a:spLocks noChangeArrowheads="1"/>
          </p:cNvSpPr>
          <p:nvPr/>
        </p:nvSpPr>
        <p:spPr bwMode="auto">
          <a:xfrm>
            <a:off x="685799" y="4885382"/>
            <a:ext cx="7543800" cy="677108"/>
          </a:xfrm>
          <a:prstGeom prst="rect">
            <a:avLst/>
          </a:prstGeom>
          <a:solidFill>
            <a:srgbClr val="873B1F"/>
          </a:solidFill>
          <a:ln w="12700">
            <a:noFill/>
            <a:miter lim="800000"/>
            <a:headEnd/>
            <a:tailEnd/>
          </a:ln>
          <a:effectLst/>
        </p:spPr>
        <p:txBody>
          <a:bodyPr wrap="square" lIns="91440" tIns="91440" rIns="91440" bIns="91440" anchor="ctr" anchorCtr="0">
            <a:spAutoFit/>
          </a:bodyPr>
          <a:lstStyle/>
          <a:p>
            <a:pPr defTabSz="1047750" eaLnBrk="0" hangingPunct="0">
              <a:spcBef>
                <a:spcPts val="600"/>
              </a:spcBef>
            </a:pPr>
            <a:r>
              <a:rPr lang="en-GB" sz="1600" b="1" dirty="0" smtClean="0">
                <a:solidFill>
                  <a:schemeClr val="bg1"/>
                </a:solidFill>
                <a:latin typeface="Arial" charset="0"/>
                <a:ea typeface="Arial" charset="0"/>
                <a:cs typeface="Arial" charset="0"/>
              </a:rPr>
              <a:t>Extreme Learning Machines (ELM): Similar to NNs, but we do not fully train them. Only fit output weights with OLS → Computationally very efficient.</a:t>
            </a:r>
            <a:endParaRPr lang="en-GB" sz="1600" u="none" dirty="0">
              <a:solidFill>
                <a:schemeClr val="bg1"/>
              </a:solidFill>
              <a:latin typeface="Arial" charset="0"/>
              <a:ea typeface="Arial" charset="0"/>
              <a:cs typeface="Arial" charset="0"/>
            </a:endParaRPr>
          </a:p>
        </p:txBody>
      </p:sp>
      <p:sp>
        <p:nvSpPr>
          <p:cNvPr id="11" name="Text Box 6"/>
          <p:cNvSpPr txBox="1">
            <a:spLocks noChangeArrowheads="1"/>
          </p:cNvSpPr>
          <p:nvPr/>
        </p:nvSpPr>
        <p:spPr bwMode="auto">
          <a:xfrm>
            <a:off x="685798" y="5751883"/>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How do you interpret these results?</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95807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pPr marL="0" indent="0">
              <a:buNone/>
            </a:pPr>
            <a:r>
              <a:rPr lang="en-US" sz="2400" b="1" dirty="0" smtClean="0">
                <a:solidFill>
                  <a:srgbClr val="873B1F"/>
                </a:solidFill>
              </a:rPr>
              <a:t>Cross-Sectional Survey Data</a:t>
            </a:r>
          </a:p>
          <a:p>
            <a:pPr>
              <a:lnSpc>
                <a:spcPct val="100000"/>
              </a:lnSpc>
              <a:spcBef>
                <a:spcPts val="400"/>
              </a:spcBef>
            </a:pPr>
            <a:r>
              <a:rPr lang="en-US" dirty="0" smtClean="0"/>
              <a:t>Ownership</a:t>
            </a:r>
          </a:p>
          <a:p>
            <a:pPr>
              <a:lnSpc>
                <a:spcPct val="100000"/>
              </a:lnSpc>
              <a:spcBef>
                <a:spcPts val="400"/>
              </a:spcBef>
            </a:pPr>
            <a:r>
              <a:rPr lang="en-US" dirty="0" smtClean="0"/>
              <a:t>Income</a:t>
            </a:r>
          </a:p>
          <a:p>
            <a:pPr>
              <a:lnSpc>
                <a:spcPct val="100000"/>
              </a:lnSpc>
              <a:spcBef>
                <a:spcPts val="400"/>
              </a:spcBef>
            </a:pPr>
            <a:r>
              <a:rPr lang="en-US" dirty="0" smtClean="0"/>
              <a:t>Education</a:t>
            </a:r>
          </a:p>
          <a:p>
            <a:pPr>
              <a:lnSpc>
                <a:spcPct val="100000"/>
              </a:lnSpc>
              <a:spcBef>
                <a:spcPts val="400"/>
              </a:spcBef>
            </a:pPr>
            <a:r>
              <a:rPr lang="en-US" dirty="0" smtClean="0"/>
              <a:t>Kids</a:t>
            </a:r>
          </a:p>
          <a:p>
            <a:pPr>
              <a:lnSpc>
                <a:spcPct val="100000"/>
              </a:lnSpc>
              <a:spcBef>
                <a:spcPts val="400"/>
              </a:spcBef>
            </a:pPr>
            <a:r>
              <a:rPr lang="en-US" dirty="0" smtClean="0"/>
              <a:t>etc.</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4</a:t>
            </a:fld>
            <a:endParaRPr lang="en-US" dirty="0"/>
          </a:p>
        </p:txBody>
      </p:sp>
      <p:sp>
        <p:nvSpPr>
          <p:cNvPr id="10" name="Content Placeholder 2"/>
          <p:cNvSpPr txBox="1">
            <a:spLocks/>
          </p:cNvSpPr>
          <p:nvPr/>
        </p:nvSpPr>
        <p:spPr>
          <a:xfrm>
            <a:off x="3184634" y="2039007"/>
            <a:ext cx="5044965" cy="391634"/>
          </a:xfrm>
          <a:prstGeom prst="rect">
            <a:avLst/>
          </a:prstGeom>
        </p:spPr>
        <p:txBody>
          <a:bodyPr vert="horz" lIns="0" tIns="0" rIns="0" bIns="0" rtlCol="0">
            <a:noAutofit/>
          </a:bodyPr>
          <a:lstStyle/>
          <a:p>
            <a:pPr algn="ctr" defTabSz="914107">
              <a:spcBef>
                <a:spcPct val="20000"/>
              </a:spcBef>
              <a:defRPr/>
            </a:pPr>
            <a:r>
              <a:rPr lang="en-GB" sz="1600" b="1" dirty="0">
                <a:solidFill>
                  <a:srgbClr val="873B1F"/>
                </a:solidFill>
                <a:latin typeface="Arial" charset="0"/>
                <a:ea typeface="Arial" charset="0"/>
                <a:cs typeface="Arial" charset="0"/>
              </a:rPr>
              <a:t>An Example: </a:t>
            </a:r>
            <a:r>
              <a:rPr lang="en-GB" sz="1600" b="1" dirty="0" smtClean="0">
                <a:solidFill>
                  <a:srgbClr val="873B1F"/>
                </a:solidFill>
                <a:latin typeface="Arial" charset="0"/>
                <a:ea typeface="Arial" charset="0"/>
                <a:cs typeface="Arial" charset="0"/>
              </a:rPr>
              <a:t>Predicting </a:t>
            </a:r>
            <a:r>
              <a:rPr lang="en-GB" sz="1600" b="1" dirty="0">
                <a:solidFill>
                  <a:srgbClr val="873B1F"/>
                </a:solidFill>
                <a:latin typeface="Arial" charset="0"/>
                <a:ea typeface="Arial" charset="0"/>
                <a:cs typeface="Arial" charset="0"/>
              </a:rPr>
              <a:t>Ownership of Computers</a:t>
            </a:r>
            <a:endParaRPr lang="en-IN" sz="1600" b="1" dirty="0">
              <a:solidFill>
                <a:srgbClr val="873B1F"/>
              </a:solidFill>
              <a:latin typeface="Arial" charset="0"/>
              <a:ea typeface="Arial" charset="0"/>
              <a:cs typeface="Arial" charset="0"/>
            </a:endParaRPr>
          </a:p>
        </p:txBody>
      </p:sp>
      <p:pic>
        <p:nvPicPr>
          <p:cNvPr id="15" name="Picture 14"/>
          <p:cNvPicPr>
            <a:picLocks noChangeAspect="1"/>
          </p:cNvPicPr>
          <p:nvPr/>
        </p:nvPicPr>
        <p:blipFill>
          <a:blip r:embed="rId2"/>
          <a:stretch>
            <a:fillRect/>
          </a:stretch>
        </p:blipFill>
        <p:spPr>
          <a:xfrm>
            <a:off x="2876041" y="2314561"/>
            <a:ext cx="5662150" cy="3865577"/>
          </a:xfrm>
          <a:prstGeom prst="rect">
            <a:avLst/>
          </a:prstGeom>
        </p:spPr>
      </p:pic>
    </p:spTree>
    <p:extLst>
      <p:ext uri="{BB962C8B-B14F-4D97-AF65-F5344CB8AC3E}">
        <p14:creationId xmlns:p14="http://schemas.microsoft.com/office/powerpoint/2010/main" val="283788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r>
              <a:rPr lang="en-US" dirty="0" smtClean="0"/>
              <a:t> for Neural Network Modeling</a:t>
            </a:r>
            <a:endParaRPr lang="en-US" dirty="0"/>
          </a:p>
        </p:txBody>
      </p:sp>
      <p:sp>
        <p:nvSpPr>
          <p:cNvPr id="3" name="Content Placeholder 2"/>
          <p:cNvSpPr>
            <a:spLocks noGrp="1"/>
          </p:cNvSpPr>
          <p:nvPr>
            <p:ph idx="1"/>
          </p:nvPr>
        </p:nvSpPr>
        <p:spPr/>
        <p:txBody>
          <a:bodyPr>
            <a:noAutofit/>
          </a:bodyPr>
          <a:lstStyle/>
          <a:p>
            <a:pPr marL="0" indent="0">
              <a:lnSpc>
                <a:spcPct val="100000"/>
              </a:lnSpc>
              <a:buNone/>
            </a:pPr>
            <a:r>
              <a:rPr lang="en-GB" b="1" dirty="0">
                <a:solidFill>
                  <a:srgbClr val="873B1F"/>
                </a:solidFill>
              </a:rPr>
              <a:t>How to get the best out of NN</a:t>
            </a:r>
          </a:p>
          <a:p>
            <a:pPr>
              <a:lnSpc>
                <a:spcPct val="100000"/>
              </a:lnSpc>
            </a:pPr>
            <a:r>
              <a:rPr lang="en-GB" sz="1800" dirty="0"/>
              <a:t>Scale the data before estimating the neural network model.</a:t>
            </a:r>
          </a:p>
          <a:p>
            <a:pPr>
              <a:lnSpc>
                <a:spcPct val="100000"/>
              </a:lnSpc>
            </a:pPr>
            <a:r>
              <a:rPr lang="en-GB" sz="1800" dirty="0"/>
              <a:t>Use a variety of random starting values.</a:t>
            </a:r>
          </a:p>
          <a:p>
            <a:pPr>
              <a:lnSpc>
                <a:spcPct val="100000"/>
              </a:lnSpc>
            </a:pPr>
            <a:r>
              <a:rPr lang="en-GB" sz="1800" dirty="0"/>
              <a:t>Combine them in an ensemble forecast (median is recommended) to avoid overfitting. </a:t>
            </a:r>
          </a:p>
          <a:p>
            <a:pPr>
              <a:lnSpc>
                <a:spcPct val="100000"/>
              </a:lnSpc>
            </a:pPr>
            <a:r>
              <a:rPr lang="en-GB" sz="1800" dirty="0"/>
              <a:t>Use experimentation (validation or cross-validation) to set </a:t>
            </a:r>
            <a:r>
              <a:rPr lang="en-GB" sz="1800" dirty="0" err="1"/>
              <a:t>hyperparameters</a:t>
            </a:r>
            <a:r>
              <a:rPr lang="en-GB" sz="1800" dirty="0"/>
              <a:t> (e.g. number of hidden nodes).</a:t>
            </a:r>
          </a:p>
          <a:p>
            <a:pPr marL="0" indent="0">
              <a:lnSpc>
                <a:spcPct val="100000"/>
              </a:lnSpc>
              <a:spcBef>
                <a:spcPts val="1600"/>
              </a:spcBef>
              <a:buNone/>
            </a:pPr>
            <a:r>
              <a:rPr lang="en-GB" b="1" dirty="0">
                <a:solidFill>
                  <a:srgbClr val="873B1F"/>
                </a:solidFill>
              </a:rPr>
              <a:t>And when do they work</a:t>
            </a:r>
          </a:p>
          <a:p>
            <a:pPr>
              <a:lnSpc>
                <a:spcPct val="100000"/>
              </a:lnSpc>
            </a:pPr>
            <a:r>
              <a:rPr lang="en-GB" sz="1800" dirty="0"/>
              <a:t>Comparative performance with other standard methods </a:t>
            </a:r>
          </a:p>
          <a:p>
            <a:pPr lvl="1">
              <a:lnSpc>
                <a:spcPct val="100000"/>
              </a:lnSpc>
            </a:pPr>
            <a:r>
              <a:rPr lang="en-GB" dirty="0"/>
              <a:t>Works well for time series and classification problems.</a:t>
            </a:r>
          </a:p>
          <a:p>
            <a:pPr>
              <a:lnSpc>
                <a:spcPct val="100000"/>
              </a:lnSpc>
            </a:pPr>
            <a:r>
              <a:rPr lang="en-GB" sz="1800" dirty="0"/>
              <a:t>Very useful when there are nonlinear interactions or for high frequency data</a:t>
            </a:r>
            <a:r>
              <a:rPr lang="en-GB" sz="1800" dirty="0" smtClean="0"/>
              <a:t>.</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spTree>
    <p:extLst>
      <p:ext uri="{BB962C8B-B14F-4D97-AF65-F5344CB8AC3E}">
        <p14:creationId xmlns:p14="http://schemas.microsoft.com/office/powerpoint/2010/main" val="1200163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10.5 Vector Autoregressive (VAR) Models</a:t>
            </a:r>
            <a:endParaRPr lang="en-US" dirty="0"/>
          </a:p>
        </p:txBody>
      </p:sp>
      <p:sp>
        <p:nvSpPr>
          <p:cNvPr id="3" name="Content Placeholder 2"/>
          <p:cNvSpPr>
            <a:spLocks noGrp="1"/>
          </p:cNvSpPr>
          <p:nvPr>
            <p:ph idx="1"/>
          </p:nvPr>
        </p:nvSpPr>
        <p:spPr/>
        <p:txBody>
          <a:bodyPr/>
          <a:lstStyle/>
          <a:p>
            <a:r>
              <a:rPr lang="en-GB" dirty="0"/>
              <a:t>The simple autoregressive model:</a:t>
            </a:r>
          </a:p>
          <a:p>
            <a:pPr marL="0" indent="0">
              <a:buNone/>
            </a:pPr>
            <a:endParaRPr lang="en-GB" dirty="0"/>
          </a:p>
          <a:p>
            <a:pPr marL="0" indent="0">
              <a:buNone/>
            </a:pPr>
            <a:endParaRPr lang="en-GB" dirty="0"/>
          </a:p>
          <a:p>
            <a:pPr marL="0" indent="0">
              <a:buNone/>
            </a:pPr>
            <a:endParaRPr lang="en-GB" dirty="0"/>
          </a:p>
          <a:p>
            <a:r>
              <a:rPr lang="en-GB" dirty="0"/>
              <a:t>The basic idea:</a:t>
            </a:r>
          </a:p>
          <a:p>
            <a:pPr marL="0" indent="0" algn="ctr">
              <a:buNone/>
            </a:pPr>
            <a:r>
              <a:rPr lang="en-GB" dirty="0" smtClean="0"/>
              <a:t>Vector </a:t>
            </a:r>
            <a:r>
              <a:rPr lang="en-GB" dirty="0"/>
              <a:t>Variables (</a:t>
            </a:r>
            <a:r>
              <a:rPr lang="en-GB" i="1" dirty="0" err="1"/>
              <a:t>Y</a:t>
            </a:r>
            <a:r>
              <a:rPr lang="en-GB" i="1" baseline="-25000" dirty="0" err="1"/>
              <a:t>t</a:t>
            </a:r>
            <a:r>
              <a:rPr lang="en-GB" dirty="0"/>
              <a:t>)=f(lagged variables </a:t>
            </a:r>
            <a:r>
              <a:rPr lang="en-GB" i="1" dirty="0" err="1"/>
              <a:t>Y</a:t>
            </a:r>
            <a:r>
              <a:rPr lang="en-GB" i="1" baseline="-25000" dirty="0" err="1"/>
              <a:t>t</a:t>
            </a:r>
            <a:r>
              <a:rPr lang="en-GB" i="1" baseline="-25000" dirty="0"/>
              <a:t> </a:t>
            </a:r>
            <a:r>
              <a:rPr lang="en-GB"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981042763"/>
              </p:ext>
            </p:extLst>
          </p:nvPr>
        </p:nvGraphicFramePr>
        <p:xfrm>
          <a:off x="3349128" y="1841269"/>
          <a:ext cx="2223150" cy="889988"/>
        </p:xfrm>
        <a:graphic>
          <a:graphicData uri="http://schemas.openxmlformats.org/presentationml/2006/ole">
            <mc:AlternateContent xmlns:mc="http://schemas.openxmlformats.org/markup-compatibility/2006">
              <mc:Choice xmlns:v="urn:schemas-microsoft-com:vml" Requires="v">
                <p:oleObj spid="_x0000_s99335" name="Equation" r:id="rId3" imgW="1079032" imgH="431613" progId="">
                  <p:embed/>
                </p:oleObj>
              </mc:Choice>
              <mc:Fallback>
                <p:oleObj name="Equation" r:id="rId3" imgW="1079032" imgH="43161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128" y="1841269"/>
                        <a:ext cx="2223150" cy="889988"/>
                      </a:xfrm>
                      <a:prstGeom prst="rect">
                        <a:avLst/>
                      </a:prstGeom>
                      <a:noFill/>
                      <a:extLst/>
                    </p:spPr>
                  </p:pic>
                </p:oleObj>
              </mc:Fallback>
            </mc:AlternateContent>
          </a:graphicData>
        </a:graphic>
      </p:graphicFrame>
    </p:spTree>
    <p:extLst>
      <p:ext uri="{BB962C8B-B14F-4D97-AF65-F5344CB8AC3E}">
        <p14:creationId xmlns:p14="http://schemas.microsoft.com/office/powerpoint/2010/main" val="236259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Vector Autoregressive (VAR) Models</a:t>
            </a:r>
          </a:p>
        </p:txBody>
      </p:sp>
      <p:sp>
        <p:nvSpPr>
          <p:cNvPr id="3" name="Content Placeholder 2"/>
          <p:cNvSpPr>
            <a:spLocks noGrp="1"/>
          </p:cNvSpPr>
          <p:nvPr>
            <p:ph idx="1"/>
          </p:nvPr>
        </p:nvSpPr>
        <p:spPr>
          <a:xfrm>
            <a:off x="685800" y="1481328"/>
            <a:ext cx="7543800" cy="391539"/>
          </a:xfrm>
        </p:spPr>
        <p:txBody>
          <a:bodyPr/>
          <a:lstStyle/>
          <a:p>
            <a:pPr marL="0" indent="0">
              <a:buNone/>
            </a:pPr>
            <a:r>
              <a:rPr lang="en-US" b="1" dirty="0" smtClean="0">
                <a:solidFill>
                  <a:srgbClr val="873B1F"/>
                </a:solidFill>
              </a:rPr>
              <a:t>Price of Unleaded Gasoline (Jan 96 to Dec 15)</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p:pic>
        <p:nvPicPr>
          <p:cNvPr id="6" name="Picture 5"/>
          <p:cNvPicPr>
            <a:picLocks noChangeAspect="1"/>
          </p:cNvPicPr>
          <p:nvPr/>
        </p:nvPicPr>
        <p:blipFill>
          <a:blip r:embed="rId2"/>
          <a:stretch>
            <a:fillRect/>
          </a:stretch>
        </p:blipFill>
        <p:spPr>
          <a:xfrm>
            <a:off x="1815351" y="4694433"/>
            <a:ext cx="5179764" cy="816376"/>
          </a:xfrm>
          <a:prstGeom prst="rect">
            <a:avLst/>
          </a:prstGeom>
        </p:spPr>
      </p:pic>
      <p:pic>
        <p:nvPicPr>
          <p:cNvPr id="7" name="Picture 6"/>
          <p:cNvPicPr>
            <a:picLocks noChangeAspect="1"/>
          </p:cNvPicPr>
          <p:nvPr/>
        </p:nvPicPr>
        <p:blipFill>
          <a:blip r:embed="rId3"/>
          <a:stretch>
            <a:fillRect/>
          </a:stretch>
        </p:blipFill>
        <p:spPr>
          <a:xfrm>
            <a:off x="2490041" y="1872867"/>
            <a:ext cx="4163917" cy="2653477"/>
          </a:xfrm>
          <a:prstGeom prst="rect">
            <a:avLst/>
          </a:prstGeom>
        </p:spPr>
      </p:pic>
      <p:sp>
        <p:nvSpPr>
          <p:cNvPr id="8" name="Text Box 6"/>
          <p:cNvSpPr txBox="1">
            <a:spLocks noChangeArrowheads="1"/>
          </p:cNvSpPr>
          <p:nvPr/>
        </p:nvSpPr>
        <p:spPr bwMode="auto">
          <a:xfrm>
            <a:off x="685798" y="5751883"/>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What variables do you think influence unleaded pump prices?</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255293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Vector Autoregressive (VAR) Models</a:t>
            </a:r>
          </a:p>
        </p:txBody>
      </p:sp>
      <p:sp>
        <p:nvSpPr>
          <p:cNvPr id="3" name="Content Placeholder 2"/>
          <p:cNvSpPr>
            <a:spLocks noGrp="1"/>
          </p:cNvSpPr>
          <p:nvPr>
            <p:ph idx="1"/>
          </p:nvPr>
        </p:nvSpPr>
        <p:spPr>
          <a:xfrm>
            <a:off x="685800" y="1481328"/>
            <a:ext cx="7543800" cy="391539"/>
          </a:xfrm>
        </p:spPr>
        <p:txBody>
          <a:bodyPr/>
          <a:lstStyle/>
          <a:p>
            <a:pPr marL="0" indent="0">
              <a:buNone/>
            </a:pPr>
            <a:r>
              <a:rPr lang="en-US" b="1" dirty="0" smtClean="0">
                <a:solidFill>
                  <a:srgbClr val="873B1F"/>
                </a:solidFill>
              </a:rPr>
              <a:t>VAR of Unleaded, Crude, and CPI</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pic>
        <p:nvPicPr>
          <p:cNvPr id="9" name="Picture 8"/>
          <p:cNvPicPr>
            <a:picLocks noChangeAspect="1"/>
          </p:cNvPicPr>
          <p:nvPr/>
        </p:nvPicPr>
        <p:blipFill>
          <a:blip r:embed="rId2"/>
          <a:stretch>
            <a:fillRect/>
          </a:stretch>
        </p:blipFill>
        <p:spPr>
          <a:xfrm>
            <a:off x="685799" y="1872867"/>
            <a:ext cx="6098938" cy="4406747"/>
          </a:xfrm>
          <a:prstGeom prst="rect">
            <a:avLst/>
          </a:prstGeom>
        </p:spPr>
      </p:pic>
    </p:spTree>
    <p:extLst>
      <p:ext uri="{BB962C8B-B14F-4D97-AF65-F5344CB8AC3E}">
        <p14:creationId xmlns:p14="http://schemas.microsoft.com/office/powerpoint/2010/main" val="408582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Vector Autoregressive (VAR) Models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sp>
        <p:nvSpPr>
          <p:cNvPr id="6" name="Content Placeholder 5"/>
          <p:cNvSpPr>
            <a:spLocks noGrp="1"/>
          </p:cNvSpPr>
          <p:nvPr>
            <p:ph idx="1"/>
          </p:nvPr>
        </p:nvSpPr>
        <p:spPr>
          <a:xfrm>
            <a:off x="685800" y="1481328"/>
            <a:ext cx="7543800" cy="1008484"/>
          </a:xfrm>
        </p:spPr>
        <p:txBody>
          <a:bodyPr>
            <a:noAutofit/>
          </a:bodyPr>
          <a:lstStyle/>
          <a:p>
            <a:r>
              <a:rPr lang="en-GB" dirty="0"/>
              <a:t>Various criteria available</a:t>
            </a:r>
          </a:p>
          <a:p>
            <a:pPr lvl="1"/>
            <a:r>
              <a:rPr lang="en-GB" dirty="0" smtClean="0"/>
              <a:t>AIC </a:t>
            </a:r>
            <a:r>
              <a:rPr lang="en-GB" dirty="0"/>
              <a:t>– </a:t>
            </a:r>
            <a:r>
              <a:rPr lang="en-GB" dirty="0" err="1"/>
              <a:t>Akaike’s</a:t>
            </a:r>
            <a:r>
              <a:rPr lang="en-GB" dirty="0"/>
              <a:t> Information Criterion</a:t>
            </a:r>
          </a:p>
          <a:p>
            <a:pPr lvl="1"/>
            <a:r>
              <a:rPr lang="en-GB" dirty="0"/>
              <a:t>SC –Bayesian (Schwarz) Information Criterion (also known as BIC</a:t>
            </a:r>
            <a:r>
              <a:rPr lang="en-GB" dirty="0" smtClean="0"/>
              <a:t>)</a:t>
            </a:r>
            <a:endParaRPr lang="en-GB" dirty="0"/>
          </a:p>
        </p:txBody>
      </p:sp>
      <p:pic>
        <p:nvPicPr>
          <p:cNvPr id="7" name="Picture 6"/>
          <p:cNvPicPr>
            <a:picLocks noChangeAspect="1"/>
          </p:cNvPicPr>
          <p:nvPr/>
        </p:nvPicPr>
        <p:blipFill>
          <a:blip r:embed="rId2"/>
          <a:stretch>
            <a:fillRect/>
          </a:stretch>
        </p:blipFill>
        <p:spPr>
          <a:xfrm>
            <a:off x="685800" y="2651302"/>
            <a:ext cx="4910770" cy="3541420"/>
          </a:xfrm>
          <a:prstGeom prst="rect">
            <a:avLst/>
          </a:prstGeom>
        </p:spPr>
      </p:pic>
      <p:sp>
        <p:nvSpPr>
          <p:cNvPr id="10" name="Oval 9"/>
          <p:cNvSpPr/>
          <p:nvPr/>
        </p:nvSpPr>
        <p:spPr>
          <a:xfrm>
            <a:off x="4193965" y="3659785"/>
            <a:ext cx="1066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520816" y="3659785"/>
            <a:ext cx="1066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6"/>
          <p:cNvSpPr txBox="1">
            <a:spLocks noChangeArrowheads="1"/>
          </p:cNvSpPr>
          <p:nvPr/>
        </p:nvSpPr>
        <p:spPr bwMode="auto">
          <a:xfrm>
            <a:off x="6202919" y="3446103"/>
            <a:ext cx="2026680" cy="1415772"/>
          </a:xfrm>
          <a:prstGeom prst="rect">
            <a:avLst/>
          </a:prstGeom>
          <a:solidFill>
            <a:srgbClr val="873B1F"/>
          </a:solidFill>
          <a:ln w="12700">
            <a:noFill/>
            <a:miter lim="800000"/>
            <a:headEnd/>
            <a:tailEnd/>
          </a:ln>
          <a:effectLst/>
        </p:spPr>
        <p:txBody>
          <a:bodyPr wrap="square" lIns="91440" tIns="91440" rIns="91440" bIns="91440" anchor="ctr" anchorCtr="0">
            <a:spAutoFit/>
          </a:bodyPr>
          <a:lstStyle/>
          <a:p>
            <a:pPr defTabSz="1047750" eaLnBrk="0" hangingPunct="0">
              <a:spcBef>
                <a:spcPts val="600"/>
              </a:spcBef>
            </a:pPr>
            <a:r>
              <a:rPr lang="en-GB" sz="1600" b="1" dirty="0" smtClean="0">
                <a:solidFill>
                  <a:schemeClr val="bg1"/>
                </a:solidFill>
                <a:latin typeface="Arial" charset="0"/>
                <a:ea typeface="Arial" charset="0"/>
                <a:cs typeface="Arial" charset="0"/>
              </a:rPr>
              <a:t>Note conflicting conclusions: SC usually points to simpler models, </a:t>
            </a:r>
            <a:br>
              <a:rPr lang="en-GB" sz="1600" b="1" dirty="0" smtClean="0">
                <a:solidFill>
                  <a:schemeClr val="bg1"/>
                </a:solidFill>
                <a:latin typeface="Arial" charset="0"/>
                <a:ea typeface="Arial" charset="0"/>
                <a:cs typeface="Arial" charset="0"/>
              </a:rPr>
            </a:br>
            <a:r>
              <a:rPr lang="en-GB" sz="1600" b="1" dirty="0" smtClean="0">
                <a:solidFill>
                  <a:schemeClr val="bg1"/>
                </a:solidFill>
                <a:latin typeface="Arial" charset="0"/>
                <a:ea typeface="Arial" charset="0"/>
                <a:cs typeface="Arial" charset="0"/>
              </a:rPr>
              <a:t>here with 3 lags.</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8937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Vector Autoregressive (VAR) Models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sp>
        <p:nvSpPr>
          <p:cNvPr id="6" name="Content Placeholder 5"/>
          <p:cNvSpPr>
            <a:spLocks noGrp="1"/>
          </p:cNvSpPr>
          <p:nvPr>
            <p:ph idx="1"/>
          </p:nvPr>
        </p:nvSpPr>
        <p:spPr>
          <a:xfrm>
            <a:off x="685800" y="1481328"/>
            <a:ext cx="7543800" cy="4710152"/>
          </a:xfrm>
        </p:spPr>
        <p:txBody>
          <a:bodyPr>
            <a:noAutofit/>
          </a:bodyPr>
          <a:lstStyle/>
          <a:p>
            <a:pPr marL="0" indent="0">
              <a:buNone/>
            </a:pPr>
            <a:r>
              <a:rPr lang="en-GB" b="1" dirty="0">
                <a:solidFill>
                  <a:srgbClr val="873B1F"/>
                </a:solidFill>
              </a:rPr>
              <a:t>Other VAR </a:t>
            </a:r>
            <a:r>
              <a:rPr lang="en-GB" b="1" dirty="0" err="1" smtClean="0">
                <a:solidFill>
                  <a:srgbClr val="873B1F"/>
                </a:solidFill>
              </a:rPr>
              <a:t>modeling</a:t>
            </a:r>
            <a:r>
              <a:rPr lang="en-GB" b="1" dirty="0" smtClean="0">
                <a:solidFill>
                  <a:srgbClr val="873B1F"/>
                </a:solidFill>
              </a:rPr>
              <a:t> </a:t>
            </a:r>
            <a:r>
              <a:rPr lang="en-GB" b="1" dirty="0">
                <a:solidFill>
                  <a:srgbClr val="873B1F"/>
                </a:solidFill>
              </a:rPr>
              <a:t>issues</a:t>
            </a:r>
          </a:p>
          <a:p>
            <a:r>
              <a:rPr lang="en-GB" sz="1800" dirty="0"/>
              <a:t>Specifying the model: in levels, differences </a:t>
            </a:r>
            <a:r>
              <a:rPr lang="en-GB" sz="1800" i="1" dirty="0"/>
              <a:t>or…advanced alternatives available</a:t>
            </a:r>
          </a:p>
          <a:p>
            <a:r>
              <a:rPr lang="en-GB" sz="1800" dirty="0"/>
              <a:t>Estimating the model</a:t>
            </a:r>
          </a:p>
          <a:p>
            <a:pPr lvl="1"/>
            <a:r>
              <a:rPr lang="en-GB" dirty="0"/>
              <a:t>OLS</a:t>
            </a:r>
          </a:p>
          <a:p>
            <a:r>
              <a:rPr lang="en-GB" sz="1800" dirty="0"/>
              <a:t>Producing the forecasts</a:t>
            </a:r>
          </a:p>
          <a:p>
            <a:pPr lvl="1"/>
            <a:r>
              <a:rPr lang="en-GB" dirty="0"/>
              <a:t>With only lags they can be </a:t>
            </a:r>
            <a:r>
              <a:rPr lang="en-GB" dirty="0" smtClean="0"/>
              <a:t/>
            </a:r>
            <a:br>
              <a:rPr lang="en-GB" dirty="0" smtClean="0"/>
            </a:br>
            <a:r>
              <a:rPr lang="en-GB" dirty="0" smtClean="0"/>
              <a:t>produced </a:t>
            </a:r>
            <a:r>
              <a:rPr lang="en-GB" dirty="0"/>
              <a:t>automatically </a:t>
            </a:r>
            <a:r>
              <a:rPr lang="en-GB" dirty="0" smtClean="0"/>
              <a:t/>
            </a:r>
            <a:br>
              <a:rPr lang="en-GB" dirty="0" smtClean="0"/>
            </a:br>
            <a:r>
              <a:rPr lang="en-GB" dirty="0" smtClean="0"/>
              <a:t>(</a:t>
            </a:r>
            <a:r>
              <a:rPr lang="en-GB" dirty="0"/>
              <a:t>as with a simple AR model)</a:t>
            </a:r>
          </a:p>
          <a:p>
            <a:r>
              <a:rPr lang="en-GB" sz="1800" dirty="0"/>
              <a:t>Exogenous variables may be added in</a:t>
            </a:r>
          </a:p>
          <a:p>
            <a:pPr lvl="1"/>
            <a:r>
              <a:rPr lang="en-GB" dirty="0"/>
              <a:t>Avoids too many parameters</a:t>
            </a:r>
          </a:p>
          <a:p>
            <a:pPr lvl="1"/>
            <a:r>
              <a:rPr lang="en-GB" dirty="0"/>
              <a:t>More intuitive models</a:t>
            </a:r>
          </a:p>
          <a:p>
            <a:pPr lvl="1"/>
            <a:r>
              <a:rPr lang="en-GB" dirty="0"/>
              <a:t>But forecasting is conditional on the </a:t>
            </a:r>
            <a:r>
              <a:rPr lang="en-GB" dirty="0" smtClean="0"/>
              <a:t/>
            </a:r>
            <a:br>
              <a:rPr lang="en-GB" dirty="0" smtClean="0"/>
            </a:br>
            <a:r>
              <a:rPr lang="en-GB" dirty="0" smtClean="0"/>
              <a:t>exogenous </a:t>
            </a:r>
            <a:r>
              <a:rPr lang="en-GB" dirty="0"/>
              <a:t>variables</a:t>
            </a:r>
          </a:p>
          <a:p>
            <a:r>
              <a:rPr lang="en-GB" sz="1800" dirty="0">
                <a:solidFill>
                  <a:srgbClr val="FF0000"/>
                </a:solidFill>
              </a:rPr>
              <a:t>Potential problem </a:t>
            </a:r>
            <a:r>
              <a:rPr lang="en-GB" sz="1800" dirty="0"/>
              <a:t>when data are </a:t>
            </a:r>
            <a:r>
              <a:rPr lang="en-GB" sz="1800" dirty="0" smtClean="0"/>
              <a:t>nonstationary</a:t>
            </a:r>
            <a:endParaRPr lang="en-GB" sz="1800" dirty="0"/>
          </a:p>
        </p:txBody>
      </p:sp>
      <p:pic>
        <p:nvPicPr>
          <p:cNvPr id="3" name="Picture 2"/>
          <p:cNvPicPr>
            <a:picLocks noChangeAspect="1"/>
          </p:cNvPicPr>
          <p:nvPr/>
        </p:nvPicPr>
        <p:blipFill>
          <a:blip r:embed="rId2"/>
          <a:stretch>
            <a:fillRect/>
          </a:stretch>
        </p:blipFill>
        <p:spPr>
          <a:xfrm>
            <a:off x="4940731" y="3161841"/>
            <a:ext cx="3700347" cy="2554688"/>
          </a:xfrm>
          <a:prstGeom prst="rect">
            <a:avLst/>
          </a:prstGeom>
        </p:spPr>
      </p:pic>
    </p:spTree>
    <p:extLst>
      <p:ext uri="{BB962C8B-B14F-4D97-AF65-F5344CB8AC3E}">
        <p14:creationId xmlns:p14="http://schemas.microsoft.com/office/powerpoint/2010/main" val="1531283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10.5 Vector Autoregressive (VAR) </a:t>
            </a:r>
            <a:r>
              <a:rPr lang="en-US" dirty="0" smtClean="0"/>
              <a:t>Models: Example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46</a:t>
            </a:fld>
            <a:endParaRPr lang="en-US" dirty="0"/>
          </a:p>
        </p:txBody>
      </p:sp>
      <p:sp>
        <p:nvSpPr>
          <p:cNvPr id="6" name="Content Placeholder 5"/>
          <p:cNvSpPr>
            <a:spLocks noGrp="1"/>
          </p:cNvSpPr>
          <p:nvPr>
            <p:ph idx="1"/>
          </p:nvPr>
        </p:nvSpPr>
        <p:spPr>
          <a:xfrm>
            <a:off x="685800" y="1481328"/>
            <a:ext cx="7543800" cy="440419"/>
          </a:xfrm>
        </p:spPr>
        <p:txBody>
          <a:bodyPr>
            <a:noAutofit/>
          </a:bodyPr>
          <a:lstStyle/>
          <a:p>
            <a:r>
              <a:rPr lang="en-GB" sz="1800" smtClean="0"/>
              <a:t>Out-of-sample: 2014–2015</a:t>
            </a:r>
            <a:endParaRPr lang="en-GB" sz="1800" dirty="0"/>
          </a:p>
        </p:txBody>
      </p:sp>
      <p:pic>
        <p:nvPicPr>
          <p:cNvPr id="7" name="Picture 6"/>
          <p:cNvPicPr>
            <a:picLocks noChangeAspect="1"/>
          </p:cNvPicPr>
          <p:nvPr/>
        </p:nvPicPr>
        <p:blipFill>
          <a:blip r:embed="rId2"/>
          <a:stretch>
            <a:fillRect/>
          </a:stretch>
        </p:blipFill>
        <p:spPr>
          <a:xfrm>
            <a:off x="685799" y="1792854"/>
            <a:ext cx="6045507" cy="1790938"/>
          </a:xfrm>
          <a:prstGeom prst="rect">
            <a:avLst/>
          </a:prstGeom>
        </p:spPr>
      </p:pic>
      <p:sp>
        <p:nvSpPr>
          <p:cNvPr id="8" name="Oval 7"/>
          <p:cNvSpPr/>
          <p:nvPr/>
        </p:nvSpPr>
        <p:spPr>
          <a:xfrm>
            <a:off x="3933505" y="2899072"/>
            <a:ext cx="638979" cy="264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235609" y="3314899"/>
            <a:ext cx="638979" cy="264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p:cNvSpPr txBox="1">
            <a:spLocks/>
          </p:cNvSpPr>
          <p:nvPr/>
        </p:nvSpPr>
        <p:spPr>
          <a:xfrm>
            <a:off x="685799" y="3891717"/>
            <a:ext cx="3563362" cy="225322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smtClean="0"/>
              <a:t>In-/Out-of-sample differences: effect of financial crisis!</a:t>
            </a:r>
          </a:p>
          <a:p>
            <a:r>
              <a:rPr lang="en-GB" sz="1800" dirty="0" smtClean="0"/>
              <a:t>Different metrics provide different answers</a:t>
            </a:r>
            <a:endParaRPr lang="en-GB" sz="1800" dirty="0"/>
          </a:p>
        </p:txBody>
      </p:sp>
      <p:pic>
        <p:nvPicPr>
          <p:cNvPr id="11" name="Picture 10"/>
          <p:cNvPicPr>
            <a:picLocks noChangeAspect="1"/>
          </p:cNvPicPr>
          <p:nvPr/>
        </p:nvPicPr>
        <p:blipFill>
          <a:blip r:embed="rId3"/>
          <a:stretch>
            <a:fillRect/>
          </a:stretch>
        </p:blipFill>
        <p:spPr>
          <a:xfrm>
            <a:off x="4439798" y="3859916"/>
            <a:ext cx="3789801" cy="2421885"/>
          </a:xfrm>
          <a:prstGeom prst="rect">
            <a:avLst/>
          </a:prstGeom>
        </p:spPr>
      </p:pic>
    </p:spTree>
    <p:extLst>
      <p:ext uri="{BB962C8B-B14F-4D97-AF65-F5344CB8AC3E}">
        <p14:creationId xmlns:p14="http://schemas.microsoft.com/office/powerpoint/2010/main" val="232241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r>
              <a:rPr lang="en-US" dirty="0" smtClean="0"/>
              <a:t> for VAR Modeling</a:t>
            </a:r>
            <a:endParaRPr lang="en-US" dirty="0"/>
          </a:p>
        </p:txBody>
      </p:sp>
      <p:sp>
        <p:nvSpPr>
          <p:cNvPr id="3" name="Content Placeholder 2"/>
          <p:cNvSpPr>
            <a:spLocks noGrp="1"/>
          </p:cNvSpPr>
          <p:nvPr>
            <p:ph idx="1"/>
          </p:nvPr>
        </p:nvSpPr>
        <p:spPr/>
        <p:txBody>
          <a:bodyPr>
            <a:noAutofit/>
          </a:bodyPr>
          <a:lstStyle/>
          <a:p>
            <a:pPr>
              <a:lnSpc>
                <a:spcPct val="100000"/>
              </a:lnSpc>
            </a:pPr>
            <a:r>
              <a:rPr lang="en-GB" sz="1800" dirty="0"/>
              <a:t>Use a VAR model (based on lags), as opposed to single equations based upon concurrent values of the explanatory variables.</a:t>
            </a:r>
          </a:p>
          <a:p>
            <a:pPr>
              <a:lnSpc>
                <a:spcPct val="100000"/>
              </a:lnSpc>
            </a:pPr>
            <a:r>
              <a:rPr lang="en-GB" sz="1800" dirty="0"/>
              <a:t>Reduce the lag length on each variable separately.</a:t>
            </a:r>
          </a:p>
          <a:p>
            <a:pPr>
              <a:lnSpc>
                <a:spcPct val="100000"/>
              </a:lnSpc>
            </a:pPr>
            <a:r>
              <a:rPr lang="en-GB" sz="1800" dirty="0"/>
              <a:t>Model the data in levels, rather than differences, initially.</a:t>
            </a:r>
          </a:p>
          <a:p>
            <a:pPr>
              <a:lnSpc>
                <a:spcPct val="100000"/>
              </a:lnSpc>
            </a:pPr>
            <a:r>
              <a:rPr lang="en-GB" sz="1800" dirty="0"/>
              <a:t>Examine all the model’s variables for potential </a:t>
            </a:r>
            <a:r>
              <a:rPr lang="en-GB" sz="1800" dirty="0" err="1"/>
              <a:t>nonstationarity</a:t>
            </a:r>
            <a:r>
              <a:rPr lang="en-GB" sz="1800" dirty="0"/>
              <a:t>.</a:t>
            </a:r>
          </a:p>
          <a:p>
            <a:pPr>
              <a:lnSpc>
                <a:spcPct val="100000"/>
              </a:lnSpc>
            </a:pPr>
            <a:r>
              <a:rPr lang="en-GB" sz="1800" dirty="0"/>
              <a:t>Use theoretical analysis, graphs, autocorrelations, and such to decide whether the variables are nonstationary.</a:t>
            </a:r>
          </a:p>
          <a:p>
            <a:pPr lvl="1">
              <a:lnSpc>
                <a:spcPct val="100000"/>
              </a:lnSpc>
            </a:pPr>
            <a:r>
              <a:rPr lang="en-GB" dirty="0"/>
              <a:t>Beware: Relying on tests alone is dangerous because these tests have weak power.</a:t>
            </a:r>
          </a:p>
          <a:p>
            <a:pPr>
              <a:lnSpc>
                <a:spcPct val="100000"/>
              </a:lnSpc>
            </a:pPr>
            <a:r>
              <a:rPr lang="en-GB" sz="1800" dirty="0"/>
              <a:t>For nonstationary data, develop a constrained model (e.g. an Error Correction Model (ECM) model) and compare it with an unrestricted model and a model in differences</a:t>
            </a:r>
            <a:r>
              <a:rPr lang="en-GB" sz="1800" dirty="0" smtClean="0"/>
              <a:t>.</a:t>
            </a:r>
          </a:p>
          <a:p>
            <a:pPr marL="0" indent="0">
              <a:lnSpc>
                <a:spcPct val="100000"/>
              </a:lnSpc>
              <a:buNone/>
            </a:pPr>
            <a:r>
              <a:rPr lang="en-GB" sz="1600" b="1" dirty="0" smtClean="0">
                <a:solidFill>
                  <a:srgbClr val="873B1F"/>
                </a:solidFill>
              </a:rPr>
              <a:t>Instructors note: </a:t>
            </a:r>
            <a:r>
              <a:rPr lang="en-GB" sz="1600" dirty="0" smtClean="0">
                <a:solidFill>
                  <a:srgbClr val="873B1F"/>
                </a:solidFill>
              </a:rPr>
              <a:t>These points depend on what you’ve taught with regard to </a:t>
            </a:r>
            <a:r>
              <a:rPr lang="en-GB" sz="1600" dirty="0" err="1" smtClean="0">
                <a:solidFill>
                  <a:srgbClr val="873B1F"/>
                </a:solidFill>
              </a:rPr>
              <a:t>modeling</a:t>
            </a:r>
            <a:r>
              <a:rPr lang="en-GB" sz="1600" dirty="0" smtClean="0">
                <a:solidFill>
                  <a:srgbClr val="873B1F"/>
                </a:solidFill>
              </a:rPr>
              <a:t> nonstationary data.</a:t>
            </a:r>
            <a:endParaRPr lang="en-GB" sz="1600"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47</a:t>
            </a:fld>
            <a:endParaRPr lang="en-US" dirty="0"/>
          </a:p>
        </p:txBody>
      </p:sp>
    </p:spTree>
    <p:extLst>
      <p:ext uri="{BB962C8B-B14F-4D97-AF65-F5344CB8AC3E}">
        <p14:creationId xmlns:p14="http://schemas.microsoft.com/office/powerpoint/2010/main" val="35686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10.6 Principles I</a:t>
            </a:r>
            <a:endParaRPr lang="en-US" dirty="0"/>
          </a:p>
        </p:txBody>
      </p:sp>
      <p:sp>
        <p:nvSpPr>
          <p:cNvPr id="3" name="Content Placeholder 2"/>
          <p:cNvSpPr>
            <a:spLocks noGrp="1"/>
          </p:cNvSpPr>
          <p:nvPr>
            <p:ph idx="1"/>
          </p:nvPr>
        </p:nvSpPr>
        <p:spPr/>
        <p:txBody>
          <a:bodyPr>
            <a:normAutofit/>
          </a:bodyPr>
          <a:lstStyle/>
          <a:p>
            <a:pPr>
              <a:lnSpc>
                <a:spcPct val="100000"/>
              </a:lnSpc>
            </a:pPr>
            <a:r>
              <a:rPr lang="en-GB" dirty="0"/>
              <a:t>Classification Methods</a:t>
            </a:r>
          </a:p>
          <a:p>
            <a:pPr lvl="1">
              <a:lnSpc>
                <a:spcPct val="100000"/>
              </a:lnSpc>
            </a:pPr>
            <a:r>
              <a:rPr lang="en-GB" sz="2000" dirty="0"/>
              <a:t>Consider a variety of different classification methods.</a:t>
            </a:r>
          </a:p>
          <a:p>
            <a:pPr lvl="1">
              <a:lnSpc>
                <a:spcPct val="100000"/>
              </a:lnSpc>
            </a:pPr>
            <a:r>
              <a:rPr lang="en-GB" sz="2000" dirty="0"/>
              <a:t>Use a variety of error measures.</a:t>
            </a:r>
          </a:p>
          <a:p>
            <a:pPr lvl="1">
              <a:lnSpc>
                <a:spcPct val="100000"/>
              </a:lnSpc>
            </a:pPr>
            <a:r>
              <a:rPr lang="en-GB" sz="2000" dirty="0"/>
              <a:t>Always retain a test set to evaluate the effectiveness of the proposed methods.</a:t>
            </a:r>
          </a:p>
          <a:p>
            <a:pPr lvl="1">
              <a:lnSpc>
                <a:spcPct val="100000"/>
              </a:lnSpc>
            </a:pPr>
            <a:r>
              <a:rPr lang="en-GB" sz="2000" dirty="0"/>
              <a:t>Always compare a proposed new method with a benchmark!</a:t>
            </a:r>
          </a:p>
          <a:p>
            <a:pPr>
              <a:lnSpc>
                <a:spcPct val="100000"/>
              </a:lnSpc>
              <a:spcBef>
                <a:spcPts val="2200"/>
              </a:spcBef>
            </a:pPr>
            <a:r>
              <a:rPr lang="en-GB" dirty="0" smtClean="0"/>
              <a:t>Neural </a:t>
            </a:r>
            <a:r>
              <a:rPr lang="en-GB" dirty="0"/>
              <a:t>Networks</a:t>
            </a:r>
          </a:p>
          <a:p>
            <a:pPr lvl="1">
              <a:lnSpc>
                <a:spcPct val="100000"/>
              </a:lnSpc>
            </a:pPr>
            <a:r>
              <a:rPr lang="en-GB" sz="2000" dirty="0"/>
              <a:t>Scale data before estimating NNs</a:t>
            </a:r>
          </a:p>
          <a:p>
            <a:pPr lvl="1">
              <a:lnSpc>
                <a:spcPct val="100000"/>
              </a:lnSpc>
            </a:pPr>
            <a:r>
              <a:rPr lang="en-GB" sz="2000" dirty="0"/>
              <a:t>Train the network multiple times, using a variety of starting values </a:t>
            </a:r>
          </a:p>
          <a:p>
            <a:pPr lvl="1">
              <a:lnSpc>
                <a:spcPct val="100000"/>
              </a:lnSpc>
            </a:pPr>
            <a:r>
              <a:rPr lang="en-GB" sz="2000" dirty="0"/>
              <a:t>Use ensemble forecasting to avoid </a:t>
            </a:r>
            <a:r>
              <a:rPr lang="en-GB" sz="2000" dirty="0" smtClean="0"/>
              <a:t>overfitting</a:t>
            </a:r>
            <a:endParaRPr lang="en-GB"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48</a:t>
            </a:fld>
            <a:endParaRPr lang="en-US" dirty="0"/>
          </a:p>
        </p:txBody>
      </p:sp>
    </p:spTree>
    <p:extLst>
      <p:ext uri="{BB962C8B-B14F-4D97-AF65-F5344CB8AC3E}">
        <p14:creationId xmlns:p14="http://schemas.microsoft.com/office/powerpoint/2010/main" val="1926489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10.6 Principles II</a:t>
            </a:r>
            <a:endParaRPr lang="en-US" dirty="0"/>
          </a:p>
        </p:txBody>
      </p:sp>
      <p:sp>
        <p:nvSpPr>
          <p:cNvPr id="3" name="Content Placeholder 2"/>
          <p:cNvSpPr>
            <a:spLocks noGrp="1"/>
          </p:cNvSpPr>
          <p:nvPr>
            <p:ph idx="1"/>
          </p:nvPr>
        </p:nvSpPr>
        <p:spPr/>
        <p:txBody>
          <a:bodyPr>
            <a:normAutofit/>
          </a:bodyPr>
          <a:lstStyle/>
          <a:p>
            <a:pPr>
              <a:lnSpc>
                <a:spcPct val="100000"/>
              </a:lnSpc>
            </a:pPr>
            <a:r>
              <a:rPr lang="en-GB" dirty="0" smtClean="0"/>
              <a:t>VAR Models</a:t>
            </a:r>
            <a:endParaRPr lang="en-GB" dirty="0"/>
          </a:p>
          <a:p>
            <a:pPr lvl="1">
              <a:lnSpc>
                <a:spcPct val="100000"/>
              </a:lnSpc>
              <a:spcBef>
                <a:spcPts val="1100"/>
              </a:spcBef>
            </a:pPr>
            <a:r>
              <a:rPr lang="en-GB" sz="2000" dirty="0" smtClean="0"/>
              <a:t>Use a VAR model (with lags) instead of a set of single equations.</a:t>
            </a:r>
          </a:p>
          <a:p>
            <a:pPr lvl="1">
              <a:lnSpc>
                <a:spcPct val="100000"/>
              </a:lnSpc>
              <a:spcBef>
                <a:spcPts val="1100"/>
              </a:spcBef>
            </a:pPr>
            <a:r>
              <a:rPr lang="en-GB" sz="2000" dirty="0" smtClean="0"/>
              <a:t>Reduce the lag length of each variable separately.</a:t>
            </a:r>
          </a:p>
          <a:p>
            <a:pPr lvl="1">
              <a:lnSpc>
                <a:spcPct val="100000"/>
              </a:lnSpc>
              <a:spcBef>
                <a:spcPts val="1100"/>
              </a:spcBef>
            </a:pPr>
            <a:r>
              <a:rPr lang="en-GB" sz="2000" dirty="0" smtClean="0"/>
              <a:t>Initially model the data in levels, then try differences.</a:t>
            </a:r>
          </a:p>
          <a:p>
            <a:pPr lvl="1">
              <a:lnSpc>
                <a:spcPct val="100000"/>
              </a:lnSpc>
              <a:spcBef>
                <a:spcPts val="1100"/>
              </a:spcBef>
            </a:pPr>
            <a:r>
              <a:rPr lang="en-GB" sz="2000" dirty="0" smtClean="0"/>
              <a:t>Examine all model’s variables for potential </a:t>
            </a:r>
            <a:r>
              <a:rPr lang="en-GB" sz="2000" dirty="0" err="1" smtClean="0"/>
              <a:t>nonstationarity</a:t>
            </a:r>
            <a:r>
              <a:rPr lang="en-GB" sz="2000" dirty="0" smtClean="0"/>
              <a:t>.</a:t>
            </a:r>
          </a:p>
          <a:p>
            <a:pPr lvl="1">
              <a:lnSpc>
                <a:spcPct val="100000"/>
              </a:lnSpc>
              <a:spcBef>
                <a:spcPts val="1100"/>
              </a:spcBef>
            </a:pPr>
            <a:r>
              <a:rPr lang="en-GB" sz="2000" dirty="0" smtClean="0"/>
              <a:t>For nonstationary data develop Error Correction Model and compare with unrestricted model and a model in differences.</a:t>
            </a:r>
            <a:endParaRPr lang="en-GB"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49</a:t>
            </a:fld>
            <a:endParaRPr lang="en-US" dirty="0"/>
          </a:p>
        </p:txBody>
      </p:sp>
    </p:spTree>
    <p:extLst>
      <p:ext uri="{BB962C8B-B14F-4D97-AF65-F5344CB8AC3E}">
        <p14:creationId xmlns:p14="http://schemas.microsoft.com/office/powerpoint/2010/main" val="139401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pPr>
              <a:lnSpc>
                <a:spcPct val="100000"/>
              </a:lnSpc>
            </a:pPr>
            <a:r>
              <a:rPr lang="en-GB" sz="1800" b="1" dirty="0"/>
              <a:t>A simple predictive model</a:t>
            </a:r>
            <a:r>
              <a:rPr lang="en-GB" sz="1800" b="1" dirty="0" smtClean="0"/>
              <a:t>:</a:t>
            </a:r>
            <a:endParaRPr lang="en-GB" dirty="0"/>
          </a:p>
          <a:p>
            <a:pPr lvl="1">
              <a:lnSpc>
                <a:spcPct val="100000"/>
              </a:lnSpc>
              <a:spcBef>
                <a:spcPts val="4200"/>
              </a:spcBef>
            </a:pPr>
            <a:r>
              <a:rPr lang="en-GB" dirty="0"/>
              <a:t>Where </a:t>
            </a:r>
            <a:r>
              <a:rPr lang="en-GB" i="1" dirty="0" err="1"/>
              <a:t>Y</a:t>
            </a:r>
            <a:r>
              <a:rPr lang="en-GB" i="1" baseline="-25000" dirty="0" err="1"/>
              <a:t>t</a:t>
            </a:r>
            <a:r>
              <a:rPr lang="en-GB" i="1" dirty="0"/>
              <a:t>=</a:t>
            </a:r>
            <a:r>
              <a:rPr lang="en-GB" dirty="0"/>
              <a:t>1 if the household owns a computer=0 otherwise,</a:t>
            </a:r>
          </a:p>
          <a:p>
            <a:pPr lvl="1">
              <a:lnSpc>
                <a:spcPct val="100000"/>
              </a:lnSpc>
            </a:pPr>
            <a:r>
              <a:rPr lang="en-GB" i="1" dirty="0" err="1"/>
              <a:t>Xs</a:t>
            </a:r>
            <a:r>
              <a:rPr lang="en-GB" dirty="0"/>
              <a:t> are various explanatory variables, e.g. income.</a:t>
            </a:r>
          </a:p>
          <a:p>
            <a:pPr marL="228600" lvl="1">
              <a:lnSpc>
                <a:spcPct val="100000"/>
              </a:lnSpc>
              <a:spcBef>
                <a:spcPts val="1600"/>
              </a:spcBef>
              <a:buClr>
                <a:srgbClr val="873B1F"/>
              </a:buClr>
              <a:buFont typeface="Arial" charset="0"/>
              <a:buChar char="•"/>
            </a:pPr>
            <a:r>
              <a:rPr lang="en-GB" dirty="0"/>
              <a:t>Split the sample into a training (estimation) sample of 80%; Test Sample – 20% </a:t>
            </a:r>
            <a:r>
              <a:rPr lang="en-GB" dirty="0" smtClean="0"/>
              <a:t>remaining.</a:t>
            </a:r>
          </a:p>
          <a:p>
            <a:pPr marL="228600" lvl="1">
              <a:lnSpc>
                <a:spcPct val="100000"/>
              </a:lnSpc>
              <a:spcBef>
                <a:spcPts val="1600"/>
              </a:spcBef>
              <a:buClr>
                <a:srgbClr val="873B1F"/>
              </a:buClr>
              <a:buFont typeface="Arial" charset="0"/>
              <a:buChar char="•"/>
            </a:pPr>
            <a:r>
              <a:rPr lang="en-GB" sz="1800" dirty="0" smtClean="0"/>
              <a:t>Define</a:t>
            </a:r>
            <a:r>
              <a:rPr lang="en-GB" sz="1800" dirty="0"/>
              <a:t>:</a:t>
            </a:r>
          </a:p>
          <a:p>
            <a:pPr lvl="1">
              <a:lnSpc>
                <a:spcPct val="100000"/>
              </a:lnSpc>
            </a:pPr>
            <a:r>
              <a:rPr lang="en-GB" i="1" dirty="0"/>
              <a:t>X</a:t>
            </a:r>
            <a:r>
              <a:rPr lang="en-GB" i="1" baseline="-25000" dirty="0"/>
              <a:t>1</a:t>
            </a:r>
            <a:r>
              <a:rPr lang="en-GB" dirty="0"/>
              <a:t>=1 if the household income is level2</a:t>
            </a:r>
          </a:p>
          <a:p>
            <a:pPr lvl="1">
              <a:lnSpc>
                <a:spcPct val="100000"/>
              </a:lnSpc>
            </a:pPr>
            <a:r>
              <a:rPr lang="en-GB" i="1" dirty="0"/>
              <a:t>X</a:t>
            </a:r>
            <a:r>
              <a:rPr lang="en-GB" i="1" baseline="-25000" dirty="0"/>
              <a:t>2</a:t>
            </a:r>
            <a:r>
              <a:rPr lang="en-GB" dirty="0"/>
              <a:t>=1 if the household income is </a:t>
            </a:r>
            <a:r>
              <a:rPr lang="en-GB" dirty="0" smtClean="0"/>
              <a:t>level3, etc.</a:t>
            </a:r>
            <a:endParaRPr lang="en-GB" i="1"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586799053"/>
              </p:ext>
            </p:extLst>
          </p:nvPr>
        </p:nvGraphicFramePr>
        <p:xfrm>
          <a:off x="2732689" y="1755741"/>
          <a:ext cx="3687269" cy="472453"/>
        </p:xfrm>
        <a:graphic>
          <a:graphicData uri="http://schemas.openxmlformats.org/presentationml/2006/ole">
            <mc:AlternateContent xmlns:mc="http://schemas.openxmlformats.org/markup-compatibility/2006">
              <mc:Choice xmlns:v="urn:schemas-microsoft-com:vml" Requires="v">
                <p:oleObj spid="_x0000_s62497" r:id="rId3" imgW="1856777" imgH="237550" progId="">
                  <p:embed/>
                </p:oleObj>
              </mc:Choice>
              <mc:Fallback>
                <p:oleObj r:id="rId3" imgW="1856777" imgH="23755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689" y="1755741"/>
                        <a:ext cx="3687269" cy="472453"/>
                      </a:xfrm>
                      <a:prstGeom prst="rect">
                        <a:avLst/>
                      </a:prstGeom>
                      <a:noFill/>
                      <a:extLst/>
                    </p:spPr>
                  </p:pic>
                </p:oleObj>
              </mc:Fallback>
            </mc:AlternateContent>
          </a:graphicData>
        </a:graphic>
      </p:graphicFrame>
      <p:sp>
        <p:nvSpPr>
          <p:cNvPr id="9" name="Text Box 6"/>
          <p:cNvSpPr txBox="1">
            <a:spLocks noChangeArrowheads="1"/>
          </p:cNvSpPr>
          <p:nvPr/>
        </p:nvSpPr>
        <p:spPr bwMode="auto">
          <a:xfrm>
            <a:off x="685799" y="5506710"/>
            <a:ext cx="7438869" cy="553998"/>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There are 5 incoming categories</a:t>
            </a:r>
            <a:r>
              <a:rPr lang="en-GB" smtClean="0">
                <a:solidFill>
                  <a:srgbClr val="873B1F"/>
                </a:solidFill>
                <a:latin typeface="Arial" charset="0"/>
                <a:ea typeface="Arial" charset="0"/>
                <a:cs typeface="Arial" charset="0"/>
              </a:rPr>
              <a:t>. </a:t>
            </a:r>
            <a:br>
              <a:rPr lang="en-GB" smtClean="0">
                <a:solidFill>
                  <a:srgbClr val="873B1F"/>
                </a:solidFill>
                <a:latin typeface="Arial" charset="0"/>
                <a:ea typeface="Arial" charset="0"/>
                <a:cs typeface="Arial" charset="0"/>
              </a:rPr>
            </a:br>
            <a:r>
              <a:rPr lang="en-GB" dirty="0" smtClean="0">
                <a:solidFill>
                  <a:srgbClr val="873B1F"/>
                </a:solidFill>
                <a:latin typeface="Arial" charset="0"/>
                <a:ea typeface="Arial" charset="0"/>
                <a:cs typeface="Arial" charset="0"/>
              </a:rPr>
              <a:t>How many dummy variables do we need?</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365289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10B The Effects of Nonstationary Data</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50</a:t>
            </a:fld>
            <a:endParaRPr lang="en-US" dirty="0"/>
          </a:p>
        </p:txBody>
      </p:sp>
      <p:sp>
        <p:nvSpPr>
          <p:cNvPr id="4" name="Content Placeholder 3"/>
          <p:cNvSpPr>
            <a:spLocks noGrp="1"/>
          </p:cNvSpPr>
          <p:nvPr>
            <p:ph idx="1"/>
          </p:nvPr>
        </p:nvSpPr>
        <p:spPr>
          <a:xfrm>
            <a:off x="685799" y="5186698"/>
            <a:ext cx="7543800" cy="1123396"/>
          </a:xfrm>
        </p:spPr>
        <p:txBody>
          <a:bodyPr>
            <a:noAutofit/>
          </a:bodyPr>
          <a:lstStyle/>
          <a:p>
            <a:pPr marL="285750" indent="-285750">
              <a:lnSpc>
                <a:spcPct val="100000"/>
              </a:lnSpc>
              <a:spcBef>
                <a:spcPts val="400"/>
              </a:spcBef>
            </a:pPr>
            <a:r>
              <a:rPr lang="en-GB" sz="1600" dirty="0"/>
              <a:t>Definition: A time series is </a:t>
            </a:r>
            <a:r>
              <a:rPr lang="en-GB" sz="1600" b="1" dirty="0"/>
              <a:t>stationary</a:t>
            </a:r>
            <a:r>
              <a:rPr lang="en-GB" sz="1600" dirty="0"/>
              <a:t> if the mean, variance, and </a:t>
            </a:r>
            <a:r>
              <a:rPr lang="en-GB" sz="1600" dirty="0" smtClean="0"/>
              <a:t>autocorrelation function </a:t>
            </a:r>
            <a:r>
              <a:rPr lang="en-GB" sz="1600" dirty="0"/>
              <a:t>are independent </a:t>
            </a:r>
            <a:r>
              <a:rPr lang="en-GB" sz="1600"/>
              <a:t>of </a:t>
            </a:r>
            <a:r>
              <a:rPr lang="en-GB" sz="1600" smtClean="0"/>
              <a:t>time</a:t>
            </a:r>
            <a:endParaRPr lang="en-GB" sz="1600" dirty="0"/>
          </a:p>
          <a:p>
            <a:pPr marL="285750" indent="-285750">
              <a:lnSpc>
                <a:spcPct val="100000"/>
              </a:lnSpc>
              <a:spcBef>
                <a:spcPts val="400"/>
              </a:spcBef>
            </a:pPr>
            <a:r>
              <a:rPr lang="en-GB" sz="1600" dirty="0"/>
              <a:t>If modelling non-stationary series, spurious relationships are too easily identified </a:t>
            </a:r>
          </a:p>
          <a:p>
            <a:pPr marL="285750" indent="-285750">
              <a:lnSpc>
                <a:spcPct val="100000"/>
              </a:lnSpc>
              <a:spcBef>
                <a:spcPts val="400"/>
              </a:spcBef>
            </a:pPr>
            <a:r>
              <a:rPr lang="en-GB" sz="1600" dirty="0">
                <a:solidFill>
                  <a:srgbClr val="FF0000"/>
                </a:solidFill>
              </a:rPr>
              <a:t>Overcome the problem </a:t>
            </a:r>
            <a:r>
              <a:rPr lang="en-GB" sz="1600" dirty="0"/>
              <a:t>with </a:t>
            </a:r>
            <a:r>
              <a:rPr lang="en-GB" sz="1600" dirty="0" smtClean="0"/>
              <a:t>differencing</a:t>
            </a:r>
            <a:endParaRPr lang="en-GB" sz="1600" dirty="0"/>
          </a:p>
        </p:txBody>
      </p:sp>
      <p:pic>
        <p:nvPicPr>
          <p:cNvPr id="5" name="Picture 4"/>
          <p:cNvPicPr>
            <a:picLocks noChangeAspect="1"/>
          </p:cNvPicPr>
          <p:nvPr/>
        </p:nvPicPr>
        <p:blipFill>
          <a:blip r:embed="rId2"/>
          <a:stretch>
            <a:fillRect/>
          </a:stretch>
        </p:blipFill>
        <p:spPr>
          <a:xfrm>
            <a:off x="685799" y="1458138"/>
            <a:ext cx="4899775" cy="3413423"/>
          </a:xfrm>
          <a:prstGeom prst="rect">
            <a:avLst/>
          </a:prstGeom>
        </p:spPr>
      </p:pic>
      <p:sp>
        <p:nvSpPr>
          <p:cNvPr id="10" name="Speech Bubble: Rectangle with Corners Rounded 5"/>
          <p:cNvSpPr/>
          <p:nvPr/>
        </p:nvSpPr>
        <p:spPr>
          <a:xfrm>
            <a:off x="5641323" y="3874492"/>
            <a:ext cx="1447800" cy="533400"/>
          </a:xfrm>
          <a:prstGeom prst="wedgeRoundRectCallout">
            <a:avLst>
              <a:gd name="adj1" fmla="val -83686"/>
              <a:gd name="adj2" fmla="val -5602"/>
              <a:gd name="adj3" fmla="val 16667"/>
            </a:avLst>
          </a:prstGeom>
          <a:solidFill>
            <a:srgbClr val="873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charset="0"/>
                <a:ea typeface="Arial" charset="0"/>
                <a:cs typeface="Arial" charset="0"/>
              </a:rPr>
              <a:t>Differenced CPI</a:t>
            </a:r>
          </a:p>
        </p:txBody>
      </p:sp>
    </p:spTree>
    <p:extLst>
      <p:ext uri="{BB962C8B-B14F-4D97-AF65-F5344CB8AC3E}">
        <p14:creationId xmlns:p14="http://schemas.microsoft.com/office/powerpoint/2010/main" val="579731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10B The Effects of Nonstationary Data</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51</a:t>
            </a:fld>
            <a:endParaRPr lang="en-US" dirty="0"/>
          </a:p>
        </p:txBody>
      </p:sp>
      <p:sp>
        <p:nvSpPr>
          <p:cNvPr id="4" name="Content Placeholder 3"/>
          <p:cNvSpPr>
            <a:spLocks noGrp="1"/>
          </p:cNvSpPr>
          <p:nvPr>
            <p:ph idx="1"/>
          </p:nvPr>
        </p:nvSpPr>
        <p:spPr>
          <a:xfrm>
            <a:off x="685799" y="1476260"/>
            <a:ext cx="7543800" cy="4833834"/>
          </a:xfrm>
        </p:spPr>
        <p:txBody>
          <a:bodyPr>
            <a:noAutofit/>
          </a:bodyPr>
          <a:lstStyle/>
          <a:p>
            <a:pPr>
              <a:lnSpc>
                <a:spcPct val="100000"/>
              </a:lnSpc>
            </a:pPr>
            <a:r>
              <a:rPr lang="en-GB" sz="1800" dirty="0"/>
              <a:t>One response: model in differences</a:t>
            </a:r>
          </a:p>
          <a:p>
            <a:pPr>
              <a:lnSpc>
                <a:spcPct val="100000"/>
              </a:lnSpc>
            </a:pPr>
            <a:endParaRPr lang="en-US" sz="1800" dirty="0"/>
          </a:p>
          <a:p>
            <a:pPr>
              <a:lnSpc>
                <a:spcPct val="100000"/>
              </a:lnSpc>
            </a:pPr>
            <a:endParaRPr lang="en-US" sz="1800" dirty="0"/>
          </a:p>
          <a:p>
            <a:pPr marL="0" indent="0">
              <a:lnSpc>
                <a:spcPct val="100000"/>
              </a:lnSpc>
              <a:buNone/>
            </a:pPr>
            <a:endParaRPr lang="en-US" sz="1800" dirty="0"/>
          </a:p>
          <a:p>
            <a:pPr>
              <a:lnSpc>
                <a:spcPct val="100000"/>
              </a:lnSpc>
            </a:pPr>
            <a:endParaRPr lang="en-GB" sz="1800" dirty="0"/>
          </a:p>
          <a:p>
            <a:pPr>
              <a:lnSpc>
                <a:spcPct val="100000"/>
              </a:lnSpc>
            </a:pPr>
            <a:r>
              <a:rPr lang="en-GB" sz="1800" dirty="0"/>
              <a:t>A model in levels has implications for a model in differences and vice versa.</a:t>
            </a:r>
          </a:p>
          <a:p>
            <a:pPr>
              <a:lnSpc>
                <a:spcPct val="100000"/>
              </a:lnSpc>
            </a:pPr>
            <a:r>
              <a:rPr lang="en-GB" sz="1800" dirty="0"/>
              <a:t>But a non-stationary variable, unleaded prices cannot be </a:t>
            </a:r>
            <a:r>
              <a:rPr lang="en-GB" sz="1800" dirty="0" err="1"/>
              <a:t>modeled</a:t>
            </a:r>
            <a:r>
              <a:rPr lang="en-GB" sz="1800" dirty="0"/>
              <a:t> by a stationary variable (CPI) alone and vice versa. The residuals would be </a:t>
            </a:r>
            <a:r>
              <a:rPr lang="en-GB" sz="1800" dirty="0" err="1"/>
              <a:t>autocorrelated</a:t>
            </a:r>
            <a:r>
              <a:rPr lang="en-GB" sz="1800" dirty="0"/>
              <a:t>.</a:t>
            </a:r>
          </a:p>
        </p:txBody>
      </p:sp>
      <p:graphicFrame>
        <p:nvGraphicFramePr>
          <p:cNvPr id="8" name="Object 7"/>
          <p:cNvGraphicFramePr>
            <a:graphicFrameLocks noChangeAspect="1"/>
          </p:cNvGraphicFramePr>
          <p:nvPr>
            <p:extLst>
              <p:ext uri="{D42A27DB-BD31-4B8C-83A1-F6EECF244321}">
                <p14:modId xmlns:p14="http://schemas.microsoft.com/office/powerpoint/2010/main" val="2049851839"/>
              </p:ext>
            </p:extLst>
          </p:nvPr>
        </p:nvGraphicFramePr>
        <p:xfrm>
          <a:off x="2125251" y="1973082"/>
          <a:ext cx="5828927" cy="1163460"/>
        </p:xfrm>
        <a:graphic>
          <a:graphicData uri="http://schemas.openxmlformats.org/presentationml/2006/ole">
            <mc:AlternateContent xmlns:mc="http://schemas.openxmlformats.org/markup-compatibility/2006">
              <mc:Choice xmlns:v="urn:schemas-microsoft-com:vml" Requires="v">
                <p:oleObj spid="_x0000_s105479" name="Equation" r:id="rId3" imgW="3441700" imgH="685800" progId="">
                  <p:embed/>
                </p:oleObj>
              </mc:Choice>
              <mc:Fallback>
                <p:oleObj name="Equation" r:id="rId3" imgW="3441700" imgH="685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251" y="1973082"/>
                        <a:ext cx="5828927" cy="1163460"/>
                      </a:xfrm>
                      <a:prstGeom prst="rect">
                        <a:avLst/>
                      </a:prstGeom>
                      <a:noFill/>
                      <a:extLst/>
                    </p:spPr>
                  </p:pic>
                </p:oleObj>
              </mc:Fallback>
            </mc:AlternateContent>
          </a:graphicData>
        </a:graphic>
      </p:graphicFrame>
    </p:spTree>
    <p:extLst>
      <p:ext uri="{BB962C8B-B14F-4D97-AF65-F5344CB8AC3E}">
        <p14:creationId xmlns:p14="http://schemas.microsoft.com/office/powerpoint/2010/main" val="117070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10C Differencing and Unit Roots</a:t>
            </a:r>
            <a:endParaRPr lang="en-US" dirty="0"/>
          </a:p>
        </p:txBody>
      </p:sp>
      <p:sp>
        <p:nvSpPr>
          <p:cNvPr id="3" name="Content Placeholder 2"/>
          <p:cNvSpPr>
            <a:spLocks noGrp="1"/>
          </p:cNvSpPr>
          <p:nvPr>
            <p:ph idx="1"/>
          </p:nvPr>
        </p:nvSpPr>
        <p:spPr/>
        <p:txBody>
          <a:bodyPr>
            <a:normAutofit/>
          </a:bodyPr>
          <a:lstStyle/>
          <a:p>
            <a:r>
              <a:rPr lang="en-GB" dirty="0"/>
              <a:t>We need to identify a nonstationary time series to protect ourselves from ‘spurious regression’</a:t>
            </a:r>
          </a:p>
          <a:p>
            <a:r>
              <a:rPr lang="en-GB" dirty="0"/>
              <a:t>Deciding whether a time series is nonstationary</a:t>
            </a:r>
          </a:p>
          <a:p>
            <a:pPr marL="458788" lvl="1" indent="-230188"/>
            <a:r>
              <a:rPr lang="en-GB" sz="2000" dirty="0"/>
              <a:t>Look at it</a:t>
            </a:r>
          </a:p>
          <a:p>
            <a:pPr marL="458788" lvl="1" indent="-230188"/>
            <a:r>
              <a:rPr lang="en-GB" sz="2000" dirty="0"/>
              <a:t>Think about the variable</a:t>
            </a:r>
          </a:p>
          <a:p>
            <a:pPr marL="458788" lvl="1" indent="-230188"/>
            <a:r>
              <a:rPr lang="en-GB" sz="2000" dirty="0"/>
              <a:t>Test</a:t>
            </a:r>
          </a:p>
          <a:p>
            <a:pPr marL="228600" lvl="1" indent="0">
              <a:buNone/>
            </a:pPr>
            <a:r>
              <a:rPr lang="en-GB" sz="2000" dirty="0"/>
              <a:t>Augmented Dickey-Fuller test: </a:t>
            </a:r>
            <a:r>
              <a:rPr lang="en-GB" sz="2000" dirty="0">
                <a:sym typeface="Symbol"/>
              </a:rPr>
              <a:t>=1 for </a:t>
            </a:r>
            <a:r>
              <a:rPr lang="en-GB" sz="2000" dirty="0" err="1">
                <a:sym typeface="Symbol"/>
              </a:rPr>
              <a:t>nonstationarity</a:t>
            </a:r>
            <a:endParaRPr lang="en-GB" sz="2000" dirty="0">
              <a:sym typeface="Symbol"/>
            </a:endParaRPr>
          </a:p>
          <a:p>
            <a:pPr marL="228600" lvl="1" indent="0">
              <a:buNone/>
            </a:pPr>
            <a:endParaRPr lang="en-GB" sz="2000" dirty="0">
              <a:sym typeface="Symbol"/>
            </a:endParaRPr>
          </a:p>
          <a:p>
            <a:pPr marL="228600" lvl="1" indent="0">
              <a:spcBef>
                <a:spcPts val="1700"/>
              </a:spcBef>
              <a:buNone/>
            </a:pPr>
            <a:r>
              <a:rPr lang="en-GB" sz="2000" dirty="0"/>
              <a:t>Added constant: 	</a:t>
            </a:r>
          </a:p>
          <a:p>
            <a:pPr marL="228600" lvl="1" indent="0">
              <a:spcBef>
                <a:spcPts val="2300"/>
              </a:spcBef>
              <a:buNone/>
            </a:pPr>
            <a:r>
              <a:rPr lang="en-GB" sz="2000" dirty="0"/>
              <a:t>Added constant and trend</a:t>
            </a:r>
            <a:r>
              <a:rPr lang="en-GB" sz="2000" dirty="0" smtClean="0"/>
              <a:t>:</a:t>
            </a:r>
            <a:endParaRPr lang="en-GB"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52</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109740570"/>
              </p:ext>
            </p:extLst>
          </p:nvPr>
        </p:nvGraphicFramePr>
        <p:xfrm>
          <a:off x="2004467" y="3831589"/>
          <a:ext cx="1368152" cy="413027"/>
        </p:xfrm>
        <a:graphic>
          <a:graphicData uri="http://schemas.openxmlformats.org/presentationml/2006/ole">
            <mc:AlternateContent xmlns:mc="http://schemas.openxmlformats.org/markup-compatibility/2006">
              <mc:Choice xmlns:v="urn:schemas-microsoft-com:vml" Requires="v">
                <p:oleObj spid="_x0000_s106515" name="Equation" r:id="rId3" imgW="812447" imgH="228501" progId="">
                  <p:embed/>
                </p:oleObj>
              </mc:Choice>
              <mc:Fallback>
                <p:oleObj name="Equation" r:id="rId3" imgW="812447" imgH="22850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467" y="3831589"/>
                        <a:ext cx="1368152" cy="4130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32126611"/>
              </p:ext>
            </p:extLst>
          </p:nvPr>
        </p:nvGraphicFramePr>
        <p:xfrm>
          <a:off x="4092699" y="3842072"/>
          <a:ext cx="2088232" cy="402551"/>
        </p:xfrm>
        <a:graphic>
          <a:graphicData uri="http://schemas.openxmlformats.org/presentationml/2006/ole">
            <mc:AlternateContent xmlns:mc="http://schemas.openxmlformats.org/markup-compatibility/2006">
              <mc:Choice xmlns:v="urn:schemas-microsoft-com:vml" Requires="v">
                <p:oleObj spid="_x0000_s106516" name="Equation" r:id="rId5" imgW="1231366" imgH="228501" progId="">
                  <p:embed/>
                </p:oleObj>
              </mc:Choice>
              <mc:Fallback>
                <p:oleObj name="Equation" r:id="rId5" imgW="1231366" imgH="22850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699" y="3842072"/>
                        <a:ext cx="2088232" cy="4025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48224313"/>
              </p:ext>
            </p:extLst>
          </p:nvPr>
        </p:nvGraphicFramePr>
        <p:xfrm>
          <a:off x="3018355" y="4259402"/>
          <a:ext cx="2376394" cy="448570"/>
        </p:xfrm>
        <a:graphic>
          <a:graphicData uri="http://schemas.openxmlformats.org/presentationml/2006/ole">
            <mc:AlternateContent xmlns:mc="http://schemas.openxmlformats.org/markup-compatibility/2006">
              <mc:Choice xmlns:v="urn:schemas-microsoft-com:vml" Requires="v">
                <p:oleObj spid="_x0000_s106517" name="Equation" r:id="rId7" imgW="1270000" imgH="228600" progId="">
                  <p:embed/>
                </p:oleObj>
              </mc:Choice>
              <mc:Fallback>
                <p:oleObj name="Equation" r:id="rId7" imgW="1270000" imgH="228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8355" y="4259402"/>
                        <a:ext cx="2376394" cy="448570"/>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86195667"/>
              </p:ext>
            </p:extLst>
          </p:nvPr>
        </p:nvGraphicFramePr>
        <p:xfrm>
          <a:off x="4026597" y="4788280"/>
          <a:ext cx="2736304" cy="476351"/>
        </p:xfrm>
        <a:graphic>
          <a:graphicData uri="http://schemas.openxmlformats.org/presentationml/2006/ole">
            <mc:AlternateContent xmlns:mc="http://schemas.openxmlformats.org/markup-compatibility/2006">
              <mc:Choice xmlns:v="urn:schemas-microsoft-com:vml" Requires="v">
                <p:oleObj spid="_x0000_s106518" name="Equation" r:id="rId9" imgW="1384300" imgH="228600" progId="">
                  <p:embed/>
                </p:oleObj>
              </mc:Choice>
              <mc:Fallback>
                <p:oleObj name="Equation" r:id="rId9" imgW="1384300" imgH="2286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6597" y="4788280"/>
                        <a:ext cx="2736304" cy="476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82689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10C Differencing and Unit Roots</a:t>
            </a:r>
            <a:endParaRPr lang="en-US" dirty="0"/>
          </a:p>
        </p:txBody>
      </p:sp>
      <p:sp>
        <p:nvSpPr>
          <p:cNvPr id="3" name="Content Placeholder 2"/>
          <p:cNvSpPr>
            <a:spLocks noGrp="1"/>
          </p:cNvSpPr>
          <p:nvPr>
            <p:ph idx="1"/>
          </p:nvPr>
        </p:nvSpPr>
        <p:spPr/>
        <p:txBody>
          <a:bodyPr>
            <a:normAutofit/>
          </a:bodyPr>
          <a:lstStyle/>
          <a:p>
            <a:r>
              <a:rPr lang="en-GB" i="1" dirty="0"/>
              <a:t>Constant and trend, </a:t>
            </a:r>
            <a:r>
              <a:rPr lang="en-GB" dirty="0"/>
              <a:t>results from </a:t>
            </a:r>
            <a:r>
              <a:rPr lang="en-GB" dirty="0" err="1"/>
              <a:t>EViews</a:t>
            </a:r>
            <a:endParaRPr lang="en-GB" dirty="0"/>
          </a:p>
          <a:p>
            <a:endParaRPr lang="en-GB" dirty="0"/>
          </a:p>
          <a:p>
            <a:endParaRPr lang="en-GB" dirty="0"/>
          </a:p>
          <a:p>
            <a:endParaRPr lang="en-GB" dirty="0"/>
          </a:p>
          <a:p>
            <a:endParaRPr lang="en-GB" dirty="0"/>
          </a:p>
          <a:p>
            <a:pPr marL="458788" lvl="1" indent="-230188"/>
            <a:r>
              <a:rPr lang="en-GB" sz="2000" dirty="0"/>
              <a:t>Rejects the null hypothesis of a unit root</a:t>
            </a:r>
          </a:p>
          <a:p>
            <a:pPr>
              <a:spcBef>
                <a:spcPts val="2200"/>
              </a:spcBef>
            </a:pPr>
            <a:r>
              <a:rPr lang="en-GB" dirty="0"/>
              <a:t>Try the other versions of ADF: evidence of unit root!</a:t>
            </a:r>
          </a:p>
          <a:p>
            <a:pPr>
              <a:spcBef>
                <a:spcPts val="2200"/>
              </a:spcBef>
            </a:pPr>
            <a:r>
              <a:rPr lang="en-GB" dirty="0"/>
              <a:t>Contradictory results: weak discriminatory power of the test</a:t>
            </a:r>
            <a:r>
              <a:rPr lang="en-GB"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53</a:t>
            </a:fld>
            <a:endParaRPr lang="en-US" dirty="0"/>
          </a:p>
        </p:txBody>
      </p:sp>
      <p:pic>
        <p:nvPicPr>
          <p:cNvPr id="10" name="Picture 9"/>
          <p:cNvPicPr>
            <a:picLocks noChangeAspect="1"/>
          </p:cNvPicPr>
          <p:nvPr/>
        </p:nvPicPr>
        <p:blipFill>
          <a:blip r:embed="rId2"/>
          <a:stretch>
            <a:fillRect/>
          </a:stretch>
        </p:blipFill>
        <p:spPr>
          <a:xfrm>
            <a:off x="685799" y="1902661"/>
            <a:ext cx="7648843" cy="1383655"/>
          </a:xfrm>
          <a:prstGeom prst="rect">
            <a:avLst/>
          </a:prstGeom>
        </p:spPr>
      </p:pic>
    </p:spTree>
    <p:extLst>
      <p:ext uri="{BB962C8B-B14F-4D97-AF65-F5344CB8AC3E}">
        <p14:creationId xmlns:p14="http://schemas.microsoft.com/office/powerpoint/2010/main" val="287124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10C Differencing and Unit Roots</a:t>
            </a:r>
            <a:endParaRPr lang="en-US" dirty="0"/>
          </a:p>
        </p:txBody>
      </p:sp>
      <p:sp>
        <p:nvSpPr>
          <p:cNvPr id="3" name="Content Placeholder 2"/>
          <p:cNvSpPr>
            <a:spLocks noGrp="1"/>
          </p:cNvSpPr>
          <p:nvPr>
            <p:ph idx="1"/>
          </p:nvPr>
        </p:nvSpPr>
        <p:spPr/>
        <p:txBody>
          <a:bodyPr>
            <a:normAutofit/>
          </a:bodyPr>
          <a:lstStyle/>
          <a:p>
            <a:pPr>
              <a:lnSpc>
                <a:spcPct val="100000"/>
              </a:lnSpc>
            </a:pPr>
            <a:r>
              <a:rPr lang="en-GB" dirty="0"/>
              <a:t>What to do?</a:t>
            </a:r>
          </a:p>
          <a:p>
            <a:pPr lvl="1">
              <a:lnSpc>
                <a:spcPct val="100000"/>
              </a:lnSpc>
              <a:spcBef>
                <a:spcPts val="1000"/>
              </a:spcBef>
            </a:pPr>
            <a:r>
              <a:rPr lang="en-GB" sz="2000" dirty="0"/>
              <a:t>Do not automatically model in first differences</a:t>
            </a:r>
          </a:p>
          <a:p>
            <a:pPr lvl="1">
              <a:lnSpc>
                <a:spcPct val="100000"/>
              </a:lnSpc>
              <a:spcBef>
                <a:spcPts val="1000"/>
              </a:spcBef>
            </a:pPr>
            <a:r>
              <a:rPr lang="en-GB" sz="2000" dirty="0"/>
              <a:t>If variables are stationary. model in levels</a:t>
            </a:r>
          </a:p>
          <a:p>
            <a:pPr lvl="1">
              <a:lnSpc>
                <a:spcPct val="100000"/>
              </a:lnSpc>
              <a:spcBef>
                <a:spcPts val="1000"/>
              </a:spcBef>
            </a:pPr>
            <a:r>
              <a:rPr lang="en-GB" sz="2000" dirty="0"/>
              <a:t>Include sufficient lags to remove autocorrelation</a:t>
            </a:r>
          </a:p>
          <a:p>
            <a:pPr lvl="1">
              <a:lnSpc>
                <a:spcPct val="100000"/>
              </a:lnSpc>
              <a:spcBef>
                <a:spcPts val="1000"/>
              </a:spcBef>
            </a:pPr>
            <a:r>
              <a:rPr lang="en-GB" sz="2000" dirty="0"/>
              <a:t>If some variables nonstationary, model those in differences – residual autocorrelation: include lags</a:t>
            </a:r>
          </a:p>
          <a:p>
            <a:pPr lvl="1">
              <a:lnSpc>
                <a:spcPct val="100000"/>
              </a:lnSpc>
              <a:spcBef>
                <a:spcPts val="1000"/>
              </a:spcBef>
            </a:pPr>
            <a:r>
              <a:rPr lang="en-GB" sz="2000" dirty="0"/>
              <a:t>Compare results of modelling in levels and differences</a:t>
            </a:r>
          </a:p>
          <a:p>
            <a:pPr lvl="1">
              <a:lnSpc>
                <a:spcPct val="100000"/>
              </a:lnSpc>
              <a:spcBef>
                <a:spcPts val="1000"/>
              </a:spcBef>
            </a:pPr>
            <a:r>
              <a:rPr lang="en-GB" sz="2000" dirty="0"/>
              <a:t>Which is better &amp; interpretable?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54</a:t>
            </a:fld>
            <a:endParaRPr lang="en-US" dirty="0"/>
          </a:p>
        </p:txBody>
      </p:sp>
    </p:spTree>
    <p:extLst>
      <p:ext uri="{BB962C8B-B14F-4D97-AF65-F5344CB8AC3E}">
        <p14:creationId xmlns:p14="http://schemas.microsoft.com/office/powerpoint/2010/main" val="1876854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10D Introduction to </a:t>
            </a:r>
            <a:r>
              <a:rPr lang="en-US" dirty="0" err="1" smtClean="0"/>
              <a:t>Cointegration</a:t>
            </a:r>
            <a:endParaRPr lang="en-US" dirty="0"/>
          </a:p>
        </p:txBody>
      </p:sp>
      <p:sp>
        <p:nvSpPr>
          <p:cNvPr id="3" name="Content Placeholder 2"/>
          <p:cNvSpPr>
            <a:spLocks noGrp="1"/>
          </p:cNvSpPr>
          <p:nvPr>
            <p:ph idx="1"/>
          </p:nvPr>
        </p:nvSpPr>
        <p:spPr/>
        <p:txBody>
          <a:bodyPr>
            <a:normAutofit/>
          </a:bodyPr>
          <a:lstStyle/>
          <a:p>
            <a:pPr>
              <a:lnSpc>
                <a:spcPct val="100000"/>
              </a:lnSpc>
            </a:pPr>
            <a:r>
              <a:rPr lang="en-GB" dirty="0"/>
              <a:t>Consider</a:t>
            </a:r>
          </a:p>
          <a:p>
            <a:pPr lvl="1">
              <a:lnSpc>
                <a:spcPct val="100000"/>
              </a:lnSpc>
              <a:spcBef>
                <a:spcPts val="1000"/>
              </a:spcBef>
            </a:pPr>
            <a:r>
              <a:rPr lang="en-GB" sz="2000" dirty="0"/>
              <a:t>If </a:t>
            </a:r>
            <a:r>
              <a:rPr lang="en-GB" sz="2000" i="1" dirty="0"/>
              <a:t>X</a:t>
            </a:r>
            <a:r>
              <a:rPr lang="en-GB" sz="2000" dirty="0"/>
              <a:t> is stationary, </a:t>
            </a:r>
            <a:r>
              <a:rPr lang="en-GB" sz="2000" i="1" dirty="0"/>
              <a:t>Y</a:t>
            </a:r>
            <a:r>
              <a:rPr lang="en-GB" sz="2000" dirty="0"/>
              <a:t> nonstationary, then </a:t>
            </a:r>
            <a:r>
              <a:rPr lang="en-GB" sz="2200" i="1" dirty="0">
                <a:sym typeface="Symbol"/>
              </a:rPr>
              <a:t></a:t>
            </a:r>
            <a:r>
              <a:rPr lang="en-GB" sz="2000" dirty="0">
                <a:sym typeface="Symbol"/>
              </a:rPr>
              <a:t> cannot be!</a:t>
            </a:r>
          </a:p>
          <a:p>
            <a:pPr lvl="1">
              <a:lnSpc>
                <a:spcPct val="100000"/>
              </a:lnSpc>
              <a:spcBef>
                <a:spcPts val="1000"/>
              </a:spcBef>
            </a:pPr>
            <a:r>
              <a:rPr lang="en-GB" sz="2000" dirty="0">
                <a:sym typeface="Symbol"/>
              </a:rPr>
              <a:t>Similarly, if </a:t>
            </a:r>
            <a:r>
              <a:rPr lang="en-GB" sz="2000" i="1" dirty="0">
                <a:sym typeface="Symbol"/>
              </a:rPr>
              <a:t>Y</a:t>
            </a:r>
            <a:r>
              <a:rPr lang="en-GB" sz="2000" dirty="0">
                <a:sym typeface="Symbol"/>
              </a:rPr>
              <a:t> is stationary and </a:t>
            </a:r>
            <a:r>
              <a:rPr lang="en-GB" sz="2000" i="1" dirty="0">
                <a:sym typeface="Symbol"/>
              </a:rPr>
              <a:t>X</a:t>
            </a:r>
            <a:r>
              <a:rPr lang="en-GB" sz="2000" dirty="0">
                <a:sym typeface="Symbol"/>
              </a:rPr>
              <a:t> is nonstationary  cannot be</a:t>
            </a:r>
            <a:r>
              <a:rPr lang="en-GB" sz="2000" dirty="0" smtClean="0">
                <a:sym typeface="Symbol"/>
              </a:rPr>
              <a:t>.</a:t>
            </a:r>
            <a:endParaRPr lang="en-GB"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55</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520599280"/>
              </p:ext>
            </p:extLst>
          </p:nvPr>
        </p:nvGraphicFramePr>
        <p:xfrm>
          <a:off x="2170322" y="1458138"/>
          <a:ext cx="2066063" cy="416251"/>
        </p:xfrm>
        <a:graphic>
          <a:graphicData uri="http://schemas.openxmlformats.org/presentationml/2006/ole">
            <mc:AlternateContent xmlns:mc="http://schemas.openxmlformats.org/markup-compatibility/2006">
              <mc:Choice xmlns:v="urn:schemas-microsoft-com:vml" Requires="v">
                <p:oleObj spid="_x0000_s109575" name="Equation" r:id="rId3" imgW="1002430" imgH="203024" progId="">
                  <p:embed/>
                </p:oleObj>
              </mc:Choice>
              <mc:Fallback>
                <p:oleObj name="Equation" r:id="rId3" imgW="1002430" imgH="20302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322" y="1458138"/>
                        <a:ext cx="2066063" cy="416251"/>
                      </a:xfrm>
                      <a:prstGeom prst="rect">
                        <a:avLst/>
                      </a:prstGeom>
                      <a:noFill/>
                      <a:extLst/>
                    </p:spPr>
                  </p:pic>
                </p:oleObj>
              </mc:Fallback>
            </mc:AlternateContent>
          </a:graphicData>
        </a:graphic>
      </p:graphicFrame>
      <p:sp>
        <p:nvSpPr>
          <p:cNvPr id="8" name="TextBox 7"/>
          <p:cNvSpPr txBox="1"/>
          <p:nvPr/>
        </p:nvSpPr>
        <p:spPr>
          <a:xfrm>
            <a:off x="685799" y="3762318"/>
            <a:ext cx="7543800" cy="1415748"/>
          </a:xfrm>
          <a:prstGeom prst="rect">
            <a:avLst/>
          </a:prstGeom>
          <a:solidFill>
            <a:srgbClr val="873B1F"/>
          </a:solidFill>
          <a:ln w="28575">
            <a:noFill/>
          </a:ln>
        </p:spPr>
        <p:txBody>
          <a:bodyPr wrap="square" lIns="91413" tIns="45708" rIns="91413" bIns="45708" rtlCol="0">
            <a:spAutoFit/>
          </a:bodyPr>
          <a:lstStyle/>
          <a:p>
            <a:pPr algn="ctr">
              <a:lnSpc>
                <a:spcPct val="150000"/>
              </a:lnSpc>
              <a:spcBef>
                <a:spcPts val="600"/>
              </a:spcBef>
            </a:pPr>
            <a:r>
              <a:rPr lang="en-GB" dirty="0">
                <a:solidFill>
                  <a:schemeClr val="bg1"/>
                </a:solidFill>
                <a:latin typeface="Arial" charset="0"/>
                <a:ea typeface="Arial" charset="0"/>
                <a:cs typeface="Arial" charset="0"/>
              </a:rPr>
              <a:t>Two nonstationary I(1) variables </a:t>
            </a:r>
            <a:r>
              <a:rPr lang="en-GB" i="1" dirty="0">
                <a:solidFill>
                  <a:schemeClr val="bg1"/>
                </a:solidFill>
                <a:latin typeface="Arial" charset="0"/>
                <a:ea typeface="Arial" charset="0"/>
                <a:cs typeface="Arial" charset="0"/>
              </a:rPr>
              <a:t>X</a:t>
            </a:r>
            <a:r>
              <a:rPr lang="en-GB" dirty="0">
                <a:solidFill>
                  <a:schemeClr val="bg1"/>
                </a:solidFill>
                <a:latin typeface="Arial" charset="0"/>
                <a:ea typeface="Arial" charset="0"/>
                <a:cs typeface="Arial" charset="0"/>
              </a:rPr>
              <a:t> and</a:t>
            </a:r>
            <a:r>
              <a:rPr lang="en-GB" i="1" dirty="0">
                <a:solidFill>
                  <a:schemeClr val="bg1"/>
                </a:solidFill>
                <a:latin typeface="Arial" charset="0"/>
                <a:ea typeface="Arial" charset="0"/>
                <a:cs typeface="Arial" charset="0"/>
              </a:rPr>
              <a:t> Y </a:t>
            </a:r>
            <a:r>
              <a:rPr lang="en-GB" dirty="0">
                <a:solidFill>
                  <a:schemeClr val="bg1"/>
                </a:solidFill>
                <a:latin typeface="Arial" charset="0"/>
                <a:ea typeface="Arial" charset="0"/>
                <a:cs typeface="Arial" charset="0"/>
              </a:rPr>
              <a:t>are said to be </a:t>
            </a:r>
            <a:r>
              <a:rPr lang="en-GB" dirty="0" smtClean="0">
                <a:solidFill>
                  <a:schemeClr val="bg1"/>
                </a:solidFill>
                <a:latin typeface="Arial" charset="0"/>
                <a:ea typeface="Arial" charset="0"/>
                <a:cs typeface="Arial" charset="0"/>
              </a:rPr>
              <a:t/>
            </a:r>
            <a:br>
              <a:rPr lang="en-GB" dirty="0" smtClean="0">
                <a:solidFill>
                  <a:schemeClr val="bg1"/>
                </a:solidFill>
                <a:latin typeface="Arial" charset="0"/>
                <a:ea typeface="Arial" charset="0"/>
                <a:cs typeface="Arial" charset="0"/>
              </a:rPr>
            </a:br>
            <a:r>
              <a:rPr lang="en-GB" dirty="0" err="1" smtClean="0">
                <a:solidFill>
                  <a:schemeClr val="bg1"/>
                </a:solidFill>
                <a:latin typeface="Arial" charset="0"/>
                <a:ea typeface="Arial" charset="0"/>
                <a:cs typeface="Arial" charset="0"/>
              </a:rPr>
              <a:t>cointegrated</a:t>
            </a:r>
            <a:r>
              <a:rPr lang="en-GB" dirty="0" smtClean="0">
                <a:solidFill>
                  <a:schemeClr val="bg1"/>
                </a:solidFill>
                <a:latin typeface="Arial" charset="0"/>
                <a:ea typeface="Arial" charset="0"/>
                <a:cs typeface="Arial" charset="0"/>
              </a:rPr>
              <a:t> if {Y-(α+βX)} is stationary.</a:t>
            </a:r>
            <a:endParaRPr lang="en-GB" dirty="0">
              <a:solidFill>
                <a:schemeClr val="bg1"/>
              </a:solidFill>
              <a:latin typeface="Arial" charset="0"/>
              <a:ea typeface="Arial" charset="0"/>
              <a:cs typeface="Arial" charset="0"/>
            </a:endParaRPr>
          </a:p>
          <a:p>
            <a:pPr algn="ctr">
              <a:lnSpc>
                <a:spcPct val="150000"/>
              </a:lnSpc>
              <a:spcBef>
                <a:spcPts val="600"/>
              </a:spcBef>
            </a:pPr>
            <a:r>
              <a:rPr lang="en-GB" dirty="0">
                <a:solidFill>
                  <a:schemeClr val="bg1"/>
                </a:solidFill>
                <a:latin typeface="Arial" charset="0"/>
                <a:ea typeface="Arial" charset="0"/>
                <a:cs typeface="Arial" charset="0"/>
              </a:rPr>
              <a:t>N.B. An I(1) variable is stationary in its first difference.</a:t>
            </a:r>
          </a:p>
        </p:txBody>
      </p:sp>
    </p:spTree>
    <p:extLst>
      <p:ext uri="{BB962C8B-B14F-4D97-AF65-F5344CB8AC3E}">
        <p14:creationId xmlns:p14="http://schemas.microsoft.com/office/powerpoint/2010/main" val="253983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10D Introduction to </a:t>
            </a:r>
            <a:r>
              <a:rPr lang="en-US" dirty="0" err="1" smtClean="0"/>
              <a:t>Cointegration</a:t>
            </a:r>
            <a:endParaRPr lang="en-US" dirty="0"/>
          </a:p>
        </p:txBody>
      </p:sp>
      <p:sp>
        <p:nvSpPr>
          <p:cNvPr id="3" name="Content Placeholder 2"/>
          <p:cNvSpPr>
            <a:spLocks noGrp="1"/>
          </p:cNvSpPr>
          <p:nvPr>
            <p:ph idx="1"/>
          </p:nvPr>
        </p:nvSpPr>
        <p:spPr>
          <a:xfrm>
            <a:off x="685800" y="1481328"/>
            <a:ext cx="7543800" cy="391539"/>
          </a:xfrm>
        </p:spPr>
        <p:txBody>
          <a:bodyPr>
            <a:normAutofit/>
          </a:bodyPr>
          <a:lstStyle/>
          <a:p>
            <a:pPr>
              <a:lnSpc>
                <a:spcPct val="100000"/>
              </a:lnSpc>
            </a:pPr>
            <a:r>
              <a:rPr lang="en-GB" dirty="0" smtClean="0"/>
              <a:t>An example of </a:t>
            </a:r>
            <a:r>
              <a:rPr lang="en-GB" dirty="0" err="1" smtClean="0"/>
              <a:t>cointegrated</a:t>
            </a:r>
            <a:r>
              <a:rPr lang="en-GB" dirty="0" smtClean="0"/>
              <a:t> series</a:t>
            </a:r>
            <a:endParaRPr lang="en-GB"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56</a:t>
            </a:fld>
            <a:endParaRPr lang="en-US" dirty="0"/>
          </a:p>
        </p:txBody>
      </p:sp>
      <p:pic>
        <p:nvPicPr>
          <p:cNvPr id="7" name="Picture 6"/>
          <p:cNvPicPr>
            <a:picLocks noChangeAspect="1"/>
          </p:cNvPicPr>
          <p:nvPr/>
        </p:nvPicPr>
        <p:blipFill>
          <a:blip r:embed="rId2"/>
          <a:stretch>
            <a:fillRect/>
          </a:stretch>
        </p:blipFill>
        <p:spPr>
          <a:xfrm>
            <a:off x="1491921" y="1872867"/>
            <a:ext cx="6158346" cy="4197427"/>
          </a:xfrm>
          <a:prstGeom prst="rect">
            <a:avLst/>
          </a:prstGeom>
        </p:spPr>
      </p:pic>
    </p:spTree>
    <p:extLst>
      <p:ext uri="{BB962C8B-B14F-4D97-AF65-F5344CB8AC3E}">
        <p14:creationId xmlns:p14="http://schemas.microsoft.com/office/powerpoint/2010/main" val="1391375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10D Introduction to </a:t>
            </a:r>
            <a:r>
              <a:rPr lang="en-US" dirty="0" err="1" smtClean="0"/>
              <a:t>Cointegration</a:t>
            </a:r>
            <a:endParaRPr lang="en-US" dirty="0"/>
          </a:p>
        </p:txBody>
      </p:sp>
      <p:sp>
        <p:nvSpPr>
          <p:cNvPr id="3" name="Content Placeholder 2"/>
          <p:cNvSpPr>
            <a:spLocks noGrp="1"/>
          </p:cNvSpPr>
          <p:nvPr>
            <p:ph idx="1"/>
          </p:nvPr>
        </p:nvSpPr>
        <p:spPr>
          <a:xfrm>
            <a:off x="685800" y="1481328"/>
            <a:ext cx="7543800" cy="4710152"/>
          </a:xfrm>
        </p:spPr>
        <p:txBody>
          <a:bodyPr>
            <a:normAutofit/>
          </a:bodyPr>
          <a:lstStyle/>
          <a:p>
            <a:pPr>
              <a:lnSpc>
                <a:spcPct val="100000"/>
              </a:lnSpc>
            </a:pPr>
            <a:r>
              <a:rPr lang="en-GB" dirty="0"/>
              <a:t>Consider</a:t>
            </a:r>
          </a:p>
          <a:p>
            <a:pPr marL="0" indent="0">
              <a:lnSpc>
                <a:spcPct val="100000"/>
              </a:lnSpc>
              <a:buNone/>
            </a:pPr>
            <a:r>
              <a:rPr lang="en-GB" dirty="0"/>
              <a:t>         						</a:t>
            </a:r>
          </a:p>
          <a:p>
            <a:pPr>
              <a:lnSpc>
                <a:spcPct val="100000"/>
              </a:lnSpc>
            </a:pPr>
            <a:r>
              <a:rPr lang="en-GB" dirty="0"/>
              <a:t>Or in first differences</a:t>
            </a:r>
          </a:p>
          <a:p>
            <a:pPr>
              <a:lnSpc>
                <a:spcPct val="100000"/>
              </a:lnSpc>
            </a:pPr>
            <a:endParaRPr lang="en-GB" dirty="0"/>
          </a:p>
          <a:p>
            <a:pPr>
              <a:lnSpc>
                <a:spcPct val="100000"/>
              </a:lnSpc>
            </a:pPr>
            <a:r>
              <a:rPr lang="en-GB" dirty="0"/>
              <a:t>Just the first difference model with </a:t>
            </a:r>
            <a:r>
              <a:rPr lang="el-GR" dirty="0"/>
              <a:t>λ*=1 </a:t>
            </a:r>
            <a:r>
              <a:rPr lang="en-GB" dirty="0"/>
              <a:t>and</a:t>
            </a:r>
          </a:p>
          <a:p>
            <a:pPr>
              <a:lnSpc>
                <a:spcPct val="100000"/>
              </a:lnSpc>
            </a:pPr>
            <a:endParaRPr lang="en-GB" dirty="0"/>
          </a:p>
          <a:p>
            <a:pPr>
              <a:lnSpc>
                <a:spcPct val="100000"/>
              </a:lnSpc>
            </a:pPr>
            <a:r>
              <a:rPr lang="en-GB" dirty="0"/>
              <a:t>Engle and Granger (1987) showed that where there is a </a:t>
            </a:r>
            <a:r>
              <a:rPr lang="en-GB" dirty="0" err="1"/>
              <a:t>cointegrating</a:t>
            </a:r>
            <a:r>
              <a:rPr lang="en-GB" dirty="0"/>
              <a:t> relationship between </a:t>
            </a:r>
            <a:r>
              <a:rPr lang="en-GB" i="1" dirty="0"/>
              <a:t>Y </a:t>
            </a:r>
            <a:r>
              <a:rPr lang="en-GB" dirty="0"/>
              <a:t>and  </a:t>
            </a:r>
            <a:r>
              <a:rPr lang="en-GB" i="1" dirty="0" smtClean="0"/>
              <a:t>X</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57</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706531093"/>
              </p:ext>
            </p:extLst>
          </p:nvPr>
        </p:nvGraphicFramePr>
        <p:xfrm>
          <a:off x="1185429" y="1845028"/>
          <a:ext cx="5404121" cy="408706"/>
        </p:xfrm>
        <a:graphic>
          <a:graphicData uri="http://schemas.openxmlformats.org/presentationml/2006/ole">
            <mc:AlternateContent xmlns:mc="http://schemas.openxmlformats.org/markup-compatibility/2006">
              <mc:Choice xmlns:v="urn:schemas-microsoft-com:vml" Requires="v">
                <p:oleObj spid="_x0000_s111635" name="Equation" r:id="rId3" imgW="3365500" imgH="254000" progId="">
                  <p:embed/>
                </p:oleObj>
              </mc:Choice>
              <mc:Fallback>
                <p:oleObj name="Equation" r:id="rId3" imgW="3365500" imgH="254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429" y="1845028"/>
                        <a:ext cx="5404121" cy="408706"/>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09868824"/>
              </p:ext>
            </p:extLst>
          </p:nvPr>
        </p:nvGraphicFramePr>
        <p:xfrm>
          <a:off x="1185429" y="2768248"/>
          <a:ext cx="5453627" cy="374167"/>
        </p:xfrm>
        <a:graphic>
          <a:graphicData uri="http://schemas.openxmlformats.org/presentationml/2006/ole">
            <mc:AlternateContent xmlns:mc="http://schemas.openxmlformats.org/markup-compatibility/2006">
              <mc:Choice xmlns:v="urn:schemas-microsoft-com:vml" Requires="v">
                <p:oleObj spid="_x0000_s111636" name="Equation" r:id="rId5" imgW="3517900" imgH="241300" progId="">
                  <p:embed/>
                </p:oleObj>
              </mc:Choice>
              <mc:Fallback>
                <p:oleObj name="Equation" r:id="rId5" imgW="3517900" imgH="2413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429" y="2768248"/>
                        <a:ext cx="5453627" cy="374167"/>
                      </a:xfrm>
                      <a:prstGeom prst="rect">
                        <a:avLst/>
                      </a:prstGeom>
                      <a:noFill/>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04959892"/>
              </p:ext>
            </p:extLst>
          </p:nvPr>
        </p:nvGraphicFramePr>
        <p:xfrm>
          <a:off x="1185429" y="4879101"/>
          <a:ext cx="4088205" cy="713795"/>
        </p:xfrm>
        <a:graphic>
          <a:graphicData uri="http://schemas.openxmlformats.org/presentationml/2006/ole">
            <mc:AlternateContent xmlns:mc="http://schemas.openxmlformats.org/markup-compatibility/2006">
              <mc:Choice xmlns:v="urn:schemas-microsoft-com:vml" Requires="v">
                <p:oleObj spid="_x0000_s111637" name="Equation" r:id="rId7" imgW="2628900" imgH="457200" progId="">
                  <p:embed/>
                </p:oleObj>
              </mc:Choice>
              <mc:Fallback>
                <p:oleObj name="Equation" r:id="rId7" imgW="2628900" imgH="4572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5429" y="4879101"/>
                        <a:ext cx="4088205" cy="713795"/>
                      </a:xfrm>
                      <a:prstGeom prst="rect">
                        <a:avLst/>
                      </a:prstGeom>
                      <a:noFill/>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17336923"/>
              </p:ext>
            </p:extLst>
          </p:nvPr>
        </p:nvGraphicFramePr>
        <p:xfrm>
          <a:off x="1185429" y="3657379"/>
          <a:ext cx="4076692" cy="358049"/>
        </p:xfrm>
        <a:graphic>
          <a:graphicData uri="http://schemas.openxmlformats.org/presentationml/2006/ole">
            <mc:AlternateContent xmlns:mc="http://schemas.openxmlformats.org/markup-compatibility/2006">
              <mc:Choice xmlns:v="urn:schemas-microsoft-com:vml" Requires="v">
                <p:oleObj spid="_x0000_s111638" name="Equation" r:id="rId9" imgW="2501900" imgH="228600" progId="">
                  <p:embed/>
                </p:oleObj>
              </mc:Choice>
              <mc:Fallback>
                <p:oleObj name="Equation" r:id="rId9" imgW="2501900" imgH="2286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5429" y="3657379"/>
                        <a:ext cx="4076692" cy="358049"/>
                      </a:xfrm>
                      <a:prstGeom prst="rect">
                        <a:avLst/>
                      </a:prstGeom>
                      <a:noFill/>
                      <a:extLst/>
                    </p:spPr>
                  </p:pic>
                </p:oleObj>
              </mc:Fallback>
            </mc:AlternateContent>
          </a:graphicData>
        </a:graphic>
      </p:graphicFrame>
      <p:sp>
        <p:nvSpPr>
          <p:cNvPr id="12" name="Speech Bubble: Rectangle 8"/>
          <p:cNvSpPr/>
          <p:nvPr/>
        </p:nvSpPr>
        <p:spPr>
          <a:xfrm>
            <a:off x="6219668" y="4736996"/>
            <a:ext cx="1905000" cy="1055318"/>
          </a:xfrm>
          <a:prstGeom prst="wedgeRectCallout">
            <a:avLst>
              <a:gd name="adj1" fmla="val -113984"/>
              <a:gd name="adj2" fmla="val 4966"/>
            </a:avLst>
          </a:prstGeom>
          <a:solidFill>
            <a:srgbClr val="873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charset="0"/>
                <a:ea typeface="Arial" charset="0"/>
                <a:cs typeface="Arial" charset="0"/>
              </a:rPr>
              <a:t>Error (or Equilibrium) Correction Model</a:t>
            </a:r>
            <a:endParaRPr lang="en-GB" sz="1600" dirty="0">
              <a:latin typeface="Arial" charset="0"/>
              <a:ea typeface="Arial" charset="0"/>
              <a:cs typeface="Arial" charset="0"/>
            </a:endParaRPr>
          </a:p>
        </p:txBody>
      </p:sp>
    </p:spTree>
    <p:extLst>
      <p:ext uri="{BB962C8B-B14F-4D97-AF65-F5344CB8AC3E}">
        <p14:creationId xmlns:p14="http://schemas.microsoft.com/office/powerpoint/2010/main" val="1528584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10D Introduction to </a:t>
            </a:r>
            <a:r>
              <a:rPr lang="en-US" dirty="0" err="1" smtClean="0"/>
              <a:t>Cointegration</a:t>
            </a:r>
            <a:endParaRPr lang="en-US" dirty="0"/>
          </a:p>
        </p:txBody>
      </p:sp>
      <p:sp>
        <p:nvSpPr>
          <p:cNvPr id="3" name="Content Placeholder 2"/>
          <p:cNvSpPr>
            <a:spLocks noGrp="1"/>
          </p:cNvSpPr>
          <p:nvPr>
            <p:ph idx="1"/>
          </p:nvPr>
        </p:nvSpPr>
        <p:spPr>
          <a:xfrm>
            <a:off x="685800" y="1481328"/>
            <a:ext cx="7543800" cy="4710152"/>
          </a:xfrm>
        </p:spPr>
        <p:txBody>
          <a:bodyPr>
            <a:normAutofit/>
          </a:bodyPr>
          <a:lstStyle/>
          <a:p>
            <a:r>
              <a:rPr lang="en-GB" dirty="0"/>
              <a:t>Why does it matter?</a:t>
            </a:r>
          </a:p>
          <a:p>
            <a:pPr>
              <a:spcBef>
                <a:spcPts val="1600"/>
              </a:spcBef>
            </a:pPr>
            <a:r>
              <a:rPr lang="en-GB" dirty="0"/>
              <a:t>Where a </a:t>
            </a:r>
            <a:r>
              <a:rPr lang="en-GB" dirty="0" err="1"/>
              <a:t>cointegrated</a:t>
            </a:r>
            <a:r>
              <a:rPr lang="en-GB" dirty="0"/>
              <a:t> relationship is established it is theoretically better to estimate equation 4.</a:t>
            </a:r>
          </a:p>
          <a:p>
            <a:pPr lvl="1"/>
            <a:r>
              <a:rPr lang="en-GB" sz="2000" dirty="0"/>
              <a:t>Computer programs will establish whether the relationship(s) exist between the variables.</a:t>
            </a:r>
          </a:p>
          <a:p>
            <a:pPr lvl="1"/>
            <a:r>
              <a:rPr lang="en-GB" sz="2000" dirty="0"/>
              <a:t>Programs such as </a:t>
            </a:r>
            <a:r>
              <a:rPr lang="en-GB" sz="2000" dirty="0" err="1"/>
              <a:t>EViews</a:t>
            </a:r>
            <a:r>
              <a:rPr lang="en-GB" sz="2000" dirty="0"/>
              <a:t> will also estimate the relationship.</a:t>
            </a:r>
          </a:p>
          <a:p>
            <a:pPr>
              <a:spcBef>
                <a:spcPts val="1600"/>
              </a:spcBef>
            </a:pPr>
            <a:r>
              <a:rPr lang="en-GB" dirty="0"/>
              <a:t>But does estimating (4) produce better forecasts?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58</a:t>
            </a:fld>
            <a:endParaRPr lang="en-US" dirty="0"/>
          </a:p>
        </p:txBody>
      </p:sp>
      <p:sp>
        <p:nvSpPr>
          <p:cNvPr id="13" name="Text Box 6"/>
          <p:cNvSpPr txBox="1">
            <a:spLocks noChangeArrowheads="1"/>
          </p:cNvSpPr>
          <p:nvPr/>
        </p:nvSpPr>
        <p:spPr bwMode="auto">
          <a:xfrm>
            <a:off x="685798" y="4727314"/>
            <a:ext cx="7438869" cy="276999"/>
          </a:xfrm>
          <a:prstGeom prst="rect">
            <a:avLst/>
          </a:prstGeom>
          <a:noFill/>
          <a:ln w="12700">
            <a:noFill/>
            <a:miter lim="800000"/>
            <a:headEnd/>
            <a:tailEnd/>
          </a:ln>
          <a:effectLst/>
        </p:spPr>
        <p:txBody>
          <a:bodyPr wrap="square" lIns="0" tIns="0" rIns="0" bIns="0" anchor="ctr" anchorCtr="0">
            <a:spAutoFit/>
          </a:bodyPr>
          <a:lstStyle/>
          <a:p>
            <a:pPr marL="1144588" indent="-1144588"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What’s the difference between equations 2, 3, and 4?</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743584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10E Modeling with Nonstationary Data</a:t>
            </a:r>
            <a:endParaRPr lang="en-US" dirty="0"/>
          </a:p>
        </p:txBody>
      </p:sp>
      <p:sp>
        <p:nvSpPr>
          <p:cNvPr id="3" name="Content Placeholder 2"/>
          <p:cNvSpPr>
            <a:spLocks noGrp="1"/>
          </p:cNvSpPr>
          <p:nvPr>
            <p:ph idx="1"/>
          </p:nvPr>
        </p:nvSpPr>
        <p:spPr>
          <a:xfrm>
            <a:off x="685800" y="1481328"/>
            <a:ext cx="7543800" cy="391539"/>
          </a:xfrm>
        </p:spPr>
        <p:txBody>
          <a:bodyPr/>
          <a:lstStyle/>
          <a:p>
            <a:pPr marL="0" indent="0">
              <a:buNone/>
            </a:pPr>
            <a:r>
              <a:rPr lang="en-US" b="1" dirty="0" smtClean="0">
                <a:solidFill>
                  <a:srgbClr val="873B1F"/>
                </a:solidFill>
              </a:rPr>
              <a:t>Model selection strategies for nonstationary variables</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59</a:t>
            </a:fld>
            <a:endParaRPr lang="en-US" dirty="0"/>
          </a:p>
        </p:txBody>
      </p:sp>
      <p:pic>
        <p:nvPicPr>
          <p:cNvPr id="6" name="Picture 5"/>
          <p:cNvPicPr>
            <a:picLocks noChangeAspect="1"/>
          </p:cNvPicPr>
          <p:nvPr/>
        </p:nvPicPr>
        <p:blipFill>
          <a:blip r:embed="rId2"/>
          <a:stretch>
            <a:fillRect/>
          </a:stretch>
        </p:blipFill>
        <p:spPr>
          <a:xfrm>
            <a:off x="1477341" y="1872867"/>
            <a:ext cx="6190397" cy="4392185"/>
          </a:xfrm>
          <a:prstGeom prst="rect">
            <a:avLst/>
          </a:prstGeom>
        </p:spPr>
      </p:pic>
    </p:spTree>
    <p:extLst>
      <p:ext uri="{BB962C8B-B14F-4D97-AF65-F5344CB8AC3E}">
        <p14:creationId xmlns:p14="http://schemas.microsoft.com/office/powerpoint/2010/main" val="8365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509163"/>
          </a:xfrm>
        </p:spPr>
        <p:txBody>
          <a:bodyPr>
            <a:normAutofit/>
          </a:bodyPr>
          <a:lstStyle/>
          <a:p>
            <a:pPr marL="0" indent="0">
              <a:buNone/>
            </a:pPr>
            <a:r>
              <a:rPr lang="en-US" sz="1600" b="1" dirty="0" smtClean="0">
                <a:solidFill>
                  <a:srgbClr val="873B1F"/>
                </a:solidFill>
              </a:rPr>
              <a:t>The results: A model for predicting household ownership of computers depending on income</a:t>
            </a:r>
            <a:endParaRPr lang="en-US" sz="16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6</a:t>
            </a:fld>
            <a:endParaRPr lang="en-US" dirty="0"/>
          </a:p>
        </p:txBody>
      </p:sp>
      <p:pic>
        <p:nvPicPr>
          <p:cNvPr id="10" name="Picture 9"/>
          <p:cNvPicPr>
            <a:picLocks noChangeAspect="1"/>
          </p:cNvPicPr>
          <p:nvPr/>
        </p:nvPicPr>
        <p:blipFill>
          <a:blip r:embed="rId2"/>
          <a:stretch>
            <a:fillRect/>
          </a:stretch>
        </p:blipFill>
        <p:spPr>
          <a:xfrm>
            <a:off x="685799" y="2172685"/>
            <a:ext cx="7315200" cy="1943100"/>
          </a:xfrm>
          <a:prstGeom prst="rect">
            <a:avLst/>
          </a:prstGeom>
        </p:spPr>
      </p:pic>
    </p:spTree>
    <p:extLst>
      <p:ext uri="{BB962C8B-B14F-4D97-AF65-F5344CB8AC3E}">
        <p14:creationId xmlns:p14="http://schemas.microsoft.com/office/powerpoint/2010/main" val="952784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10E Modeling with Nonstationary Data</a:t>
            </a:r>
          </a:p>
        </p:txBody>
      </p:sp>
      <p:sp>
        <p:nvSpPr>
          <p:cNvPr id="3" name="Content Placeholder 2"/>
          <p:cNvSpPr>
            <a:spLocks noGrp="1"/>
          </p:cNvSpPr>
          <p:nvPr>
            <p:ph idx="1"/>
          </p:nvPr>
        </p:nvSpPr>
        <p:spPr/>
        <p:txBody>
          <a:bodyPr>
            <a:normAutofit/>
          </a:bodyPr>
          <a:lstStyle/>
          <a:p>
            <a:pPr marL="0" indent="0">
              <a:lnSpc>
                <a:spcPct val="100000"/>
              </a:lnSpc>
              <a:buNone/>
            </a:pPr>
            <a:r>
              <a:rPr lang="en-GB" dirty="0"/>
              <a:t>Based on the empirical evidence,</a:t>
            </a:r>
          </a:p>
          <a:p>
            <a:pPr marL="458788" indent="-219075">
              <a:lnSpc>
                <a:spcPct val="100000"/>
              </a:lnSpc>
              <a:spcBef>
                <a:spcPts val="1600"/>
              </a:spcBef>
            </a:pPr>
            <a:r>
              <a:rPr lang="en-GB" dirty="0"/>
              <a:t>First test, then deciding on stationarity.</a:t>
            </a:r>
          </a:p>
          <a:p>
            <a:pPr marL="458788" indent="-219075">
              <a:lnSpc>
                <a:spcPct val="100000"/>
              </a:lnSpc>
              <a:spcBef>
                <a:spcPts val="1600"/>
              </a:spcBef>
            </a:pPr>
            <a:r>
              <a:rPr lang="en-GB" dirty="0" smtClean="0"/>
              <a:t>Identify </a:t>
            </a:r>
            <a:r>
              <a:rPr lang="en-GB" dirty="0" err="1"/>
              <a:t>cointegrating</a:t>
            </a:r>
            <a:r>
              <a:rPr lang="en-GB" dirty="0"/>
              <a:t> restrictions.</a:t>
            </a:r>
          </a:p>
          <a:p>
            <a:pPr marL="688975" lvl="1" indent="-230188">
              <a:lnSpc>
                <a:spcPct val="100000"/>
              </a:lnSpc>
            </a:pPr>
            <a:r>
              <a:rPr lang="en-GB" sz="2000" dirty="0"/>
              <a:t>Imposing appropriate restrictions should lead to better forecasts.</a:t>
            </a:r>
          </a:p>
          <a:p>
            <a:pPr marL="458788" indent="-219075">
              <a:lnSpc>
                <a:spcPct val="100000"/>
              </a:lnSpc>
              <a:spcBef>
                <a:spcPts val="1600"/>
              </a:spcBef>
            </a:pPr>
            <a:r>
              <a:rPr lang="en-GB" b="1" dirty="0" smtClean="0">
                <a:solidFill>
                  <a:srgbClr val="873B1F"/>
                </a:solidFill>
              </a:rPr>
              <a:t>Compare</a:t>
            </a:r>
            <a:r>
              <a:rPr lang="en-GB" dirty="0" smtClean="0">
                <a:solidFill>
                  <a:srgbClr val="873B1F"/>
                </a:solidFill>
              </a:rPr>
              <a:t> </a:t>
            </a:r>
            <a:r>
              <a:rPr lang="en-GB" dirty="0"/>
              <a:t>the restricted model with unconstrained alternative (it’s easy</a:t>
            </a:r>
            <a:r>
              <a:rPr lang="en-GB"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60</a:t>
            </a:fld>
            <a:endParaRPr lang="en-US" dirty="0"/>
          </a:p>
        </p:txBody>
      </p:sp>
    </p:spTree>
    <p:extLst>
      <p:ext uri="{BB962C8B-B14F-4D97-AF65-F5344CB8AC3E}">
        <p14:creationId xmlns:p14="http://schemas.microsoft.com/office/powerpoint/2010/main" val="1569993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 10E Modeling with Nonstationary Data</a:t>
            </a:r>
          </a:p>
        </p:txBody>
      </p:sp>
      <p:sp>
        <p:nvSpPr>
          <p:cNvPr id="3" name="Content Placeholder 2"/>
          <p:cNvSpPr>
            <a:spLocks noGrp="1"/>
          </p:cNvSpPr>
          <p:nvPr>
            <p:ph idx="1"/>
          </p:nvPr>
        </p:nvSpPr>
        <p:spPr>
          <a:xfrm>
            <a:off x="685799" y="4594032"/>
            <a:ext cx="7543800" cy="682721"/>
          </a:xfrm>
        </p:spPr>
        <p:txBody>
          <a:bodyPr>
            <a:normAutofit/>
          </a:bodyPr>
          <a:lstStyle/>
          <a:p>
            <a:pPr>
              <a:lnSpc>
                <a:spcPct val="100000"/>
              </a:lnSpc>
            </a:pPr>
            <a:r>
              <a:rPr lang="en-GB" dirty="0" smtClean="0"/>
              <a:t>Unrestricted model is more accurate, but requires forecasts of </a:t>
            </a:r>
            <a:r>
              <a:rPr lang="en-GB" i="1" dirty="0" smtClean="0"/>
              <a:t>CPI</a:t>
            </a:r>
            <a:r>
              <a:rPr lang="en-GB" dirty="0" smtClean="0"/>
              <a:t> and </a:t>
            </a:r>
            <a:r>
              <a:rPr lang="en-GB" i="1" dirty="0" err="1" smtClean="0"/>
              <a:t>Crude_price</a:t>
            </a:r>
            <a:r>
              <a:rPr lang="en-GB" i="1" dirty="0" smtClean="0"/>
              <a:t> </a:t>
            </a:r>
            <a:r>
              <a:rPr lang="en-GB" dirty="0" smtClean="0"/>
              <a:t>for multi-step forecasts!</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61</a:t>
            </a:fld>
            <a:endParaRPr lang="en-US" dirty="0"/>
          </a:p>
        </p:txBody>
      </p:sp>
      <p:pic>
        <p:nvPicPr>
          <p:cNvPr id="6" name="Picture 5"/>
          <p:cNvPicPr>
            <a:picLocks noChangeAspect="1"/>
          </p:cNvPicPr>
          <p:nvPr/>
        </p:nvPicPr>
        <p:blipFill>
          <a:blip r:embed="rId2"/>
          <a:stretch>
            <a:fillRect/>
          </a:stretch>
        </p:blipFill>
        <p:spPr>
          <a:xfrm>
            <a:off x="685799" y="1458139"/>
            <a:ext cx="7339709" cy="2916792"/>
          </a:xfrm>
          <a:prstGeom prst="rect">
            <a:avLst/>
          </a:prstGeom>
        </p:spPr>
      </p:pic>
      <p:sp>
        <p:nvSpPr>
          <p:cNvPr id="7" name="Oval 6"/>
          <p:cNvSpPr/>
          <p:nvPr/>
        </p:nvSpPr>
        <p:spPr>
          <a:xfrm>
            <a:off x="2974554" y="2089774"/>
            <a:ext cx="67203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656002" y="2089774"/>
            <a:ext cx="67203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833868" y="4070131"/>
            <a:ext cx="67203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495580" y="4070131"/>
            <a:ext cx="67203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343879" y="4070131"/>
            <a:ext cx="67203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192178" y="4070131"/>
            <a:ext cx="67203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198782" y="5593453"/>
            <a:ext cx="4746435" cy="369308"/>
          </a:xfrm>
          <a:prstGeom prst="rect">
            <a:avLst/>
          </a:prstGeom>
          <a:solidFill>
            <a:srgbClr val="873B1F"/>
          </a:solidFill>
          <a:ln w="28575">
            <a:noFill/>
          </a:ln>
        </p:spPr>
        <p:txBody>
          <a:bodyPr wrap="square" lIns="91413" tIns="45708" rIns="91413" bIns="45708" rtlCol="0">
            <a:spAutoFit/>
          </a:bodyPr>
          <a:lstStyle/>
          <a:p>
            <a:pPr algn="ctr">
              <a:spcBef>
                <a:spcPts val="600"/>
              </a:spcBef>
            </a:pPr>
            <a:r>
              <a:rPr lang="en-GB" dirty="0" smtClean="0">
                <a:solidFill>
                  <a:schemeClr val="bg1"/>
                </a:solidFill>
                <a:latin typeface="Arial" charset="0"/>
                <a:ea typeface="Arial" charset="0"/>
                <a:cs typeface="Arial" charset="0"/>
              </a:rPr>
              <a:t>Model selection matters!</a:t>
            </a:r>
            <a:endParaRPr lang="en-GB"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2417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r>
              <a:rPr lang="en-US" dirty="0" smtClean="0"/>
              <a:t> on Modeling Nonstationary Data</a:t>
            </a:r>
            <a:endParaRPr lang="en-US" dirty="0"/>
          </a:p>
        </p:txBody>
      </p:sp>
      <p:sp>
        <p:nvSpPr>
          <p:cNvPr id="3" name="Content Placeholder 2"/>
          <p:cNvSpPr>
            <a:spLocks noGrp="1"/>
          </p:cNvSpPr>
          <p:nvPr>
            <p:ph idx="1"/>
          </p:nvPr>
        </p:nvSpPr>
        <p:spPr/>
        <p:txBody>
          <a:bodyPr/>
          <a:lstStyle/>
          <a:p>
            <a:pPr>
              <a:lnSpc>
                <a:spcPct val="100000"/>
              </a:lnSpc>
              <a:spcBef>
                <a:spcPts val="1600"/>
              </a:spcBef>
            </a:pPr>
            <a:r>
              <a:rPr lang="en-GB" dirty="0"/>
              <a:t>Examine series for </a:t>
            </a:r>
            <a:r>
              <a:rPr lang="en-GB" dirty="0" err="1"/>
              <a:t>nonstationarity</a:t>
            </a:r>
            <a:r>
              <a:rPr lang="en-GB" dirty="0"/>
              <a:t> including testing.</a:t>
            </a:r>
          </a:p>
          <a:p>
            <a:pPr>
              <a:lnSpc>
                <a:spcPct val="100000"/>
              </a:lnSpc>
              <a:spcBef>
                <a:spcPts val="1600"/>
              </a:spcBef>
            </a:pPr>
            <a:r>
              <a:rPr lang="en-GB" dirty="0"/>
              <a:t>Ensure the equations in levels and differences ‘balance’.</a:t>
            </a:r>
          </a:p>
          <a:p>
            <a:pPr>
              <a:lnSpc>
                <a:spcPct val="100000"/>
              </a:lnSpc>
              <a:spcBef>
                <a:spcPts val="1600"/>
              </a:spcBef>
            </a:pPr>
            <a:r>
              <a:rPr lang="en-GB" dirty="0"/>
              <a:t>Consider imposing constraints, e.g. differences, error (equilibrium) correction.</a:t>
            </a:r>
          </a:p>
          <a:p>
            <a:pPr>
              <a:lnSpc>
                <a:spcPct val="100000"/>
              </a:lnSpc>
              <a:spcBef>
                <a:spcPts val="1600"/>
              </a:spcBef>
            </a:pPr>
            <a:r>
              <a:rPr lang="en-GB" dirty="0"/>
              <a:t>Only impose constraints if they are compatible with the data.</a:t>
            </a:r>
          </a:p>
          <a:p>
            <a:pPr>
              <a:lnSpc>
                <a:spcPct val="100000"/>
              </a:lnSpc>
              <a:spcBef>
                <a:spcPts val="1600"/>
              </a:spcBef>
            </a:pPr>
            <a:r>
              <a:rPr lang="en-GB" b="1" dirty="0">
                <a:solidFill>
                  <a:srgbClr val="873B1F"/>
                </a:solidFill>
              </a:rPr>
              <a:t>Compare results </a:t>
            </a:r>
            <a:r>
              <a:rPr lang="en-GB" dirty="0"/>
              <a:t>from alternative specifications</a:t>
            </a:r>
            <a:r>
              <a:rPr lang="en-GB" dirty="0" smtClean="0"/>
              <a:t>.</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62</a:t>
            </a:fld>
            <a:endParaRPr lang="en-US" dirty="0"/>
          </a:p>
        </p:txBody>
      </p:sp>
    </p:spTree>
    <p:extLst>
      <p:ext uri="{BB962C8B-B14F-4D97-AF65-F5344CB8AC3E}">
        <p14:creationId xmlns:p14="http://schemas.microsoft.com/office/powerpoint/2010/main" val="1003553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10.1 KMI </a:t>
            </a:r>
            <a:r>
              <a:rPr lang="en-US" dirty="0" err="1" smtClean="0"/>
              <a:t>BioPharma</a:t>
            </a:r>
            <a:r>
              <a:rPr lang="en-US" dirty="0" smtClean="0"/>
              <a:t>, Inc.: Biocide</a:t>
            </a:r>
            <a:endParaRPr lang="en-US" dirty="0"/>
          </a:p>
        </p:txBody>
      </p:sp>
      <p:sp>
        <p:nvSpPr>
          <p:cNvPr id="3" name="Content Placeholder 2"/>
          <p:cNvSpPr>
            <a:spLocks noGrp="1"/>
          </p:cNvSpPr>
          <p:nvPr>
            <p:ph idx="1"/>
          </p:nvPr>
        </p:nvSpPr>
        <p:spPr/>
        <p:txBody>
          <a:bodyPr>
            <a:noAutofit/>
          </a:bodyPr>
          <a:lstStyle/>
          <a:p>
            <a:r>
              <a:rPr lang="en-GB" dirty="0"/>
              <a:t>A new industrial product – how to market the product successfully</a:t>
            </a:r>
          </a:p>
          <a:p>
            <a:pPr>
              <a:spcBef>
                <a:spcPts val="2200"/>
              </a:spcBef>
            </a:pPr>
            <a:r>
              <a:rPr lang="en-GB" dirty="0" smtClean="0"/>
              <a:t>Market </a:t>
            </a:r>
            <a:r>
              <a:rPr lang="en-GB" dirty="0"/>
              <a:t>research data on customer responses</a:t>
            </a:r>
          </a:p>
          <a:p>
            <a:pPr lvl="1"/>
            <a:r>
              <a:rPr lang="en-GB" sz="2000" dirty="0"/>
              <a:t>Does the market segment?</a:t>
            </a:r>
          </a:p>
          <a:p>
            <a:pPr lvl="1"/>
            <a:r>
              <a:rPr lang="en-GB" sz="2000" dirty="0"/>
              <a:t>Data in </a:t>
            </a:r>
            <a:r>
              <a:rPr lang="en-GB" sz="2000" i="1" dirty="0" err="1"/>
              <a:t>Biocide.xlsx</a:t>
            </a:r>
            <a:endParaRPr lang="en-GB" sz="2000" dirty="0"/>
          </a:p>
          <a:p>
            <a:pPr>
              <a:spcBef>
                <a:spcPts val="2200"/>
              </a:spcBef>
            </a:pPr>
            <a:r>
              <a:rPr lang="en-GB" dirty="0" smtClean="0"/>
              <a:t>Is </a:t>
            </a:r>
            <a:r>
              <a:rPr lang="en-GB" dirty="0"/>
              <a:t>a segmentation strategy likely to be successful</a:t>
            </a:r>
          </a:p>
          <a:p>
            <a:pPr lvl="1"/>
            <a:r>
              <a:rPr lang="en-GB" sz="2000" dirty="0"/>
              <a:t>A logistic regression can predict potential purchasers</a:t>
            </a:r>
          </a:p>
          <a:p>
            <a:pPr marL="0" indent="0">
              <a:spcBef>
                <a:spcPts val="2200"/>
              </a:spcBef>
              <a:buNone/>
            </a:pPr>
            <a:r>
              <a:rPr lang="en-GB" dirty="0" smtClean="0"/>
              <a:t>The </a:t>
            </a:r>
            <a:r>
              <a:rPr lang="en-GB" dirty="0"/>
              <a:t>brief:</a:t>
            </a:r>
          </a:p>
          <a:p>
            <a:pPr lvl="1">
              <a:buClr>
                <a:srgbClr val="873B1F"/>
              </a:buClr>
              <a:buFont typeface="Arial" charset="0"/>
              <a:buChar char="•"/>
            </a:pPr>
            <a:r>
              <a:rPr lang="en-GB" sz="2000" dirty="0"/>
              <a:t>To prepare a management report to justify any proposed segmentation strategy</a:t>
            </a:r>
          </a:p>
          <a:p>
            <a:pPr lvl="1">
              <a:buClr>
                <a:srgbClr val="873B1F"/>
              </a:buClr>
              <a:buFont typeface="Arial" charset="0"/>
              <a:buChar char="•"/>
            </a:pPr>
            <a:r>
              <a:rPr lang="en-GB" sz="2000" dirty="0"/>
              <a:t>To identify additional analyses that need to be carried </a:t>
            </a:r>
            <a:r>
              <a:rPr lang="en-GB" sz="2000" dirty="0" smtClean="0"/>
              <a:t>out</a:t>
            </a:r>
            <a:endParaRPr lang="en-GB"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63</a:t>
            </a:fld>
            <a:endParaRPr lang="en-US" dirty="0"/>
          </a:p>
        </p:txBody>
      </p:sp>
    </p:spTree>
    <p:extLst>
      <p:ext uri="{BB962C8B-B14F-4D97-AF65-F5344CB8AC3E}">
        <p14:creationId xmlns:p14="http://schemas.microsoft.com/office/powerpoint/2010/main" val="29187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691357"/>
          </a:xfrm>
        </p:spPr>
        <p:txBody>
          <a:bodyPr>
            <a:noAutofit/>
          </a:bodyPr>
          <a:lstStyle/>
          <a:p>
            <a:pPr marL="0" indent="0">
              <a:buNone/>
            </a:pPr>
            <a:r>
              <a:rPr lang="en-US" sz="2400" b="1" dirty="0" smtClean="0">
                <a:solidFill>
                  <a:srgbClr val="873B1F"/>
                </a:solidFill>
              </a:rPr>
              <a:t>Evaluating the Accuracy of the Predictions</a:t>
            </a:r>
          </a:p>
          <a:p>
            <a:pPr marL="0" indent="0">
              <a:buNone/>
            </a:pPr>
            <a:r>
              <a:rPr lang="en-US" sz="1800" b="1" dirty="0" smtClean="0">
                <a:solidFill>
                  <a:srgbClr val="873B1F"/>
                </a:solidFill>
              </a:rPr>
              <a:t>The classification matrix</a:t>
            </a:r>
            <a:endParaRPr lang="en-US"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7</a:t>
            </a:fld>
            <a:endParaRPr lang="en-US" dirty="0"/>
          </a:p>
        </p:txBody>
      </p:sp>
      <p:sp>
        <p:nvSpPr>
          <p:cNvPr id="4" name="Rectangle 3"/>
          <p:cNvSpPr/>
          <p:nvPr/>
        </p:nvSpPr>
        <p:spPr>
          <a:xfrm>
            <a:off x="685797" y="3992050"/>
            <a:ext cx="7543801" cy="1508105"/>
          </a:xfrm>
          <a:prstGeom prst="rect">
            <a:avLst/>
          </a:prstGeom>
        </p:spPr>
        <p:txBody>
          <a:bodyPr wrap="square" lIns="0" tIns="0" rIns="0" bIns="0">
            <a:spAutoFit/>
          </a:bodyPr>
          <a:lstStyle/>
          <a:p>
            <a:pPr marL="228600" indent="-228600">
              <a:spcBef>
                <a:spcPts val="1200"/>
              </a:spcBef>
              <a:buClr>
                <a:srgbClr val="873B1F"/>
              </a:buClr>
              <a:buFont typeface="Arial" charset="0"/>
              <a:buChar char="•"/>
            </a:pPr>
            <a:r>
              <a:rPr lang="en-GB" dirty="0">
                <a:latin typeface="Arial" charset="0"/>
                <a:ea typeface="Arial" charset="0"/>
                <a:cs typeface="Arial" charset="0"/>
              </a:rPr>
              <a:t>The total sample N = (</a:t>
            </a:r>
            <a:r>
              <a:rPr lang="en-GB" i="1" dirty="0">
                <a:latin typeface="Arial" charset="0"/>
                <a:ea typeface="Arial" charset="0"/>
                <a:cs typeface="Arial" charset="0"/>
              </a:rPr>
              <a:t>h</a:t>
            </a:r>
            <a:r>
              <a:rPr lang="en-GB" i="1" baseline="-25000" dirty="0">
                <a:latin typeface="Arial" charset="0"/>
                <a:ea typeface="Arial" charset="0"/>
                <a:cs typeface="Arial" charset="0"/>
              </a:rPr>
              <a:t>00 </a:t>
            </a:r>
            <a:r>
              <a:rPr lang="en-GB" i="1" dirty="0">
                <a:latin typeface="Arial" charset="0"/>
                <a:ea typeface="Arial" charset="0"/>
                <a:cs typeface="Arial" charset="0"/>
              </a:rPr>
              <a:t>+ h</a:t>
            </a:r>
            <a:r>
              <a:rPr lang="en-GB" i="1" baseline="-25000" dirty="0">
                <a:latin typeface="Arial" charset="0"/>
                <a:ea typeface="Arial" charset="0"/>
                <a:cs typeface="Arial" charset="0"/>
              </a:rPr>
              <a:t>01</a:t>
            </a:r>
            <a:r>
              <a:rPr lang="en-GB" i="1" dirty="0">
                <a:latin typeface="Arial" charset="0"/>
                <a:ea typeface="Arial" charset="0"/>
                <a:cs typeface="Arial" charset="0"/>
              </a:rPr>
              <a:t> + h</a:t>
            </a:r>
            <a:r>
              <a:rPr lang="en-GB" i="1" baseline="-25000" dirty="0">
                <a:latin typeface="Arial" charset="0"/>
                <a:ea typeface="Arial" charset="0"/>
                <a:cs typeface="Arial" charset="0"/>
              </a:rPr>
              <a:t>10</a:t>
            </a:r>
            <a:r>
              <a:rPr lang="en-GB" i="1" dirty="0">
                <a:latin typeface="Arial" charset="0"/>
                <a:ea typeface="Arial" charset="0"/>
                <a:cs typeface="Arial" charset="0"/>
              </a:rPr>
              <a:t> + h</a:t>
            </a:r>
            <a:r>
              <a:rPr lang="en-GB" i="1" baseline="-25000" dirty="0">
                <a:latin typeface="Arial" charset="0"/>
                <a:ea typeface="Arial" charset="0"/>
                <a:cs typeface="Arial" charset="0"/>
              </a:rPr>
              <a:t>11</a:t>
            </a:r>
            <a:r>
              <a:rPr lang="en-GB" dirty="0">
                <a:latin typeface="Arial" charset="0"/>
                <a:ea typeface="Arial" charset="0"/>
                <a:cs typeface="Arial" charset="0"/>
              </a:rPr>
              <a:t>), </a:t>
            </a:r>
          </a:p>
          <a:p>
            <a:pPr marL="228600" indent="-228600">
              <a:spcBef>
                <a:spcPts val="1200"/>
              </a:spcBef>
              <a:buClr>
                <a:srgbClr val="873B1F"/>
              </a:buClr>
              <a:buFont typeface="Arial" charset="0"/>
              <a:buChar char="•"/>
            </a:pPr>
            <a:r>
              <a:rPr lang="en-GB" dirty="0">
                <a:latin typeface="Arial" charset="0"/>
                <a:ea typeface="Arial" charset="0"/>
                <a:cs typeface="Arial" charset="0"/>
              </a:rPr>
              <a:t> A 50 percent threshold, or </a:t>
            </a:r>
            <a:r>
              <a:rPr lang="en-GB" dirty="0" err="1">
                <a:latin typeface="Arial" charset="0"/>
                <a:ea typeface="Arial" charset="0"/>
                <a:cs typeface="Arial" charset="0"/>
              </a:rPr>
              <a:t>cutoff</a:t>
            </a:r>
            <a:r>
              <a:rPr lang="en-GB" dirty="0">
                <a:latin typeface="Arial" charset="0"/>
                <a:ea typeface="Arial" charset="0"/>
                <a:cs typeface="Arial" charset="0"/>
              </a:rPr>
              <a:t>, gives </a:t>
            </a:r>
          </a:p>
          <a:p>
            <a:pPr marL="228600" indent="-228600">
              <a:spcBef>
                <a:spcPts val="1200"/>
              </a:spcBef>
              <a:buClr>
                <a:srgbClr val="873B1F"/>
              </a:buClr>
              <a:buFont typeface="Arial" charset="0"/>
              <a:buChar char="•"/>
            </a:pPr>
            <a:r>
              <a:rPr lang="en-GB" dirty="0" smtClean="0">
                <a:latin typeface="Arial" charset="0"/>
                <a:ea typeface="Arial" charset="0"/>
                <a:cs typeface="Arial" charset="0"/>
              </a:rPr>
              <a:t>The </a:t>
            </a:r>
            <a:r>
              <a:rPr lang="en-GB" dirty="0">
                <a:latin typeface="Arial" charset="0"/>
                <a:ea typeface="Arial" charset="0"/>
                <a:cs typeface="Arial" charset="0"/>
              </a:rPr>
              <a:t>overall proportion classified as correct is</a:t>
            </a:r>
          </a:p>
          <a:p>
            <a:pPr>
              <a:spcBef>
                <a:spcPts val="1200"/>
              </a:spcBef>
            </a:pPr>
            <a:r>
              <a:rPr lang="en-GB" sz="1400" b="1" dirty="0">
                <a:latin typeface="Arial" charset="0"/>
                <a:ea typeface="Arial" charset="0"/>
                <a:cs typeface="Arial" charset="0"/>
              </a:rPr>
              <a:t>				       (Instructor: Complete in class.)</a:t>
            </a:r>
          </a:p>
        </p:txBody>
      </p:sp>
      <p:graphicFrame>
        <p:nvGraphicFramePr>
          <p:cNvPr id="5" name="Table 4"/>
          <p:cNvGraphicFramePr>
            <a:graphicFrameLocks noGrp="1"/>
          </p:cNvGraphicFramePr>
          <p:nvPr>
            <p:extLst>
              <p:ext uri="{D42A27DB-BD31-4B8C-83A1-F6EECF244321}">
                <p14:modId xmlns:p14="http://schemas.microsoft.com/office/powerpoint/2010/main" val="136438062"/>
              </p:ext>
            </p:extLst>
          </p:nvPr>
        </p:nvGraphicFramePr>
        <p:xfrm>
          <a:off x="685798" y="2289389"/>
          <a:ext cx="7543801" cy="1483360"/>
        </p:xfrm>
        <a:graphic>
          <a:graphicData uri="http://schemas.openxmlformats.org/drawingml/2006/table">
            <a:tbl>
              <a:tblPr firstRow="1" bandRow="1">
                <a:tableStyleId>{5C22544A-7EE6-4342-B048-85BDC9FD1C3A}</a:tableStyleId>
              </a:tblPr>
              <a:tblGrid>
                <a:gridCol w="930351"/>
                <a:gridCol w="2062716"/>
                <a:gridCol w="2275367"/>
                <a:gridCol w="2275367"/>
              </a:tblGrid>
              <a:tr h="370840">
                <a:tc rowSpan="2" gridSpan="2">
                  <a:txBody>
                    <a:bodyPr/>
                    <a:lstStyle/>
                    <a:p>
                      <a:endParaRPr lang="en-US" sz="14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rowSpan="2" hMerge="1">
                  <a:txBody>
                    <a:bodyPr/>
                    <a:lstStyle/>
                    <a:p>
                      <a:endParaRPr lang="en-US" dirty="0"/>
                    </a:p>
                  </a:txBody>
                  <a:tcPr>
                    <a:solidFill>
                      <a:schemeClr val="tx2">
                        <a:lumMod val="20000"/>
                        <a:lumOff val="80000"/>
                      </a:schemeClr>
                    </a:solidFill>
                  </a:tcPr>
                </a:tc>
                <a:tc gridSpan="2">
                  <a:txBody>
                    <a:bodyPr/>
                    <a:lstStyle/>
                    <a:p>
                      <a:pPr algn="ctr"/>
                      <a:r>
                        <a:rPr lang="en-US" sz="1400" dirty="0" smtClean="0">
                          <a:latin typeface="Arial" charset="0"/>
                          <a:ea typeface="Arial" charset="0"/>
                          <a:cs typeface="Arial" charset="0"/>
                        </a:rPr>
                        <a:t>Predicted</a:t>
                      </a:r>
                      <a:endParaRPr lang="en-US" sz="1400" dirty="0">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82752"/>
                    </a:solidFill>
                  </a:tcPr>
                </a:tc>
                <a:tc hMerge="1">
                  <a:txBody>
                    <a:bodyPr/>
                    <a:lstStyle/>
                    <a:p>
                      <a:endParaRPr lang="en-US" dirty="0"/>
                    </a:p>
                  </a:txBody>
                  <a:tcPr>
                    <a:solidFill>
                      <a:schemeClr val="tx2">
                        <a:lumMod val="20000"/>
                        <a:lumOff val="80000"/>
                      </a:schemeClr>
                    </a:solidFill>
                  </a:tcPr>
                </a:tc>
              </a:tr>
              <a:tr h="370840">
                <a:tc gridSpan="2" vMerge="1">
                  <a:txBody>
                    <a:bodyPr/>
                    <a:lstStyle/>
                    <a:p>
                      <a:endParaRPr lang="en-US"/>
                    </a:p>
                  </a:txBody>
                  <a:tcPr>
                    <a:solidFill>
                      <a:schemeClr val="tx2">
                        <a:lumMod val="20000"/>
                        <a:lumOff val="80000"/>
                      </a:schemeClr>
                    </a:solidFill>
                  </a:tcPr>
                </a:tc>
                <a:tc hMerge="1" vMerge="1">
                  <a:txBody>
                    <a:bodyPr/>
                    <a:lstStyle/>
                    <a:p>
                      <a:endParaRPr lang="en-US" dirty="0"/>
                    </a:p>
                  </a:txBody>
                  <a:tcPr>
                    <a:solidFill>
                      <a:schemeClr val="tx2">
                        <a:lumMod val="20000"/>
                        <a:lumOff val="80000"/>
                      </a:schemeClr>
                    </a:solidFill>
                  </a:tcPr>
                </a:tc>
                <a:tc>
                  <a:txBody>
                    <a:bodyPr/>
                    <a:lstStyle/>
                    <a:p>
                      <a:pPr algn="ctr"/>
                      <a:r>
                        <a:rPr lang="en-US" sz="1400" dirty="0" err="1" smtClean="0">
                          <a:solidFill>
                            <a:schemeClr val="bg1"/>
                          </a:solidFill>
                          <a:latin typeface="Arial" charset="0"/>
                          <a:ea typeface="Arial" charset="0"/>
                          <a:cs typeface="Arial" charset="0"/>
                        </a:rPr>
                        <a:t>Nontarget</a:t>
                      </a:r>
                      <a:r>
                        <a:rPr lang="en-US" sz="1400" dirty="0" smtClean="0">
                          <a:solidFill>
                            <a:schemeClr val="bg1"/>
                          </a:solidFill>
                          <a:latin typeface="Arial" charset="0"/>
                          <a:ea typeface="Arial" charset="0"/>
                          <a:cs typeface="Arial" charset="0"/>
                        </a:rPr>
                        <a:t> Event</a:t>
                      </a:r>
                      <a:endParaRPr lang="en-US" sz="1400" dirty="0">
                        <a:solidFill>
                          <a:schemeClr val="bg1"/>
                        </a:solidFill>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pPr algn="ctr"/>
                      <a:r>
                        <a:rPr lang="en-US" sz="1400" dirty="0" smtClean="0">
                          <a:solidFill>
                            <a:schemeClr val="bg1"/>
                          </a:solidFill>
                          <a:latin typeface="Arial" charset="0"/>
                          <a:ea typeface="Arial" charset="0"/>
                          <a:cs typeface="Arial" charset="0"/>
                        </a:rPr>
                        <a:t>Target Event (</a:t>
                      </a:r>
                      <a:r>
                        <a:rPr lang="en-US" sz="1400" dirty="0" err="1" smtClean="0">
                          <a:solidFill>
                            <a:schemeClr val="bg1"/>
                          </a:solidFill>
                          <a:latin typeface="Arial" charset="0"/>
                          <a:ea typeface="Arial" charset="0"/>
                          <a:cs typeface="Arial" charset="0"/>
                        </a:rPr>
                        <a:t>Nonowner</a:t>
                      </a:r>
                      <a:r>
                        <a:rPr lang="en-US" sz="1400" dirty="0" smtClean="0">
                          <a:solidFill>
                            <a:schemeClr val="bg1"/>
                          </a:solidFill>
                          <a:latin typeface="Arial" charset="0"/>
                          <a:ea typeface="Arial" charset="0"/>
                          <a:cs typeface="Arial" charset="0"/>
                        </a:rPr>
                        <a:t>)</a:t>
                      </a:r>
                      <a:endParaRPr lang="en-US" sz="1400" dirty="0">
                        <a:solidFill>
                          <a:schemeClr val="bg1"/>
                        </a:solidFill>
                        <a:latin typeface="Arial" charset="0"/>
                        <a:ea typeface="Arial" charset="0"/>
                        <a:cs typeface="Arial" charset="0"/>
                      </a:endParaRP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r>
              <a:tr h="370840">
                <a:tc rowSpan="2">
                  <a:txBody>
                    <a:bodyPr/>
                    <a:lstStyle/>
                    <a:p>
                      <a:r>
                        <a:rPr lang="en-US" sz="1400" dirty="0" smtClean="0">
                          <a:latin typeface="Arial" charset="0"/>
                          <a:ea typeface="Arial" charset="0"/>
                          <a:cs typeface="Arial" charset="0"/>
                        </a:rPr>
                        <a:t>Actual</a:t>
                      </a:r>
                      <a:endParaRPr lang="en-US" sz="1400" dirty="0">
                        <a:latin typeface="Arial" charset="0"/>
                        <a:ea typeface="Arial" charset="0"/>
                        <a:cs typeface="Arial" charset="0"/>
                      </a:endParaRPr>
                    </a:p>
                  </a:txBody>
                  <a:tcP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r>
                        <a:rPr lang="en-US" sz="1400" dirty="0" err="1" smtClean="0">
                          <a:latin typeface="Arial" charset="0"/>
                          <a:ea typeface="Arial" charset="0"/>
                          <a:cs typeface="Arial" charset="0"/>
                        </a:rPr>
                        <a:t>Nontarget</a:t>
                      </a:r>
                      <a:r>
                        <a:rPr lang="en-US" sz="1400" dirty="0" smtClean="0">
                          <a:latin typeface="Arial" charset="0"/>
                          <a:ea typeface="Arial" charset="0"/>
                          <a:cs typeface="Arial" charset="0"/>
                        </a:rPr>
                        <a:t> = 0 (Owner)</a:t>
                      </a:r>
                      <a:endParaRPr lang="en-US" sz="14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a:r>
                        <a:rPr lang="en-US" sz="1800" i="1" dirty="0" smtClean="0">
                          <a:latin typeface="Arial" charset="0"/>
                          <a:ea typeface="Arial" charset="0"/>
                          <a:cs typeface="Arial" charset="0"/>
                        </a:rPr>
                        <a:t>h</a:t>
                      </a:r>
                      <a:r>
                        <a:rPr lang="en-US" sz="1800" baseline="-25000" dirty="0" smtClean="0">
                          <a:latin typeface="Arial" charset="0"/>
                          <a:ea typeface="Arial" charset="0"/>
                          <a:cs typeface="Arial" charset="0"/>
                        </a:rPr>
                        <a:t>00</a:t>
                      </a:r>
                      <a:endParaRPr lang="en-US" sz="1800" baseline="-250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a:r>
                        <a:rPr lang="en-US" sz="1800" i="1" dirty="0" smtClean="0">
                          <a:latin typeface="Arial" charset="0"/>
                          <a:ea typeface="Arial" charset="0"/>
                          <a:cs typeface="Arial" charset="0"/>
                        </a:rPr>
                        <a:t>h</a:t>
                      </a:r>
                      <a:r>
                        <a:rPr lang="en-US" sz="1800" baseline="-25000" dirty="0" smtClean="0">
                          <a:latin typeface="Arial" charset="0"/>
                          <a:ea typeface="Arial" charset="0"/>
                          <a:cs typeface="Arial" charset="0"/>
                        </a:rPr>
                        <a:t>01</a:t>
                      </a:r>
                      <a:endParaRPr lang="en-US" sz="1800" baseline="-250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r h="370840">
                <a:tc vMerge="1">
                  <a:txBody>
                    <a:bodyPr/>
                    <a:lstStyle/>
                    <a:p>
                      <a:endParaRPr lang="en-US" dirty="0"/>
                    </a:p>
                  </a:txBody>
                  <a:tcPr>
                    <a:solidFill>
                      <a:schemeClr val="tx2">
                        <a:lumMod val="20000"/>
                        <a:lumOff val="80000"/>
                      </a:schemeClr>
                    </a:solidFill>
                  </a:tcPr>
                </a:tc>
                <a:tc>
                  <a:txBody>
                    <a:bodyPr/>
                    <a:lstStyle/>
                    <a:p>
                      <a:r>
                        <a:rPr lang="en-US" sz="1400" dirty="0" smtClean="0">
                          <a:latin typeface="Arial" charset="0"/>
                          <a:ea typeface="Arial" charset="0"/>
                          <a:cs typeface="Arial" charset="0"/>
                        </a:rPr>
                        <a:t>Target = 1 (</a:t>
                      </a:r>
                      <a:r>
                        <a:rPr lang="en-US" sz="1400" dirty="0" err="1" smtClean="0">
                          <a:latin typeface="Arial" charset="0"/>
                          <a:ea typeface="Arial" charset="0"/>
                          <a:cs typeface="Arial" charset="0"/>
                        </a:rPr>
                        <a:t>Nonowner</a:t>
                      </a:r>
                      <a:r>
                        <a:rPr lang="en-US" sz="1400" dirty="0" smtClean="0">
                          <a:latin typeface="Arial" charset="0"/>
                          <a:ea typeface="Arial" charset="0"/>
                          <a:cs typeface="Arial" charset="0"/>
                        </a:rPr>
                        <a:t>)</a:t>
                      </a:r>
                      <a:endParaRPr lang="en-US" sz="14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a:r>
                        <a:rPr lang="en-US" sz="1800" i="1" dirty="0" smtClean="0">
                          <a:latin typeface="Arial" charset="0"/>
                          <a:ea typeface="Arial" charset="0"/>
                          <a:cs typeface="Arial" charset="0"/>
                        </a:rPr>
                        <a:t>h</a:t>
                      </a:r>
                      <a:r>
                        <a:rPr lang="en-US" sz="1800" baseline="-25000" dirty="0" smtClean="0">
                          <a:latin typeface="Arial" charset="0"/>
                          <a:ea typeface="Arial" charset="0"/>
                          <a:cs typeface="Arial" charset="0"/>
                        </a:rPr>
                        <a:t>10</a:t>
                      </a:r>
                      <a:endParaRPr lang="en-US" sz="1800" baseline="-250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a:r>
                        <a:rPr lang="en-US" sz="1800" i="1" dirty="0" smtClean="0">
                          <a:latin typeface="Arial" charset="0"/>
                          <a:ea typeface="Arial" charset="0"/>
                          <a:cs typeface="Arial" charset="0"/>
                        </a:rPr>
                        <a:t>h</a:t>
                      </a:r>
                      <a:r>
                        <a:rPr lang="en-US" sz="1800" baseline="-25000" dirty="0" smtClean="0">
                          <a:latin typeface="Arial" charset="0"/>
                          <a:ea typeface="Arial" charset="0"/>
                          <a:cs typeface="Arial" charset="0"/>
                        </a:rPr>
                        <a:t>11</a:t>
                      </a:r>
                      <a:endParaRPr lang="en-US" sz="1800" baseline="-25000" dirty="0">
                        <a:latin typeface="Arial" charset="0"/>
                        <a:ea typeface="Arial" charset="0"/>
                        <a:cs typeface="Arial" charset="0"/>
                      </a:endParaRP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33963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691357"/>
          </a:xfrm>
        </p:spPr>
        <p:txBody>
          <a:bodyPr>
            <a:noAutofit/>
          </a:bodyPr>
          <a:lstStyle/>
          <a:p>
            <a:pPr marL="0" indent="0">
              <a:buNone/>
            </a:pPr>
            <a:r>
              <a:rPr lang="en-US" sz="2400" b="1" dirty="0" smtClean="0">
                <a:solidFill>
                  <a:srgbClr val="873B1F"/>
                </a:solidFill>
              </a:rPr>
              <a:t>Evaluating the Accuracy of the Predictions</a:t>
            </a:r>
          </a:p>
          <a:p>
            <a:pPr marL="0" indent="0">
              <a:buNone/>
            </a:pPr>
            <a:r>
              <a:rPr lang="en-US" sz="1800" b="1" dirty="0" smtClean="0">
                <a:solidFill>
                  <a:srgbClr val="873B1F"/>
                </a:solidFill>
              </a:rPr>
              <a:t>The classification matrix</a:t>
            </a:r>
            <a:endParaRPr lang="en-US"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8</a:t>
            </a:fld>
            <a:endParaRPr lang="en-US" dirty="0"/>
          </a:p>
        </p:txBody>
      </p:sp>
      <p:sp>
        <p:nvSpPr>
          <p:cNvPr id="4" name="Rectangle 3"/>
          <p:cNvSpPr/>
          <p:nvPr/>
        </p:nvSpPr>
        <p:spPr>
          <a:xfrm>
            <a:off x="685798" y="2511012"/>
            <a:ext cx="7543801" cy="2251899"/>
          </a:xfrm>
          <a:prstGeom prst="rect">
            <a:avLst/>
          </a:prstGeom>
        </p:spPr>
        <p:txBody>
          <a:bodyPr wrap="square" lIns="0" tIns="0" rIns="0" bIns="0">
            <a:spAutoFit/>
          </a:bodyPr>
          <a:lstStyle/>
          <a:p>
            <a:pPr>
              <a:spcBef>
                <a:spcPts val="1200"/>
              </a:spcBef>
              <a:buClr>
                <a:srgbClr val="873B1F"/>
              </a:buClr>
            </a:pPr>
            <a:r>
              <a:rPr lang="en-GB" b="1" dirty="0" smtClean="0">
                <a:latin typeface="Arial" charset="0"/>
                <a:ea typeface="Arial" charset="0"/>
                <a:cs typeface="Arial" charset="0"/>
              </a:rPr>
              <a:t>Target event – households not owning computers as shown:</a:t>
            </a:r>
          </a:p>
          <a:p>
            <a:pPr marL="228600" indent="-228600">
              <a:spcBef>
                <a:spcPts val="1200"/>
              </a:spcBef>
              <a:buClr>
                <a:srgbClr val="873B1F"/>
              </a:buClr>
              <a:buFont typeface="Arial" charset="0"/>
              <a:buChar char="•"/>
            </a:pPr>
            <a:r>
              <a:rPr lang="en-GB" b="1" dirty="0" smtClean="0">
                <a:solidFill>
                  <a:srgbClr val="873B1F"/>
                </a:solidFill>
                <a:latin typeface="Arial" charset="0"/>
                <a:ea typeface="Arial" charset="0"/>
                <a:cs typeface="Arial" charset="0"/>
              </a:rPr>
              <a:t>sensitivity</a:t>
            </a:r>
            <a:r>
              <a:rPr lang="en-GB" dirty="0" smtClean="0">
                <a:solidFill>
                  <a:srgbClr val="873B1F"/>
                </a:solidFill>
                <a:latin typeface="Arial" charset="0"/>
                <a:ea typeface="Arial" charset="0"/>
                <a:cs typeface="Arial" charset="0"/>
              </a:rPr>
              <a:t> </a:t>
            </a:r>
            <a:r>
              <a:rPr lang="en-GB" dirty="0" smtClean="0">
                <a:latin typeface="Arial" charset="0"/>
                <a:ea typeface="Arial" charset="0"/>
                <a:cs typeface="Arial" charset="0"/>
              </a:rPr>
              <a:t>=</a:t>
            </a:r>
          </a:p>
          <a:p>
            <a:pPr marL="457200" indent="-228600">
              <a:spcBef>
                <a:spcPts val="600"/>
              </a:spcBef>
              <a:buClr>
                <a:schemeClr val="tx1"/>
              </a:buClr>
              <a:buFont typeface=".AppleSystemUIFont" charset="-120"/>
              <a:buChar char="–"/>
            </a:pPr>
            <a:r>
              <a:rPr lang="en-GB" dirty="0" smtClean="0">
                <a:latin typeface="Arial" charset="0"/>
                <a:ea typeface="Arial" charset="0"/>
                <a:cs typeface="Arial" charset="0"/>
              </a:rPr>
              <a:t>measures the proportion of target events that are correctly predicted (i.e., </a:t>
            </a:r>
            <a:r>
              <a:rPr lang="en-GB" dirty="0" err="1" smtClean="0">
                <a:latin typeface="Arial" charset="0"/>
                <a:ea typeface="Arial" charset="0"/>
                <a:cs typeface="Arial" charset="0"/>
              </a:rPr>
              <a:t>nonowners</a:t>
            </a:r>
            <a:r>
              <a:rPr lang="en-GB" dirty="0" smtClean="0">
                <a:latin typeface="Arial" charset="0"/>
                <a:ea typeface="Arial" charset="0"/>
                <a:cs typeface="Arial" charset="0"/>
              </a:rPr>
              <a:t>)</a:t>
            </a:r>
            <a:endParaRPr lang="en-GB" dirty="0">
              <a:latin typeface="Arial" charset="0"/>
              <a:ea typeface="Arial" charset="0"/>
              <a:cs typeface="Arial" charset="0"/>
            </a:endParaRPr>
          </a:p>
          <a:p>
            <a:pPr marL="228600" indent="-228600">
              <a:spcBef>
                <a:spcPts val="2200"/>
              </a:spcBef>
              <a:buClr>
                <a:srgbClr val="873B1F"/>
              </a:buClr>
              <a:buFont typeface="Arial" charset="0"/>
              <a:buChar char="•"/>
            </a:pPr>
            <a:r>
              <a:rPr lang="en-GB" dirty="0">
                <a:latin typeface="Arial" charset="0"/>
                <a:ea typeface="Arial" charset="0"/>
                <a:cs typeface="Arial" charset="0"/>
              </a:rPr>
              <a:t> </a:t>
            </a:r>
            <a:r>
              <a:rPr lang="en-GB" b="1" dirty="0" smtClean="0">
                <a:solidFill>
                  <a:srgbClr val="873B1F"/>
                </a:solidFill>
                <a:latin typeface="Arial" charset="0"/>
                <a:ea typeface="Arial" charset="0"/>
                <a:cs typeface="Arial" charset="0"/>
              </a:rPr>
              <a:t>specificity</a:t>
            </a:r>
            <a:r>
              <a:rPr lang="en-GB" dirty="0" smtClean="0">
                <a:solidFill>
                  <a:srgbClr val="873B1F"/>
                </a:solidFill>
                <a:latin typeface="Arial" charset="0"/>
                <a:ea typeface="Arial" charset="0"/>
                <a:cs typeface="Arial" charset="0"/>
              </a:rPr>
              <a:t> </a:t>
            </a:r>
            <a:r>
              <a:rPr lang="en-GB" dirty="0">
                <a:latin typeface="Arial" charset="0"/>
                <a:ea typeface="Arial" charset="0"/>
                <a:cs typeface="Arial" charset="0"/>
              </a:rPr>
              <a:t>=</a:t>
            </a:r>
          </a:p>
          <a:p>
            <a:pPr marL="457200" indent="-228600">
              <a:spcBef>
                <a:spcPts val="600"/>
              </a:spcBef>
              <a:buClr>
                <a:schemeClr val="tx1"/>
              </a:buClr>
              <a:buFont typeface=".AppleSystemUIFont" charset="-120"/>
              <a:buChar char="–"/>
            </a:pPr>
            <a:r>
              <a:rPr lang="en-GB" dirty="0">
                <a:latin typeface="Arial" charset="0"/>
                <a:ea typeface="Arial" charset="0"/>
                <a:cs typeface="Arial" charset="0"/>
              </a:rPr>
              <a:t>measures the proportion of </a:t>
            </a:r>
            <a:r>
              <a:rPr lang="en-GB" dirty="0" smtClean="0">
                <a:latin typeface="Arial" charset="0"/>
                <a:ea typeface="Arial" charset="0"/>
                <a:cs typeface="Arial" charset="0"/>
              </a:rPr>
              <a:t>correctly predicted </a:t>
            </a:r>
            <a:r>
              <a:rPr lang="en-GB" dirty="0" err="1" smtClean="0">
                <a:latin typeface="Arial" charset="0"/>
                <a:ea typeface="Arial" charset="0"/>
                <a:cs typeface="Arial" charset="0"/>
              </a:rPr>
              <a:t>nontarget</a:t>
            </a:r>
            <a:r>
              <a:rPr lang="en-GB" dirty="0" smtClean="0">
                <a:latin typeface="Arial" charset="0"/>
                <a:ea typeface="Arial" charset="0"/>
                <a:cs typeface="Arial" charset="0"/>
              </a:rPr>
              <a:t> events</a:t>
            </a:r>
            <a:endParaRPr lang="en-GB" dirty="0">
              <a:latin typeface="Arial" charset="0"/>
              <a:ea typeface="Arial" charset="0"/>
              <a:cs typeface="Arial" charset="0"/>
            </a:endParaRPr>
          </a:p>
        </p:txBody>
      </p:sp>
      <p:pic>
        <p:nvPicPr>
          <p:cNvPr id="9" name="Picture 8"/>
          <p:cNvPicPr>
            <a:picLocks noChangeAspect="1"/>
          </p:cNvPicPr>
          <p:nvPr/>
        </p:nvPicPr>
        <p:blipFill>
          <a:blip r:embed="rId2"/>
          <a:stretch>
            <a:fillRect/>
          </a:stretch>
        </p:blipFill>
        <p:spPr>
          <a:xfrm>
            <a:off x="685798" y="4833755"/>
            <a:ext cx="7647965" cy="1440921"/>
          </a:xfrm>
          <a:prstGeom prst="rect">
            <a:avLst/>
          </a:prstGeom>
        </p:spPr>
      </p:pic>
    </p:spTree>
    <p:extLst>
      <p:ext uri="{BB962C8B-B14F-4D97-AF65-F5344CB8AC3E}">
        <p14:creationId xmlns:p14="http://schemas.microsoft.com/office/powerpoint/2010/main" val="160452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10.1 Predictive Classification</a:t>
            </a:r>
            <a:endParaRPr lang="en-US" sz="2800" dirty="0"/>
          </a:p>
        </p:txBody>
      </p:sp>
      <p:sp>
        <p:nvSpPr>
          <p:cNvPr id="3" name="Content Placeholder 2"/>
          <p:cNvSpPr>
            <a:spLocks noGrp="1"/>
          </p:cNvSpPr>
          <p:nvPr>
            <p:ph idx="1"/>
          </p:nvPr>
        </p:nvSpPr>
        <p:spPr>
          <a:xfrm>
            <a:off x="685800" y="1481328"/>
            <a:ext cx="7326984" cy="431555"/>
          </a:xfrm>
        </p:spPr>
        <p:txBody>
          <a:bodyPr>
            <a:noAutofit/>
          </a:bodyPr>
          <a:lstStyle/>
          <a:p>
            <a:pPr marL="0" indent="0">
              <a:buNone/>
            </a:pPr>
            <a:r>
              <a:rPr lang="en-US" sz="2400" b="1" dirty="0" smtClean="0">
                <a:solidFill>
                  <a:srgbClr val="873B1F"/>
                </a:solidFill>
              </a:rPr>
              <a:t>Evaluating the Accuracy of the Predictions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10: Advanced Methods of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9</a:t>
            </a:fld>
            <a:endParaRPr lang="en-US" dirty="0"/>
          </a:p>
        </p:txBody>
      </p:sp>
      <p:sp>
        <p:nvSpPr>
          <p:cNvPr id="4" name="Rectangle 3"/>
          <p:cNvSpPr/>
          <p:nvPr/>
        </p:nvSpPr>
        <p:spPr>
          <a:xfrm>
            <a:off x="685798" y="2133482"/>
            <a:ext cx="7543801" cy="307777"/>
          </a:xfrm>
          <a:prstGeom prst="rect">
            <a:avLst/>
          </a:prstGeom>
        </p:spPr>
        <p:txBody>
          <a:bodyPr wrap="square" lIns="0" tIns="0" rIns="0" bIns="0">
            <a:spAutoFit/>
          </a:bodyPr>
          <a:lstStyle/>
          <a:p>
            <a:pPr>
              <a:spcBef>
                <a:spcPts val="1200"/>
              </a:spcBef>
              <a:buClr>
                <a:srgbClr val="873B1F"/>
              </a:buClr>
            </a:pPr>
            <a:r>
              <a:rPr lang="en-GB" sz="2000" dirty="0" smtClean="0">
                <a:latin typeface="Arial" charset="0"/>
                <a:ea typeface="Arial" charset="0"/>
                <a:cs typeface="Arial" charset="0"/>
              </a:rPr>
              <a:t>Graphs help interpret the classification accuracy</a:t>
            </a:r>
            <a:endParaRPr lang="en-GB" sz="2000" dirty="0">
              <a:latin typeface="Arial" charset="0"/>
              <a:ea typeface="Arial" charset="0"/>
              <a:cs typeface="Arial" charset="0"/>
            </a:endParaRPr>
          </a:p>
        </p:txBody>
      </p:sp>
      <p:pic>
        <p:nvPicPr>
          <p:cNvPr id="8" name="Picture 7"/>
          <p:cNvPicPr>
            <a:picLocks noChangeAspect="1"/>
          </p:cNvPicPr>
          <p:nvPr/>
        </p:nvPicPr>
        <p:blipFill rotWithShape="1">
          <a:blip r:embed="rId2"/>
          <a:srcRect l="6664" t="1664" r="6118" b="1664"/>
          <a:stretch/>
        </p:blipFill>
        <p:spPr>
          <a:xfrm>
            <a:off x="685798" y="2661858"/>
            <a:ext cx="6705600" cy="3612818"/>
          </a:xfrm>
          <a:prstGeom prst="rect">
            <a:avLst/>
          </a:prstGeom>
        </p:spPr>
      </p:pic>
    </p:spTree>
    <p:extLst>
      <p:ext uri="{BB962C8B-B14F-4D97-AF65-F5344CB8AC3E}">
        <p14:creationId xmlns:p14="http://schemas.microsoft.com/office/powerpoint/2010/main" val="21473475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TotalTime>
  <Words>4507</Words>
  <Application>Microsoft Macintosh PowerPoint</Application>
  <PresentationFormat>On-screen Show (4:3)</PresentationFormat>
  <Paragraphs>541</Paragraphs>
  <Slides>63</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.AppleSystemUIFont</vt:lpstr>
      <vt:lpstr>Calibri</vt:lpstr>
      <vt:lpstr>Courier New</vt:lpstr>
      <vt:lpstr>Symbol</vt:lpstr>
      <vt:lpstr>Times New Roman</vt:lpstr>
      <vt:lpstr>Wingdings</vt:lpstr>
      <vt:lpstr>Arial</vt:lpstr>
      <vt:lpstr>Office Theme</vt:lpstr>
      <vt:lpstr>Equation</vt:lpstr>
      <vt:lpstr>Advanced  Methods of Forecasting</vt:lpstr>
      <vt:lpstr>Chapter 10: Advanced Methods of Forecasting</vt:lpstr>
      <vt:lpstr>10.1 Predictive Classification</vt:lpstr>
      <vt:lpstr>10.1 Predictive Classification</vt:lpstr>
      <vt:lpstr>10.1 Predictive Classification</vt:lpstr>
      <vt:lpstr>10.1 Predictive Classification</vt:lpstr>
      <vt:lpstr>10.1 Predictive Classification</vt:lpstr>
      <vt:lpstr>10.1 Predictive Classification</vt:lpstr>
      <vt:lpstr>10.1 Predictive Classification</vt:lpstr>
      <vt:lpstr>10.1 Predictive Classification</vt:lpstr>
      <vt:lpstr>10.1 Predictive Classification</vt:lpstr>
      <vt:lpstr>10.2 Classification and Regression Trees</vt:lpstr>
      <vt:lpstr>10.2 Classification and Regression Trees</vt:lpstr>
      <vt:lpstr>10.2 Classification and Regression Trees</vt:lpstr>
      <vt:lpstr>10.2 Classification and Regression Trees</vt:lpstr>
      <vt:lpstr>10.2 Classification and Regression Trees</vt:lpstr>
      <vt:lpstr>10.2 Classification and Regression Trees</vt:lpstr>
      <vt:lpstr>10.2 Classification and Regression Trees</vt:lpstr>
      <vt:lpstr>10.2 Classification and Regression Trees</vt:lpstr>
      <vt:lpstr>10.3 Logistic Regression</vt:lpstr>
      <vt:lpstr>10.3 Logistic Regression</vt:lpstr>
      <vt:lpstr>10.3 Logistic Regression</vt:lpstr>
      <vt:lpstr>10.3 Logistic Regression</vt:lpstr>
      <vt:lpstr>10.3 Logistic Regression</vt:lpstr>
      <vt:lpstr>10.3 Logistic Regression</vt:lpstr>
      <vt:lpstr>Take-Aways from Classification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10.4 Neural Network Methods</vt:lpstr>
      <vt:lpstr>Take-Aways for Neural Network Modeling</vt:lpstr>
      <vt:lpstr>10.5 Vector Autoregressive (VAR) Models</vt:lpstr>
      <vt:lpstr>10.5 Vector Autoregressive (VAR) Models</vt:lpstr>
      <vt:lpstr>10.5 Vector Autoregressive (VAR) Models</vt:lpstr>
      <vt:lpstr>10.5 Vector Autoregressive (VAR) Models</vt:lpstr>
      <vt:lpstr>10.5 Vector Autoregressive (VAR) Models</vt:lpstr>
      <vt:lpstr>10.5 Vector Autoregressive (VAR) Models: Example</vt:lpstr>
      <vt:lpstr>Take-Aways for VAR Modeling</vt:lpstr>
      <vt:lpstr>10.6 Principles I</vt:lpstr>
      <vt:lpstr>10.6 Principles II</vt:lpstr>
      <vt:lpstr>Appendix 10B The Effects of Nonstationary Data</vt:lpstr>
      <vt:lpstr>Appendix 10B The Effects of Nonstationary Data</vt:lpstr>
      <vt:lpstr>Appendix 10C Differencing and Unit Roots</vt:lpstr>
      <vt:lpstr>Appendix 10C Differencing and Unit Roots</vt:lpstr>
      <vt:lpstr>Appendix 10C Differencing and Unit Roots</vt:lpstr>
      <vt:lpstr>Appendix 10D Introduction to Cointegration</vt:lpstr>
      <vt:lpstr>Appendix 10D Introduction to Cointegration</vt:lpstr>
      <vt:lpstr>Appendix 10D Introduction to Cointegration</vt:lpstr>
      <vt:lpstr>Appendix 10D Introduction to Cointegration</vt:lpstr>
      <vt:lpstr>Appendix 10E Modeling with Nonstationary Data</vt:lpstr>
      <vt:lpstr>Appendix 10E Modeling with Nonstationary Data</vt:lpstr>
      <vt:lpstr>Appendix 10E Modeling with Nonstationary Data</vt:lpstr>
      <vt:lpstr>Take-Aways on Modeling Nonstationary Data</vt:lpstr>
      <vt:lpstr>Minicase 10.1 KMI BioPharma, Inc.: Biocide</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104</cp:revision>
  <dcterms:created xsi:type="dcterms:W3CDTF">2017-08-05T17:51:38Z</dcterms:created>
  <dcterms:modified xsi:type="dcterms:W3CDTF">2017-09-01T16:44:31Z</dcterms:modified>
</cp:coreProperties>
</file>