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7"/>
  </p:notesMasterIdLst>
  <p:sldIdLst>
    <p:sldId id="256" r:id="rId2"/>
    <p:sldId id="258" r:id="rId3"/>
    <p:sldId id="259" r:id="rId4"/>
    <p:sldId id="261" r:id="rId5"/>
    <p:sldId id="291" r:id="rId6"/>
    <p:sldId id="292" r:id="rId7"/>
    <p:sldId id="293" r:id="rId8"/>
    <p:sldId id="262" r:id="rId9"/>
    <p:sldId id="263" r:id="rId10"/>
    <p:sldId id="294" r:id="rId11"/>
    <p:sldId id="295" r:id="rId12"/>
    <p:sldId id="296" r:id="rId13"/>
    <p:sldId id="266" r:id="rId14"/>
    <p:sldId id="297" r:id="rId15"/>
    <p:sldId id="298" r:id="rId16"/>
    <p:sldId id="299" r:id="rId17"/>
    <p:sldId id="300" r:id="rId18"/>
    <p:sldId id="301" r:id="rId19"/>
    <p:sldId id="302" r:id="rId20"/>
    <p:sldId id="303" r:id="rId21"/>
    <p:sldId id="267" r:id="rId22"/>
    <p:sldId id="304" r:id="rId23"/>
    <p:sldId id="305" r:id="rId24"/>
    <p:sldId id="268" r:id="rId25"/>
    <p:sldId id="306" r:id="rId26"/>
    <p:sldId id="307" r:id="rId27"/>
    <p:sldId id="308" r:id="rId28"/>
    <p:sldId id="309" r:id="rId29"/>
    <p:sldId id="310" r:id="rId30"/>
    <p:sldId id="270" r:id="rId31"/>
    <p:sldId id="311" r:id="rId32"/>
    <p:sldId id="312" r:id="rId33"/>
    <p:sldId id="313" r:id="rId34"/>
    <p:sldId id="314" r:id="rId35"/>
    <p:sldId id="315" r:id="rId36"/>
    <p:sldId id="316" r:id="rId37"/>
    <p:sldId id="317" r:id="rId38"/>
    <p:sldId id="318" r:id="rId39"/>
    <p:sldId id="319" r:id="rId40"/>
    <p:sldId id="320" r:id="rId41"/>
    <p:sldId id="321" r:id="rId42"/>
    <p:sldId id="322" r:id="rId43"/>
    <p:sldId id="323" r:id="rId44"/>
    <p:sldId id="290" r:id="rId45"/>
    <p:sldId id="324"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3B1F"/>
    <a:srgbClr val="1827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83"/>
    <p:restoredTop sz="94643"/>
  </p:normalViewPr>
  <p:slideViewPr>
    <p:cSldViewPr snapToGrid="0" snapToObjects="1">
      <p:cViewPr varScale="1">
        <p:scale>
          <a:sx n="116" d="100"/>
          <a:sy n="116" d="100"/>
        </p:scale>
        <p:origin x="192" y="5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606BA-D6F8-7B4A-85FB-7D2C30FCBDD8}" type="datetimeFigureOut">
              <a:rPr lang="en-US" smtClean="0"/>
              <a:t>8/27/17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9634CD-C043-3F44-B5E6-9E1B6AE4D74C}" type="slidenum">
              <a:rPr lang="en-US" smtClean="0"/>
              <a:t>‹#›</a:t>
            </a:fld>
            <a:endParaRPr lang="en-US"/>
          </a:p>
        </p:txBody>
      </p:sp>
    </p:spTree>
    <p:extLst>
      <p:ext uri="{BB962C8B-B14F-4D97-AF65-F5344CB8AC3E}">
        <p14:creationId xmlns:p14="http://schemas.microsoft.com/office/powerpoint/2010/main" val="451175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5486400" y="0"/>
            <a:ext cx="3657600" cy="6858000"/>
          </a:xfrm>
          <a:prstGeom prst="rect">
            <a:avLst/>
          </a:prstGeom>
          <a:solidFill>
            <a:srgbClr val="18275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5486400" cy="6858000"/>
          </a:xfrm>
          <a:prstGeom prst="rect">
            <a:avLst/>
          </a:prstGeom>
        </p:spPr>
      </p:pic>
      <p:sp>
        <p:nvSpPr>
          <p:cNvPr id="2" name="Title 1"/>
          <p:cNvSpPr>
            <a:spLocks noGrp="1"/>
          </p:cNvSpPr>
          <p:nvPr>
            <p:ph type="ctrTitle"/>
          </p:nvPr>
        </p:nvSpPr>
        <p:spPr>
          <a:xfrm>
            <a:off x="5486400" y="1737360"/>
            <a:ext cx="3657600" cy="3509963"/>
          </a:xfrm>
          <a:noFill/>
          <a:ln>
            <a:noFill/>
          </a:ln>
        </p:spPr>
        <p:txBody>
          <a:bodyPr lIns="0" anchor="t" anchorCtr="0">
            <a:normAutofit/>
          </a:bodyPr>
          <a:lstStyle>
            <a:lvl1pPr algn="ctr">
              <a:defRPr sz="3600" b="0" i="0">
                <a:solidFill>
                  <a:schemeClr val="bg1"/>
                </a:solidFill>
                <a:latin typeface="Times New Roman" charset="0"/>
                <a:ea typeface="Times New Roman" charset="0"/>
                <a:cs typeface="Times New Roman" charset="0"/>
              </a:defRPr>
            </a:lvl1pPr>
          </a:lstStyle>
          <a:p>
            <a:endParaRPr lang="en-US" dirty="0"/>
          </a:p>
        </p:txBody>
      </p:sp>
      <p:sp>
        <p:nvSpPr>
          <p:cNvPr id="3" name="Subtitle 2"/>
          <p:cNvSpPr>
            <a:spLocks noGrp="1"/>
          </p:cNvSpPr>
          <p:nvPr>
            <p:ph type="subTitle" idx="1" hasCustomPrompt="1"/>
          </p:nvPr>
        </p:nvSpPr>
        <p:spPr>
          <a:xfrm>
            <a:off x="5486400" y="0"/>
            <a:ext cx="3657600" cy="1655762"/>
          </a:xfrm>
          <a:ln>
            <a:noFill/>
          </a:ln>
        </p:spPr>
        <p:txBody>
          <a:bodyPr anchor="b" anchorCtr="0">
            <a:normAutofit/>
          </a:bodyPr>
          <a:lstStyle>
            <a:lvl1pPr marL="0" indent="0" algn="ctr">
              <a:buNone/>
              <a:defRPr sz="2000" b="0" i="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Chapter 1</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1481328"/>
            <a:ext cx="7543800" cy="4698810"/>
          </a:xfrm>
        </p:spPr>
        <p:txBody>
          <a:bodyPr/>
          <a:lstStyle>
            <a:lvl1pPr>
              <a:lnSpc>
                <a:spcPct val="100000"/>
              </a:lnSpc>
              <a:buClr>
                <a:srgbClr val="873B1F"/>
              </a:buClr>
              <a:defRPr sz="2000"/>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2"/>
          </p:nvPr>
        </p:nvSpPr>
        <p:spPr>
          <a:xfrm>
            <a:off x="685799" y="6495275"/>
            <a:ext cx="7438869" cy="182880"/>
          </a:xfrm>
          <a:prstGeom prst="rect">
            <a:avLst/>
          </a:prstGeom>
        </p:spPr>
        <p:txBody>
          <a:bodyPr vert="horz" lIns="0" tIns="0" rIns="0" bIns="0" rtlCol="0" anchor="ctr"/>
          <a:lstStyle>
            <a:lvl1pPr algn="l">
              <a:defRPr sz="800" b="0">
                <a:solidFill>
                  <a:schemeClr val="tx1"/>
                </a:solidFill>
                <a:latin typeface="Arial" charset="0"/>
                <a:ea typeface="Arial" charset="0"/>
                <a:cs typeface="Arial" charset="0"/>
              </a:defRPr>
            </a:lvl1pPr>
          </a:lstStyle>
          <a:p>
            <a:r>
              <a:rPr lang="en-US" smtClean="0"/>
              <a:t>© 2017 Wessex Press, Inc. Principles of Business Forecasting 2e (Ord, Fildes, Kourentzes) • Chapter 11: Judgment-Based Forecasting</a:t>
            </a:r>
            <a:endParaRPr lang="en-US" dirty="0"/>
          </a:p>
        </p:txBody>
      </p:sp>
      <p:sp>
        <p:nvSpPr>
          <p:cNvPr id="8" name="Slide Number Placeholder 5"/>
          <p:cNvSpPr>
            <a:spLocks noGrp="1"/>
          </p:cNvSpPr>
          <p:nvPr>
            <p:ph type="sldNum" sz="quarter" idx="4"/>
          </p:nvPr>
        </p:nvSpPr>
        <p:spPr>
          <a:xfrm>
            <a:off x="8229599" y="6495275"/>
            <a:ext cx="411479" cy="182880"/>
          </a:xfrm>
          <a:prstGeom prst="rect">
            <a:avLst/>
          </a:prstGeom>
        </p:spPr>
        <p:txBody>
          <a:bodyPr vert="horz" lIns="0" tIns="0" rIns="0" bIns="0" rtlCol="0" anchor="ctr"/>
          <a:lstStyle>
            <a:lvl1pPr algn="r">
              <a:defRPr sz="800" b="1">
                <a:solidFill>
                  <a:srgbClr val="182752"/>
                </a:solidFill>
                <a:latin typeface="Arial" charset="0"/>
                <a:ea typeface="Arial" charset="0"/>
                <a:cs typeface="Arial" charset="0"/>
              </a:defRPr>
            </a:lvl1pPr>
          </a:lstStyle>
          <a:p>
            <a:fld id="{9BB7F014-2DB4-4D49-99B4-59FA1294E957}"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1143000"/>
          </a:xfrm>
          <a:prstGeom prst="rect">
            <a:avLst/>
          </a:prstGeom>
          <a:solidFill>
            <a:srgbClr val="182752"/>
          </a:solidFill>
        </p:spPr>
        <p:txBody>
          <a:bodyPr vert="horz" lIns="45720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481328"/>
            <a:ext cx="7886700" cy="469881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917087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l" defTabSz="914400" rtl="0" eaLnBrk="1" latinLnBrk="0" hangingPunct="1">
        <a:lnSpc>
          <a:spcPct val="90000"/>
        </a:lnSpc>
        <a:spcBef>
          <a:spcPct val="0"/>
        </a:spcBef>
        <a:buNone/>
        <a:defRPr sz="2800" b="0" i="0" kern="1200">
          <a:solidFill>
            <a:schemeClr val="bg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9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9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9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9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rmstrong.wharton.upenn.edu/delphi2"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iz.uiowa.edu/ie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 Id="rId3"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Judgment-Based Forecasting</a:t>
            </a:r>
            <a:endParaRPr lang="en-US" dirty="0"/>
          </a:p>
        </p:txBody>
      </p:sp>
      <p:sp>
        <p:nvSpPr>
          <p:cNvPr id="3" name="Subtitle 2"/>
          <p:cNvSpPr>
            <a:spLocks noGrp="1"/>
          </p:cNvSpPr>
          <p:nvPr>
            <p:ph type="subTitle" idx="1"/>
          </p:nvPr>
        </p:nvSpPr>
        <p:spPr/>
        <p:txBody>
          <a:bodyPr/>
          <a:lstStyle/>
          <a:p>
            <a:r>
              <a:rPr lang="en-US" dirty="0" smtClean="0"/>
              <a:t>Chapter 11</a:t>
            </a:r>
            <a:endParaRPr lang="en-US" dirty="0"/>
          </a:p>
        </p:txBody>
      </p:sp>
      <p:sp>
        <p:nvSpPr>
          <p:cNvPr id="4" name="TextBox 3"/>
          <p:cNvSpPr txBox="1"/>
          <p:nvPr/>
        </p:nvSpPr>
        <p:spPr>
          <a:xfrm>
            <a:off x="5486400" y="4372303"/>
            <a:ext cx="3657599" cy="877163"/>
          </a:xfrm>
          <a:prstGeom prst="rect">
            <a:avLst/>
          </a:prstGeom>
          <a:noFill/>
        </p:spPr>
        <p:txBody>
          <a:bodyPr wrap="square" lIns="274320" tIns="0" rIns="274320" bIns="0" rtlCol="0">
            <a:spAutoFit/>
          </a:bodyPr>
          <a:lstStyle/>
          <a:p>
            <a:r>
              <a:rPr lang="en-US" sz="1600" i="1" dirty="0" smtClean="0">
                <a:solidFill>
                  <a:schemeClr val="bg1"/>
                </a:solidFill>
                <a:latin typeface="Arial" charset="0"/>
                <a:ea typeface="Arial" charset="0"/>
                <a:cs typeface="Arial" charset="0"/>
              </a:rPr>
              <a:t>They couldn’t hit an elephant at this </a:t>
            </a:r>
            <a:r>
              <a:rPr lang="en-US" sz="1600" i="1" dirty="0" err="1" smtClean="0">
                <a:solidFill>
                  <a:schemeClr val="bg1"/>
                </a:solidFill>
                <a:latin typeface="Arial" charset="0"/>
                <a:ea typeface="Arial" charset="0"/>
                <a:cs typeface="Arial" charset="0"/>
              </a:rPr>
              <a:t>dist</a:t>
            </a:r>
            <a:r>
              <a:rPr lang="en-US" sz="1600" i="1" dirty="0" smtClean="0">
                <a:solidFill>
                  <a:schemeClr val="bg1"/>
                </a:solidFill>
                <a:latin typeface="Arial" charset="0"/>
                <a:ea typeface="Arial" charset="0"/>
                <a:cs typeface="Arial" charset="0"/>
              </a:rPr>
              <a:t>…</a:t>
            </a:r>
          </a:p>
          <a:p>
            <a:pPr algn="r">
              <a:spcBef>
                <a:spcPts val="600"/>
              </a:spcBef>
            </a:pPr>
            <a:r>
              <a:rPr lang="en-US" sz="1000" dirty="0" smtClean="0">
                <a:solidFill>
                  <a:schemeClr val="bg1"/>
                </a:solidFill>
                <a:latin typeface="Arial" charset="0"/>
                <a:ea typeface="Arial" charset="0"/>
                <a:cs typeface="Arial" charset="0"/>
              </a:rPr>
              <a:t>— Last words of General John B. Sedgwick </a:t>
            </a:r>
            <a:br>
              <a:rPr lang="en-US" sz="1000" dirty="0" smtClean="0">
                <a:solidFill>
                  <a:schemeClr val="bg1"/>
                </a:solidFill>
                <a:latin typeface="Arial" charset="0"/>
                <a:ea typeface="Arial" charset="0"/>
                <a:cs typeface="Arial" charset="0"/>
              </a:rPr>
            </a:br>
            <a:r>
              <a:rPr lang="en-US" sz="1000" dirty="0" smtClean="0">
                <a:solidFill>
                  <a:schemeClr val="bg1"/>
                </a:solidFill>
                <a:latin typeface="Arial" charset="0"/>
                <a:ea typeface="Arial" charset="0"/>
                <a:cs typeface="Arial" charset="0"/>
              </a:rPr>
              <a:t>at the Battle of Spotsylvania, 1864.</a:t>
            </a:r>
            <a:endParaRPr lang="en-US" sz="10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57127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11.1 Judgmental or Quantitative Forecasting?</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10</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931621107"/>
              </p:ext>
            </p:extLst>
          </p:nvPr>
        </p:nvGraphicFramePr>
        <p:xfrm>
          <a:off x="1738233" y="1512614"/>
          <a:ext cx="5334000" cy="4450080"/>
        </p:xfrm>
        <a:graphic>
          <a:graphicData uri="http://schemas.openxmlformats.org/drawingml/2006/table">
            <a:tbl>
              <a:tblPr firstRow="1" bandRow="1">
                <a:tableStyleId>{5C22544A-7EE6-4342-B048-85BDC9FD1C3A}</a:tableStyleId>
              </a:tblPr>
              <a:tblGrid>
                <a:gridCol w="3048000"/>
                <a:gridCol w="2286000"/>
              </a:tblGrid>
              <a:tr h="370840">
                <a:tc>
                  <a:txBody>
                    <a:bodyPr/>
                    <a:lstStyle/>
                    <a:p>
                      <a:pPr algn="ctr"/>
                      <a:r>
                        <a:rPr lang="en-US" sz="1600" dirty="0" smtClean="0">
                          <a:latin typeface="Arial" charset="0"/>
                          <a:ea typeface="Arial" charset="0"/>
                          <a:cs typeface="Arial" charset="0"/>
                        </a:rPr>
                        <a:t>Date of Rate Change</a:t>
                      </a:r>
                      <a:endParaRPr lang="en-US" sz="1600" dirty="0">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rgbClr val="182752"/>
                    </a:solidFill>
                  </a:tcPr>
                </a:tc>
                <a:tc>
                  <a:txBody>
                    <a:bodyPr/>
                    <a:lstStyle/>
                    <a:p>
                      <a:pPr algn="ctr"/>
                      <a:r>
                        <a:rPr lang="en-US" dirty="0" smtClean="0"/>
                        <a:t>Rate (%)</a:t>
                      </a:r>
                      <a:endParaRPr lang="en-US" dirty="0"/>
                    </a:p>
                  </a:txBody>
                  <a:tcPr>
                    <a:lnL w="6350" cap="flat" cmpd="sng" algn="ctr">
                      <a:solidFill>
                        <a:schemeClr val="bg1"/>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rgbClr val="182752"/>
                    </a:solidFill>
                  </a:tcPr>
                </a:tc>
              </a:tr>
              <a:tr h="370840">
                <a:tc>
                  <a:txBody>
                    <a:bodyPr/>
                    <a:lstStyle/>
                    <a:p>
                      <a:pPr algn="ctr"/>
                      <a:r>
                        <a:rPr lang="en-US" sz="1600" b="0" dirty="0" smtClean="0">
                          <a:latin typeface="Arial" charset="0"/>
                          <a:ea typeface="Arial" charset="0"/>
                          <a:cs typeface="Arial" charset="0"/>
                        </a:rPr>
                        <a:t>29-Jun-06</a:t>
                      </a:r>
                      <a:endParaRPr lang="en-US" sz="1600" b="0" dirty="0">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c>
                  <a:txBody>
                    <a:bodyPr/>
                    <a:lstStyle/>
                    <a:p>
                      <a:pPr algn="ctr"/>
                      <a:r>
                        <a:rPr lang="en-US" sz="1600" dirty="0" smtClean="0">
                          <a:latin typeface="Arial" charset="0"/>
                          <a:ea typeface="Arial" charset="0"/>
                          <a:cs typeface="Arial" charset="0"/>
                        </a:rPr>
                        <a:t>8.25</a:t>
                      </a:r>
                      <a:endParaRPr lang="en-US" sz="1600" dirty="0">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r h="370840">
                <a:tc>
                  <a:txBody>
                    <a:bodyPr/>
                    <a:lstStyle/>
                    <a:p>
                      <a:pPr algn="ctr"/>
                      <a:r>
                        <a:rPr lang="en-US" sz="1600" b="0" dirty="0" smtClean="0">
                          <a:latin typeface="Arial" charset="0"/>
                          <a:ea typeface="Arial" charset="0"/>
                          <a:cs typeface="Arial" charset="0"/>
                        </a:rPr>
                        <a:t>18-Sep-07</a:t>
                      </a:r>
                      <a:endParaRPr lang="en-US" sz="1600" b="0" dirty="0">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c>
                  <a:txBody>
                    <a:bodyPr/>
                    <a:lstStyle/>
                    <a:p>
                      <a:pPr algn="ctr"/>
                      <a:r>
                        <a:rPr lang="en-US" sz="1600" dirty="0" smtClean="0">
                          <a:latin typeface="Arial" charset="0"/>
                          <a:ea typeface="Arial" charset="0"/>
                          <a:cs typeface="Arial" charset="0"/>
                        </a:rPr>
                        <a:t>7.75</a:t>
                      </a:r>
                      <a:endParaRPr lang="en-US" sz="1600" dirty="0">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r h="370840">
                <a:tc>
                  <a:txBody>
                    <a:bodyPr/>
                    <a:lstStyle/>
                    <a:p>
                      <a:pPr algn="ctr"/>
                      <a:r>
                        <a:rPr lang="en-US" sz="1600" b="0" dirty="0" smtClean="0">
                          <a:latin typeface="Arial" charset="0"/>
                          <a:ea typeface="Arial" charset="0"/>
                          <a:cs typeface="Arial" charset="0"/>
                        </a:rPr>
                        <a:t>31-Oct-07</a:t>
                      </a:r>
                      <a:endParaRPr lang="en-US" sz="1600" b="0" dirty="0">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c>
                  <a:txBody>
                    <a:bodyPr/>
                    <a:lstStyle/>
                    <a:p>
                      <a:pPr algn="ctr"/>
                      <a:r>
                        <a:rPr lang="en-US" sz="1600" dirty="0" smtClean="0">
                          <a:latin typeface="Arial" charset="0"/>
                          <a:ea typeface="Arial" charset="0"/>
                          <a:cs typeface="Arial" charset="0"/>
                        </a:rPr>
                        <a:t>7.50</a:t>
                      </a:r>
                      <a:endParaRPr lang="en-US" sz="1600" dirty="0">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r h="370840">
                <a:tc>
                  <a:txBody>
                    <a:bodyPr/>
                    <a:lstStyle/>
                    <a:p>
                      <a:pPr algn="ctr"/>
                      <a:r>
                        <a:rPr lang="en-US" sz="1600" b="0" dirty="0" smtClean="0">
                          <a:latin typeface="Arial" charset="0"/>
                          <a:ea typeface="Arial" charset="0"/>
                          <a:cs typeface="Arial" charset="0"/>
                        </a:rPr>
                        <a:t>11-Dec-07</a:t>
                      </a:r>
                      <a:endParaRPr lang="en-US" sz="1600" b="0" dirty="0">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c>
                  <a:txBody>
                    <a:bodyPr/>
                    <a:lstStyle/>
                    <a:p>
                      <a:pPr algn="ctr"/>
                      <a:r>
                        <a:rPr lang="en-US" sz="1600" dirty="0" smtClean="0">
                          <a:latin typeface="Arial" charset="0"/>
                          <a:ea typeface="Arial" charset="0"/>
                          <a:cs typeface="Arial" charset="0"/>
                        </a:rPr>
                        <a:t>7.25</a:t>
                      </a:r>
                      <a:endParaRPr lang="en-US" sz="1600" dirty="0">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r h="370840">
                <a:tc>
                  <a:txBody>
                    <a:bodyPr/>
                    <a:lstStyle/>
                    <a:p>
                      <a:pPr algn="ctr"/>
                      <a:r>
                        <a:rPr lang="en-US" sz="1600" b="0" dirty="0" smtClean="0">
                          <a:latin typeface="Arial" charset="0"/>
                          <a:ea typeface="Arial" charset="0"/>
                          <a:cs typeface="Arial" charset="0"/>
                        </a:rPr>
                        <a:t>22-Jan-08</a:t>
                      </a:r>
                      <a:endParaRPr lang="en-US" sz="1600" b="0" dirty="0">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c>
                  <a:txBody>
                    <a:bodyPr/>
                    <a:lstStyle/>
                    <a:p>
                      <a:pPr algn="ctr"/>
                      <a:r>
                        <a:rPr lang="en-US" sz="1600" dirty="0" smtClean="0">
                          <a:latin typeface="Arial" charset="0"/>
                          <a:ea typeface="Arial" charset="0"/>
                          <a:cs typeface="Arial" charset="0"/>
                        </a:rPr>
                        <a:t>6.50</a:t>
                      </a:r>
                      <a:endParaRPr lang="en-US" sz="1600" dirty="0">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r h="370840">
                <a:tc>
                  <a:txBody>
                    <a:bodyPr/>
                    <a:lstStyle/>
                    <a:p>
                      <a:pPr algn="ctr"/>
                      <a:r>
                        <a:rPr lang="en-US" sz="1600" b="0" dirty="0" smtClean="0">
                          <a:latin typeface="Arial" charset="0"/>
                          <a:ea typeface="Arial" charset="0"/>
                          <a:cs typeface="Arial" charset="0"/>
                        </a:rPr>
                        <a:t>30-Jan-08</a:t>
                      </a:r>
                      <a:endParaRPr lang="en-US" sz="1600" b="0" dirty="0">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c>
                  <a:txBody>
                    <a:bodyPr/>
                    <a:lstStyle/>
                    <a:p>
                      <a:pPr algn="ctr"/>
                      <a:r>
                        <a:rPr lang="en-US" sz="1600" dirty="0" smtClean="0">
                          <a:latin typeface="Arial" charset="0"/>
                          <a:ea typeface="Arial" charset="0"/>
                          <a:cs typeface="Arial" charset="0"/>
                        </a:rPr>
                        <a:t>6.00</a:t>
                      </a:r>
                      <a:endParaRPr lang="en-US" sz="1600" dirty="0">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r h="370840">
                <a:tc>
                  <a:txBody>
                    <a:bodyPr/>
                    <a:lstStyle/>
                    <a:p>
                      <a:pPr algn="ctr"/>
                      <a:r>
                        <a:rPr lang="en-US" sz="1600" b="0" dirty="0" smtClean="0">
                          <a:latin typeface="Arial" charset="0"/>
                          <a:ea typeface="Arial" charset="0"/>
                          <a:cs typeface="Arial" charset="0"/>
                        </a:rPr>
                        <a:t>18-Mar-08</a:t>
                      </a:r>
                      <a:endParaRPr lang="en-US" sz="1600" b="0" dirty="0">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c>
                  <a:txBody>
                    <a:bodyPr/>
                    <a:lstStyle/>
                    <a:p>
                      <a:pPr algn="ctr"/>
                      <a:r>
                        <a:rPr lang="en-US" sz="1600" dirty="0" smtClean="0">
                          <a:latin typeface="Arial" charset="0"/>
                          <a:ea typeface="Arial" charset="0"/>
                          <a:cs typeface="Arial" charset="0"/>
                        </a:rPr>
                        <a:t>5.25</a:t>
                      </a:r>
                      <a:endParaRPr lang="en-US" sz="1600" dirty="0">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r h="370840">
                <a:tc>
                  <a:txBody>
                    <a:bodyPr/>
                    <a:lstStyle/>
                    <a:p>
                      <a:pPr algn="ctr"/>
                      <a:r>
                        <a:rPr lang="en-US" sz="1600" b="0" dirty="0" smtClean="0">
                          <a:latin typeface="Arial" charset="0"/>
                          <a:ea typeface="Arial" charset="0"/>
                          <a:cs typeface="Arial" charset="0"/>
                        </a:rPr>
                        <a:t>30-Apr-08</a:t>
                      </a:r>
                      <a:endParaRPr lang="en-US" sz="1600" b="0" dirty="0">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c>
                  <a:txBody>
                    <a:bodyPr/>
                    <a:lstStyle/>
                    <a:p>
                      <a:pPr algn="ctr"/>
                      <a:r>
                        <a:rPr lang="en-US" sz="1600" dirty="0" smtClean="0">
                          <a:latin typeface="Arial" charset="0"/>
                          <a:ea typeface="Arial" charset="0"/>
                          <a:cs typeface="Arial" charset="0"/>
                        </a:rPr>
                        <a:t>5.00</a:t>
                      </a:r>
                      <a:endParaRPr lang="en-US" sz="1600" dirty="0">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r h="370840">
                <a:tc>
                  <a:txBody>
                    <a:bodyPr/>
                    <a:lstStyle/>
                    <a:p>
                      <a:pPr algn="ctr"/>
                      <a:r>
                        <a:rPr lang="en-US" sz="1600" b="0" dirty="0" smtClean="0">
                          <a:latin typeface="Arial" charset="0"/>
                          <a:ea typeface="Arial" charset="0"/>
                          <a:cs typeface="Arial" charset="0"/>
                        </a:rPr>
                        <a:t>8-Oct-08</a:t>
                      </a:r>
                      <a:endParaRPr lang="en-US" sz="1600" b="0" dirty="0">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c>
                  <a:txBody>
                    <a:bodyPr/>
                    <a:lstStyle/>
                    <a:p>
                      <a:pPr algn="ctr"/>
                      <a:r>
                        <a:rPr lang="en-US" sz="1600" dirty="0" smtClean="0">
                          <a:latin typeface="Arial" charset="0"/>
                          <a:ea typeface="Arial" charset="0"/>
                          <a:cs typeface="Arial" charset="0"/>
                        </a:rPr>
                        <a:t>4.50</a:t>
                      </a:r>
                      <a:endParaRPr lang="en-US" sz="1600" dirty="0">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r h="370840">
                <a:tc>
                  <a:txBody>
                    <a:bodyPr/>
                    <a:lstStyle/>
                    <a:p>
                      <a:pPr algn="ctr"/>
                      <a:r>
                        <a:rPr lang="en-US" sz="1600" b="0" dirty="0" smtClean="0">
                          <a:latin typeface="Arial" charset="0"/>
                          <a:ea typeface="Arial" charset="0"/>
                          <a:cs typeface="Arial" charset="0"/>
                        </a:rPr>
                        <a:t>29-Oct-08</a:t>
                      </a:r>
                      <a:endParaRPr lang="en-US" sz="1600" b="0" dirty="0">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c>
                  <a:txBody>
                    <a:bodyPr/>
                    <a:lstStyle/>
                    <a:p>
                      <a:pPr algn="ctr"/>
                      <a:r>
                        <a:rPr lang="en-US" sz="1600" dirty="0" smtClean="0">
                          <a:latin typeface="Arial" charset="0"/>
                          <a:ea typeface="Arial" charset="0"/>
                          <a:cs typeface="Arial" charset="0"/>
                        </a:rPr>
                        <a:t>4.00</a:t>
                      </a:r>
                      <a:endParaRPr lang="en-US" sz="1600" dirty="0">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r h="370840">
                <a:tc>
                  <a:txBody>
                    <a:bodyPr/>
                    <a:lstStyle/>
                    <a:p>
                      <a:pPr algn="ctr"/>
                      <a:r>
                        <a:rPr lang="en-US" sz="1600" b="0" dirty="0" smtClean="0">
                          <a:latin typeface="Arial" charset="0"/>
                          <a:ea typeface="Arial" charset="0"/>
                          <a:cs typeface="Arial" charset="0"/>
                        </a:rPr>
                        <a:t>16-Dec-08</a:t>
                      </a:r>
                      <a:endParaRPr lang="en-US" sz="1600" b="0" dirty="0">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c>
                  <a:txBody>
                    <a:bodyPr/>
                    <a:lstStyle/>
                    <a:p>
                      <a:pPr algn="ctr"/>
                      <a:r>
                        <a:rPr lang="en-US" sz="1600" dirty="0" smtClean="0">
                          <a:latin typeface="Arial" charset="0"/>
                          <a:ea typeface="Arial" charset="0"/>
                          <a:cs typeface="Arial" charset="0"/>
                        </a:rPr>
                        <a:t>3.25</a:t>
                      </a:r>
                      <a:endParaRPr lang="en-US" sz="1600" dirty="0">
                        <a:latin typeface="Arial" charset="0"/>
                        <a:ea typeface="Arial" charset="0"/>
                        <a:cs typeface="Arial" charset="0"/>
                      </a:endParaRPr>
                    </a:p>
                  </a:txBody>
                  <a:tcPr>
                    <a:lnL w="6350" cap="flat" cmpd="sng" algn="ctr">
                      <a:solidFill>
                        <a:srgbClr val="182752"/>
                      </a:solidFill>
                      <a:prstDash val="solid"/>
                      <a:round/>
                      <a:headEnd type="none" w="med" len="med"/>
                      <a:tailEnd type="none" w="med" len="med"/>
                    </a:lnL>
                    <a:lnR w="6350" cap="flat" cmpd="sng" algn="ctr">
                      <a:solidFill>
                        <a:srgbClr val="182752"/>
                      </a:solidFill>
                      <a:prstDash val="solid"/>
                      <a:round/>
                      <a:headEnd type="none" w="med" len="med"/>
                      <a:tailEnd type="none" w="med" len="med"/>
                    </a:lnR>
                    <a:lnT w="6350" cap="flat" cmpd="sng" algn="ctr">
                      <a:solidFill>
                        <a:srgbClr val="182752"/>
                      </a:solidFill>
                      <a:prstDash val="solid"/>
                      <a:round/>
                      <a:headEnd type="none" w="med" len="med"/>
                      <a:tailEnd type="none" w="med" len="med"/>
                    </a:lnT>
                    <a:lnB w="6350" cap="flat" cmpd="sng" algn="ctr">
                      <a:solidFill>
                        <a:srgbClr val="182752"/>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1801723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85799" y="1843474"/>
            <a:ext cx="6484257" cy="3348905"/>
          </a:xfrm>
          <a:prstGeom prst="rect">
            <a:avLst/>
          </a:prstGeom>
        </p:spPr>
      </p:pic>
      <p:sp>
        <p:nvSpPr>
          <p:cNvPr id="2" name="Title 1"/>
          <p:cNvSpPr>
            <a:spLocks noGrp="1"/>
          </p:cNvSpPr>
          <p:nvPr>
            <p:ph type="title"/>
          </p:nvPr>
        </p:nvSpPr>
        <p:spPr/>
        <p:txBody>
          <a:bodyPr/>
          <a:lstStyle/>
          <a:p>
            <a:r>
              <a:rPr lang="en-US" dirty="0"/>
              <a:t>11.1 Judgmental or Quantitative Forecasting?</a:t>
            </a:r>
          </a:p>
        </p:txBody>
      </p:sp>
      <p:sp>
        <p:nvSpPr>
          <p:cNvPr id="3" name="Content Placeholder 2"/>
          <p:cNvSpPr>
            <a:spLocks noGrp="1"/>
          </p:cNvSpPr>
          <p:nvPr>
            <p:ph idx="1"/>
          </p:nvPr>
        </p:nvSpPr>
        <p:spPr>
          <a:xfrm>
            <a:off x="685800" y="1481328"/>
            <a:ext cx="7543800" cy="264095"/>
          </a:xfrm>
        </p:spPr>
        <p:txBody>
          <a:bodyPr>
            <a:normAutofit lnSpcReduction="10000"/>
          </a:bodyPr>
          <a:lstStyle/>
          <a:p>
            <a:pPr marL="0" indent="0">
              <a:buNone/>
            </a:pPr>
            <a:r>
              <a:rPr lang="en-US" sz="1800" b="1" dirty="0" smtClean="0">
                <a:solidFill>
                  <a:srgbClr val="873B1F"/>
                </a:solidFill>
              </a:rPr>
              <a:t>Plot of U.S. Prime Rate Changes</a:t>
            </a:r>
            <a:endParaRPr lang="en-US" sz="18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11</a:t>
            </a:fld>
            <a:endParaRPr lang="en-US" dirty="0"/>
          </a:p>
        </p:txBody>
      </p:sp>
      <p:sp>
        <p:nvSpPr>
          <p:cNvPr id="7" name="Text Box 6"/>
          <p:cNvSpPr txBox="1">
            <a:spLocks noChangeArrowheads="1"/>
          </p:cNvSpPr>
          <p:nvPr/>
        </p:nvSpPr>
        <p:spPr bwMode="auto">
          <a:xfrm>
            <a:off x="685799" y="5438388"/>
            <a:ext cx="7438869" cy="907941"/>
          </a:xfrm>
          <a:prstGeom prst="rect">
            <a:avLst/>
          </a:prstGeom>
          <a:noFill/>
          <a:ln w="12700">
            <a:noFill/>
            <a:miter lim="800000"/>
            <a:headEnd/>
            <a:tailEnd/>
          </a:ln>
          <a:effectLst/>
        </p:spPr>
        <p:txBody>
          <a:bodyPr wrap="square" lIns="0" tIns="0" rIns="0" bIns="0" anchor="ctr" anchorCtr="0">
            <a:spAutoFit/>
          </a:bodyPr>
          <a:lstStyle/>
          <a:p>
            <a:pPr marL="285750" indent="-285750" defTabSz="1047750" eaLnBrk="0" hangingPunct="0">
              <a:spcBef>
                <a:spcPts val="600"/>
              </a:spcBef>
              <a:buFont typeface="Arial" charset="0"/>
              <a:buChar char="•"/>
            </a:pPr>
            <a:r>
              <a:rPr lang="en-GB" u="none" dirty="0" smtClean="0">
                <a:solidFill>
                  <a:srgbClr val="873B1F"/>
                </a:solidFill>
                <a:latin typeface="Arial" charset="0"/>
                <a:ea typeface="Arial" charset="0"/>
                <a:cs typeface="Arial" charset="0"/>
              </a:rPr>
              <a:t>What do you expect of interest rates?</a:t>
            </a:r>
          </a:p>
          <a:p>
            <a:pPr marL="285750" indent="-285750" defTabSz="1047750" eaLnBrk="0" hangingPunct="0">
              <a:spcBef>
                <a:spcPts val="600"/>
              </a:spcBef>
              <a:buFont typeface="Arial" charset="0"/>
              <a:buChar char="•"/>
            </a:pPr>
            <a:r>
              <a:rPr lang="en-GB" dirty="0" smtClean="0">
                <a:solidFill>
                  <a:srgbClr val="873B1F"/>
                </a:solidFill>
                <a:latin typeface="Arial" charset="0"/>
                <a:ea typeface="Arial" charset="0"/>
                <a:cs typeface="Arial" charset="0"/>
              </a:rPr>
              <a:t>A naïve extrapolation ignoring changes in economic activity and confidence would be dangerous</a:t>
            </a:r>
            <a:endParaRPr lang="en-GB" u="none" dirty="0">
              <a:solidFill>
                <a:srgbClr val="873B1F"/>
              </a:solidFill>
              <a:latin typeface="Arial" charset="0"/>
              <a:ea typeface="Arial" charset="0"/>
              <a:cs typeface="Arial" charset="0"/>
            </a:endParaRPr>
          </a:p>
        </p:txBody>
      </p:sp>
    </p:spTree>
    <p:extLst>
      <p:ext uri="{BB962C8B-B14F-4D97-AF65-F5344CB8AC3E}">
        <p14:creationId xmlns:p14="http://schemas.microsoft.com/office/powerpoint/2010/main" val="1722857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dirty="0"/>
              <a:t>When do you think the next change is the Prime Rate will occur?</a:t>
            </a:r>
          </a:p>
          <a:p>
            <a:r>
              <a:rPr lang="en-US" dirty="0"/>
              <a:t>What is your forecast for the magnitude of the change?</a:t>
            </a:r>
          </a:p>
          <a:p>
            <a:r>
              <a:rPr lang="en-US" dirty="0"/>
              <a:t>Can you suggest any quantitative methods that would work for this example</a:t>
            </a:r>
            <a:r>
              <a:rPr lang="en-US" dirty="0" smtClean="0"/>
              <a:t>?</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12</a:t>
            </a:fld>
            <a:endParaRPr lang="en-US" dirty="0"/>
          </a:p>
        </p:txBody>
      </p:sp>
      <p:sp>
        <p:nvSpPr>
          <p:cNvPr id="6" name="Text Box 6"/>
          <p:cNvSpPr txBox="1">
            <a:spLocks noChangeArrowheads="1"/>
          </p:cNvSpPr>
          <p:nvPr/>
        </p:nvSpPr>
        <p:spPr bwMode="auto">
          <a:xfrm>
            <a:off x="685799" y="4345177"/>
            <a:ext cx="7438869" cy="738664"/>
          </a:xfrm>
          <a:prstGeom prst="rect">
            <a:avLst/>
          </a:prstGeom>
          <a:solidFill>
            <a:srgbClr val="873B1F"/>
          </a:solidFill>
          <a:ln w="12700">
            <a:noFill/>
            <a:miter lim="800000"/>
            <a:headEnd/>
            <a:tailEnd/>
          </a:ln>
          <a:effectLst/>
        </p:spPr>
        <p:txBody>
          <a:bodyPr wrap="square" lIns="104753" tIns="91440" rIns="104753" bIns="91440" anchor="ctr" anchorCtr="0">
            <a:spAutoFit/>
          </a:bodyPr>
          <a:lstStyle/>
          <a:p>
            <a:pPr algn="ctr" defTabSz="1047750" eaLnBrk="0" hangingPunct="0">
              <a:spcBef>
                <a:spcPts val="600"/>
              </a:spcBef>
            </a:pPr>
            <a:r>
              <a:rPr lang="en-GB" u="none" dirty="0" smtClean="0">
                <a:solidFill>
                  <a:schemeClr val="bg1"/>
                </a:solidFill>
                <a:latin typeface="Arial" charset="0"/>
                <a:ea typeface="Arial" charset="0"/>
                <a:cs typeface="Arial" charset="0"/>
              </a:rPr>
              <a:t>A naïve extrapolation ignoring changes </a:t>
            </a:r>
            <a:r>
              <a:rPr lang="en-GB" u="none" smtClean="0">
                <a:solidFill>
                  <a:schemeClr val="bg1"/>
                </a:solidFill>
                <a:latin typeface="Arial" charset="0"/>
                <a:ea typeface="Arial" charset="0"/>
                <a:cs typeface="Arial" charset="0"/>
              </a:rPr>
              <a:t>in </a:t>
            </a:r>
            <a:br>
              <a:rPr lang="en-GB" u="none" smtClean="0">
                <a:solidFill>
                  <a:schemeClr val="bg1"/>
                </a:solidFill>
                <a:latin typeface="Arial" charset="0"/>
                <a:ea typeface="Arial" charset="0"/>
                <a:cs typeface="Arial" charset="0"/>
              </a:rPr>
            </a:br>
            <a:r>
              <a:rPr lang="en-GB" u="none" smtClean="0">
                <a:solidFill>
                  <a:schemeClr val="bg1"/>
                </a:solidFill>
                <a:latin typeface="Arial" charset="0"/>
                <a:ea typeface="Arial" charset="0"/>
                <a:cs typeface="Arial" charset="0"/>
              </a:rPr>
              <a:t>economic </a:t>
            </a:r>
            <a:r>
              <a:rPr lang="en-GB" u="none" dirty="0" smtClean="0">
                <a:solidFill>
                  <a:schemeClr val="bg1"/>
                </a:solidFill>
                <a:latin typeface="Arial" charset="0"/>
                <a:ea typeface="Arial" charset="0"/>
                <a:cs typeface="Arial" charset="0"/>
              </a:rPr>
              <a:t>activity and confidence would </a:t>
            </a:r>
            <a:r>
              <a:rPr lang="en-GB" u="none" smtClean="0">
                <a:solidFill>
                  <a:schemeClr val="bg1"/>
                </a:solidFill>
                <a:latin typeface="Arial" charset="0"/>
                <a:ea typeface="Arial" charset="0"/>
                <a:cs typeface="Arial" charset="0"/>
              </a:rPr>
              <a:t>be dangerous</a:t>
            </a:r>
            <a:endParaRPr lang="en-GB" u="none"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82502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11.2 Judgmental Methods</a:t>
            </a:r>
            <a:endParaRPr lang="en-US" dirty="0"/>
          </a:p>
        </p:txBody>
      </p:sp>
      <p:sp>
        <p:nvSpPr>
          <p:cNvPr id="3" name="Content Placeholder 2"/>
          <p:cNvSpPr>
            <a:spLocks noGrp="1"/>
          </p:cNvSpPr>
          <p:nvPr>
            <p:ph idx="1"/>
          </p:nvPr>
        </p:nvSpPr>
        <p:spPr/>
        <p:txBody>
          <a:bodyPr/>
          <a:lstStyle/>
          <a:p>
            <a:pPr marL="0" indent="0">
              <a:buNone/>
            </a:pPr>
            <a:r>
              <a:rPr lang="en-US" sz="2400" b="1" dirty="0" smtClean="0">
                <a:solidFill>
                  <a:srgbClr val="873B1F"/>
                </a:solidFill>
              </a:rPr>
              <a:t>Judgmental Forecasting Methods</a:t>
            </a:r>
          </a:p>
          <a:p>
            <a:r>
              <a:rPr lang="en-US" dirty="0"/>
              <a:t>Single Expert (Unaided Judgment)</a:t>
            </a:r>
          </a:p>
          <a:p>
            <a:pPr>
              <a:spcBef>
                <a:spcPts val="400"/>
              </a:spcBef>
            </a:pPr>
            <a:r>
              <a:rPr lang="en-US" dirty="0"/>
              <a:t>Expert and Group Opinion</a:t>
            </a:r>
          </a:p>
          <a:p>
            <a:pPr>
              <a:spcBef>
                <a:spcPts val="400"/>
              </a:spcBef>
            </a:pPr>
            <a:r>
              <a:rPr lang="en-US" dirty="0"/>
              <a:t>Sales Force Projections (or Sales Force Composite)</a:t>
            </a:r>
          </a:p>
          <a:p>
            <a:pPr>
              <a:spcBef>
                <a:spcPts val="400"/>
              </a:spcBef>
            </a:pPr>
            <a:r>
              <a:rPr lang="en-US" dirty="0"/>
              <a:t>Customer Surveys</a:t>
            </a:r>
          </a:p>
          <a:p>
            <a:pPr>
              <a:spcBef>
                <a:spcPts val="400"/>
              </a:spcBef>
            </a:pPr>
            <a:r>
              <a:rPr lang="en-US" dirty="0"/>
              <a:t>Use of Analogies</a:t>
            </a:r>
          </a:p>
          <a:p>
            <a:pPr>
              <a:spcBef>
                <a:spcPts val="400"/>
              </a:spcBef>
            </a:pPr>
            <a:r>
              <a:rPr lang="en-US" dirty="0"/>
              <a:t>Delphi Method</a:t>
            </a:r>
          </a:p>
          <a:p>
            <a:pPr>
              <a:spcBef>
                <a:spcPts val="400"/>
              </a:spcBef>
            </a:pPr>
            <a:r>
              <a:rPr lang="en-US" dirty="0"/>
              <a:t>Electronic Markets</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13</a:t>
            </a:fld>
            <a:endParaRPr lang="en-US" dirty="0"/>
          </a:p>
        </p:txBody>
      </p:sp>
      <p:sp>
        <p:nvSpPr>
          <p:cNvPr id="7" name="Text Box 6"/>
          <p:cNvSpPr txBox="1">
            <a:spLocks noChangeArrowheads="1"/>
          </p:cNvSpPr>
          <p:nvPr/>
        </p:nvSpPr>
        <p:spPr bwMode="auto">
          <a:xfrm>
            <a:off x="685799" y="4720124"/>
            <a:ext cx="7438869" cy="1338828"/>
          </a:xfrm>
          <a:prstGeom prst="rect">
            <a:avLst/>
          </a:prstGeom>
          <a:noFill/>
          <a:ln w="12700">
            <a:noFill/>
            <a:miter lim="800000"/>
            <a:headEnd/>
            <a:tailEnd/>
          </a:ln>
          <a:effectLst/>
        </p:spPr>
        <p:txBody>
          <a:bodyPr wrap="square" lIns="0" tIns="0" rIns="0" bIns="0" anchor="ctr" anchorCtr="0">
            <a:spAutoFit/>
          </a:bodyPr>
          <a:lstStyle/>
          <a:p>
            <a:pPr defTabSz="1047750" eaLnBrk="0" hangingPunct="0">
              <a:spcBef>
                <a:spcPts val="600"/>
              </a:spcBef>
            </a:pPr>
            <a:r>
              <a:rPr lang="en-GB" u="none" dirty="0" smtClean="0">
                <a:solidFill>
                  <a:srgbClr val="873B1F"/>
                </a:solidFill>
                <a:latin typeface="Arial" charset="0"/>
                <a:ea typeface="Arial" charset="0"/>
                <a:cs typeface="Arial" charset="0"/>
              </a:rPr>
              <a:t>What problems do you see in relying on:</a:t>
            </a:r>
          </a:p>
          <a:p>
            <a:pPr marL="692150" indent="-231775" defTabSz="1047750" eaLnBrk="0" hangingPunct="0">
              <a:spcBef>
                <a:spcPts val="600"/>
              </a:spcBef>
              <a:buFont typeface="+mj-lt"/>
              <a:buAutoNum type="alphaLcPeriod"/>
            </a:pPr>
            <a:r>
              <a:rPr lang="en-GB" dirty="0" smtClean="0">
                <a:solidFill>
                  <a:srgbClr val="873B1F"/>
                </a:solidFill>
                <a:latin typeface="Arial" charset="0"/>
                <a:ea typeface="Arial" charset="0"/>
                <a:cs typeface="Arial" charset="0"/>
              </a:rPr>
              <a:t>an expert or a group of experts?</a:t>
            </a:r>
          </a:p>
          <a:p>
            <a:pPr marL="692150" indent="-231775" defTabSz="1047750" eaLnBrk="0" hangingPunct="0">
              <a:spcBef>
                <a:spcPts val="600"/>
              </a:spcBef>
              <a:buFont typeface="+mj-lt"/>
              <a:buAutoNum type="alphaLcPeriod"/>
            </a:pPr>
            <a:r>
              <a:rPr lang="en-GB" u="none" dirty="0" smtClean="0">
                <a:solidFill>
                  <a:srgbClr val="873B1F"/>
                </a:solidFill>
                <a:latin typeface="Arial" charset="0"/>
                <a:ea typeface="Arial" charset="0"/>
                <a:cs typeface="Arial" charset="0"/>
              </a:rPr>
              <a:t>survey methods?</a:t>
            </a:r>
          </a:p>
          <a:p>
            <a:pPr defTabSz="1047750" eaLnBrk="0" hangingPunct="0">
              <a:spcBef>
                <a:spcPts val="600"/>
              </a:spcBef>
            </a:pPr>
            <a:r>
              <a:rPr lang="en-GB" dirty="0" smtClean="0">
                <a:solidFill>
                  <a:srgbClr val="873B1F"/>
                </a:solidFill>
                <a:latin typeface="Arial" charset="0"/>
                <a:ea typeface="Arial" charset="0"/>
                <a:cs typeface="Arial" charset="0"/>
              </a:rPr>
              <a:t>Can such difficulties be overcome? How?</a:t>
            </a:r>
            <a:endParaRPr lang="en-GB" u="none" dirty="0">
              <a:solidFill>
                <a:srgbClr val="873B1F"/>
              </a:solidFill>
              <a:latin typeface="Arial" charset="0"/>
              <a:ea typeface="Arial" charset="0"/>
              <a:cs typeface="Arial" charset="0"/>
            </a:endParaRPr>
          </a:p>
        </p:txBody>
      </p:sp>
    </p:spTree>
    <p:extLst>
      <p:ext uri="{BB962C8B-B14F-4D97-AF65-F5344CB8AC3E}">
        <p14:creationId xmlns:p14="http://schemas.microsoft.com/office/powerpoint/2010/main" val="2114861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r>
              <a:rPr lang="en-US" dirty="0"/>
              <a:t>Your role as the forecast manager of a company that manufactures and sells machine tools worldwide is to organize the company’s forecasting process of gathering the area and regional sales forecast to produce the company’s total sales by product. </a:t>
            </a:r>
          </a:p>
          <a:p>
            <a:r>
              <a:rPr lang="en-US" dirty="0"/>
              <a:t>What considerations should you bear in mind, what information would you collect, and what information would you share? </a:t>
            </a:r>
          </a:p>
          <a:p>
            <a:r>
              <a:rPr lang="en-US" dirty="0"/>
              <a:t>What role might quantitative methods have in this process</a:t>
            </a:r>
            <a:r>
              <a:rPr lang="en-US" dirty="0" smtClean="0"/>
              <a:t>?</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14</a:t>
            </a:fld>
            <a:endParaRPr lang="en-US" dirty="0"/>
          </a:p>
        </p:txBody>
      </p:sp>
    </p:spTree>
    <p:extLst>
      <p:ext uri="{BB962C8B-B14F-4D97-AF65-F5344CB8AC3E}">
        <p14:creationId xmlns:p14="http://schemas.microsoft.com/office/powerpoint/2010/main" val="258087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11.2 Judgmental Methods</a:t>
            </a:r>
            <a:endParaRPr lang="en-US" dirty="0"/>
          </a:p>
        </p:txBody>
      </p:sp>
      <p:sp>
        <p:nvSpPr>
          <p:cNvPr id="3" name="Content Placeholder 2"/>
          <p:cNvSpPr>
            <a:spLocks noGrp="1"/>
          </p:cNvSpPr>
          <p:nvPr>
            <p:ph idx="1"/>
          </p:nvPr>
        </p:nvSpPr>
        <p:spPr/>
        <p:txBody>
          <a:bodyPr/>
          <a:lstStyle/>
          <a:p>
            <a:pPr marL="0" indent="0">
              <a:buNone/>
            </a:pPr>
            <a:r>
              <a:rPr lang="en-US" sz="2400" b="1" dirty="0" smtClean="0">
                <a:solidFill>
                  <a:srgbClr val="873B1F"/>
                </a:solidFill>
              </a:rPr>
              <a:t>The Roles of Experts</a:t>
            </a:r>
          </a:p>
          <a:p>
            <a:r>
              <a:rPr lang="en-GB" dirty="0"/>
              <a:t>Individual experts</a:t>
            </a:r>
          </a:p>
          <a:p>
            <a:pPr lvl="1"/>
            <a:r>
              <a:rPr lang="en-GB" dirty="0"/>
              <a:t>Crowd of experts: betting markets</a:t>
            </a:r>
          </a:p>
          <a:p>
            <a:r>
              <a:rPr lang="en-GB" dirty="0" smtClean="0"/>
              <a:t>‘</a:t>
            </a:r>
            <a:r>
              <a:rPr lang="en-GB" dirty="0"/>
              <a:t>Jury’ of Experts</a:t>
            </a:r>
          </a:p>
          <a:p>
            <a:pPr lvl="1"/>
            <a:r>
              <a:rPr lang="en-GB" dirty="0"/>
              <a:t>Focus groups</a:t>
            </a:r>
          </a:p>
          <a:p>
            <a:r>
              <a:rPr lang="en-GB" dirty="0" smtClean="0"/>
              <a:t>Combining </a:t>
            </a:r>
            <a:r>
              <a:rPr lang="en-GB" dirty="0"/>
              <a:t>Experts</a:t>
            </a:r>
          </a:p>
          <a:p>
            <a:pPr lvl="1"/>
            <a:r>
              <a:rPr lang="en-GB" dirty="0"/>
              <a:t>Sales force projections</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15</a:t>
            </a:fld>
            <a:endParaRPr lang="en-US" dirty="0"/>
          </a:p>
        </p:txBody>
      </p:sp>
      <p:sp>
        <p:nvSpPr>
          <p:cNvPr id="7" name="Text Box 6"/>
          <p:cNvSpPr txBox="1">
            <a:spLocks noChangeArrowheads="1"/>
          </p:cNvSpPr>
          <p:nvPr/>
        </p:nvSpPr>
        <p:spPr bwMode="auto">
          <a:xfrm>
            <a:off x="5510045" y="1848497"/>
            <a:ext cx="2719554" cy="1461939"/>
          </a:xfrm>
          <a:prstGeom prst="rect">
            <a:avLst/>
          </a:prstGeom>
          <a:noFill/>
          <a:ln w="12700">
            <a:noFill/>
            <a:miter lim="800000"/>
            <a:headEnd/>
            <a:tailEnd/>
          </a:ln>
          <a:effectLst/>
        </p:spPr>
        <p:txBody>
          <a:bodyPr wrap="square" lIns="0" tIns="0" rIns="0" bIns="0" anchor="ctr" anchorCtr="0">
            <a:spAutoFit/>
          </a:bodyPr>
          <a:lstStyle/>
          <a:p>
            <a:pPr defTabSz="1047750" eaLnBrk="0" hangingPunct="0">
              <a:spcBef>
                <a:spcPts val="600"/>
              </a:spcBef>
            </a:pPr>
            <a:r>
              <a:rPr lang="en-GB" sz="2000" u="none" dirty="0" smtClean="0">
                <a:solidFill>
                  <a:srgbClr val="873B1F"/>
                </a:solidFill>
                <a:latin typeface="Arial" charset="0"/>
                <a:ea typeface="Arial" charset="0"/>
                <a:cs typeface="Arial" charset="0"/>
              </a:rPr>
              <a:t>Difficulties:</a:t>
            </a:r>
          </a:p>
          <a:p>
            <a:pPr marL="230188" indent="-230188" defTabSz="1047750" eaLnBrk="0" hangingPunct="0">
              <a:spcBef>
                <a:spcPts val="600"/>
              </a:spcBef>
              <a:buFont typeface="Arial" charset="0"/>
              <a:buChar char="•"/>
            </a:pPr>
            <a:r>
              <a:rPr lang="en-GB" sz="2000" dirty="0" smtClean="0">
                <a:solidFill>
                  <a:srgbClr val="873B1F"/>
                </a:solidFill>
                <a:latin typeface="Arial" charset="0"/>
                <a:ea typeface="Arial" charset="0"/>
                <a:cs typeface="Arial" charset="0"/>
              </a:rPr>
              <a:t>Identifying expertise</a:t>
            </a:r>
          </a:p>
          <a:p>
            <a:pPr marL="230188" indent="-230188" defTabSz="1047750" eaLnBrk="0" hangingPunct="0">
              <a:spcBef>
                <a:spcPts val="600"/>
              </a:spcBef>
              <a:buFont typeface="Arial" charset="0"/>
              <a:buChar char="•"/>
            </a:pPr>
            <a:r>
              <a:rPr lang="en-GB" sz="2000" u="none" dirty="0" smtClean="0">
                <a:solidFill>
                  <a:srgbClr val="873B1F"/>
                </a:solidFill>
                <a:latin typeface="Arial" charset="0"/>
                <a:ea typeface="Arial" charset="0"/>
                <a:cs typeface="Arial" charset="0"/>
              </a:rPr>
              <a:t>Choosing the sample</a:t>
            </a:r>
          </a:p>
          <a:p>
            <a:pPr marL="230188" indent="-230188" defTabSz="1047750" eaLnBrk="0" hangingPunct="0">
              <a:spcBef>
                <a:spcPts val="600"/>
              </a:spcBef>
              <a:buFont typeface="Arial" charset="0"/>
              <a:buChar char="•"/>
            </a:pPr>
            <a:r>
              <a:rPr lang="en-GB" sz="2000" dirty="0" smtClean="0">
                <a:solidFill>
                  <a:srgbClr val="873B1F"/>
                </a:solidFill>
                <a:latin typeface="Arial" charset="0"/>
                <a:ea typeface="Arial" charset="0"/>
                <a:cs typeface="Arial" charset="0"/>
              </a:rPr>
              <a:t>Politics of groups</a:t>
            </a:r>
            <a:endParaRPr lang="en-GB" sz="2000" u="none" dirty="0">
              <a:solidFill>
                <a:srgbClr val="873B1F"/>
              </a:solidFill>
              <a:latin typeface="Arial" charset="0"/>
              <a:ea typeface="Arial" charset="0"/>
              <a:cs typeface="Arial" charset="0"/>
            </a:endParaRPr>
          </a:p>
        </p:txBody>
      </p:sp>
      <p:sp>
        <p:nvSpPr>
          <p:cNvPr id="8" name="Text Box 6"/>
          <p:cNvSpPr txBox="1">
            <a:spLocks noChangeArrowheads="1"/>
          </p:cNvSpPr>
          <p:nvPr/>
        </p:nvSpPr>
        <p:spPr bwMode="auto">
          <a:xfrm>
            <a:off x="685799" y="5040724"/>
            <a:ext cx="7438869" cy="461665"/>
          </a:xfrm>
          <a:prstGeom prst="rect">
            <a:avLst/>
          </a:prstGeom>
          <a:solidFill>
            <a:srgbClr val="873B1F"/>
          </a:solidFill>
          <a:ln w="12700">
            <a:noFill/>
            <a:miter lim="800000"/>
            <a:headEnd/>
            <a:tailEnd/>
          </a:ln>
          <a:effectLst/>
        </p:spPr>
        <p:txBody>
          <a:bodyPr wrap="square" lIns="104753" tIns="91440" rIns="104753" bIns="91440" anchor="ctr" anchorCtr="0">
            <a:spAutoFit/>
          </a:bodyPr>
          <a:lstStyle/>
          <a:p>
            <a:pPr algn="ctr" defTabSz="1047750" eaLnBrk="0" hangingPunct="0">
              <a:spcBef>
                <a:spcPts val="600"/>
              </a:spcBef>
            </a:pPr>
            <a:r>
              <a:rPr lang="en-GB" u="none" dirty="0" smtClean="0">
                <a:solidFill>
                  <a:schemeClr val="bg1"/>
                </a:solidFill>
                <a:latin typeface="Arial" charset="0"/>
                <a:ea typeface="Arial" charset="0"/>
                <a:cs typeface="Arial" charset="0"/>
              </a:rPr>
              <a:t>Are there ‘</a:t>
            </a:r>
            <a:r>
              <a:rPr lang="en-GB" u="none" dirty="0" err="1" smtClean="0">
                <a:solidFill>
                  <a:schemeClr val="bg1"/>
                </a:solidFill>
                <a:latin typeface="Arial" charset="0"/>
                <a:ea typeface="Arial" charset="0"/>
                <a:cs typeface="Arial" charset="0"/>
              </a:rPr>
              <a:t>Superforecasters</a:t>
            </a:r>
            <a:r>
              <a:rPr lang="en-GB" u="none" dirty="0" smtClean="0">
                <a:solidFill>
                  <a:schemeClr val="bg1"/>
                </a:solidFill>
                <a:latin typeface="Arial" charset="0"/>
                <a:ea typeface="Arial" charset="0"/>
                <a:cs typeface="Arial" charset="0"/>
              </a:rPr>
              <a:t>’ – especially talented experts?</a:t>
            </a:r>
            <a:endParaRPr lang="en-GB" u="none"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455582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11.2 Judgmental Methods</a:t>
            </a:r>
            <a:endParaRPr lang="en-US" dirty="0"/>
          </a:p>
        </p:txBody>
      </p:sp>
      <p:sp>
        <p:nvSpPr>
          <p:cNvPr id="3" name="Content Placeholder 2"/>
          <p:cNvSpPr>
            <a:spLocks noGrp="1"/>
          </p:cNvSpPr>
          <p:nvPr>
            <p:ph idx="1"/>
          </p:nvPr>
        </p:nvSpPr>
        <p:spPr/>
        <p:txBody>
          <a:bodyPr/>
          <a:lstStyle/>
          <a:p>
            <a:pPr marL="0" indent="0">
              <a:buNone/>
            </a:pPr>
            <a:r>
              <a:rPr lang="en-US" sz="2400" b="1" dirty="0" smtClean="0">
                <a:solidFill>
                  <a:srgbClr val="873B1F"/>
                </a:solidFill>
              </a:rPr>
              <a:t>Customer Surveys</a:t>
            </a:r>
          </a:p>
          <a:p>
            <a:pPr marL="0" indent="0">
              <a:buNone/>
            </a:pPr>
            <a:r>
              <a:rPr lang="en-US" b="1" dirty="0" smtClean="0"/>
              <a:t>Discussion Question</a:t>
            </a:r>
          </a:p>
          <a:p>
            <a:pPr marL="0" indent="0">
              <a:buNone/>
            </a:pPr>
            <a:r>
              <a:rPr lang="en-US" dirty="0" smtClean="0"/>
              <a:t>During the next 12 months, what do you think the changes are that you buy a new car?</a:t>
            </a:r>
          </a:p>
          <a:p>
            <a:pPr marL="460375" indent="-219075">
              <a:spcBef>
                <a:spcPts val="400"/>
              </a:spcBef>
            </a:pPr>
            <a:r>
              <a:rPr lang="en-US" sz="1800" dirty="0"/>
              <a:t>Certain, practically certain (99 in 100)</a:t>
            </a:r>
          </a:p>
          <a:p>
            <a:pPr marL="460375" indent="-219075">
              <a:spcBef>
                <a:spcPts val="400"/>
              </a:spcBef>
            </a:pPr>
            <a:r>
              <a:rPr lang="en-US" sz="1800" dirty="0"/>
              <a:t>Almost sure (9 in 10) </a:t>
            </a:r>
          </a:p>
          <a:p>
            <a:pPr marL="460375" indent="-219075">
              <a:spcBef>
                <a:spcPts val="400"/>
              </a:spcBef>
            </a:pPr>
            <a:r>
              <a:rPr lang="en-US" sz="1800" dirty="0"/>
              <a:t>Possible (5 in 10)</a:t>
            </a:r>
          </a:p>
          <a:p>
            <a:pPr marL="460375" indent="-219075">
              <a:spcBef>
                <a:spcPts val="400"/>
              </a:spcBef>
            </a:pPr>
            <a:r>
              <a:rPr lang="en-US" sz="1800" dirty="0"/>
              <a:t>Unlikely (1 in 10)</a:t>
            </a:r>
          </a:p>
          <a:p>
            <a:pPr marL="460375" indent="-219075">
              <a:spcBef>
                <a:spcPts val="400"/>
              </a:spcBef>
            </a:pPr>
            <a:r>
              <a:rPr lang="en-US" sz="1800" dirty="0"/>
              <a:t>Definitely will not (1 in 100)</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16</a:t>
            </a:fld>
            <a:endParaRPr lang="en-US" dirty="0"/>
          </a:p>
        </p:txBody>
      </p:sp>
      <p:sp>
        <p:nvSpPr>
          <p:cNvPr id="9" name="Text Box 6"/>
          <p:cNvSpPr txBox="1">
            <a:spLocks noChangeArrowheads="1"/>
          </p:cNvSpPr>
          <p:nvPr/>
        </p:nvSpPr>
        <p:spPr bwMode="auto">
          <a:xfrm>
            <a:off x="685799" y="4985888"/>
            <a:ext cx="7438869" cy="1077218"/>
          </a:xfrm>
          <a:prstGeom prst="rect">
            <a:avLst/>
          </a:prstGeom>
          <a:noFill/>
          <a:ln w="12700">
            <a:noFill/>
            <a:miter lim="800000"/>
            <a:headEnd/>
            <a:tailEnd/>
          </a:ln>
          <a:effectLst/>
        </p:spPr>
        <p:txBody>
          <a:bodyPr wrap="square" lIns="0" tIns="0" rIns="0" bIns="0" anchor="ctr" anchorCtr="0">
            <a:spAutoFit/>
          </a:bodyPr>
          <a:lstStyle/>
          <a:p>
            <a:pPr defTabSz="1047750" eaLnBrk="0" hangingPunct="0">
              <a:spcBef>
                <a:spcPts val="600"/>
              </a:spcBef>
            </a:pPr>
            <a:r>
              <a:rPr lang="en-GB" sz="2000" b="1" u="none" dirty="0" smtClean="0">
                <a:solidFill>
                  <a:srgbClr val="873B1F"/>
                </a:solidFill>
                <a:latin typeface="Arial" charset="0"/>
                <a:ea typeface="Arial" charset="0"/>
                <a:cs typeface="Arial" charset="0"/>
              </a:rPr>
              <a:t>Questions:</a:t>
            </a:r>
          </a:p>
          <a:p>
            <a:pPr marL="230188" indent="-230188" defTabSz="1047750" eaLnBrk="0" hangingPunct="0">
              <a:spcBef>
                <a:spcPts val="600"/>
              </a:spcBef>
              <a:buFont typeface="Arial" charset="0"/>
              <a:buChar char="•"/>
            </a:pPr>
            <a:r>
              <a:rPr lang="en-GB" sz="2000" u="none" dirty="0" smtClean="0">
                <a:solidFill>
                  <a:srgbClr val="873B1F"/>
                </a:solidFill>
                <a:latin typeface="Arial" charset="0"/>
                <a:ea typeface="Arial" charset="0"/>
                <a:cs typeface="Arial" charset="0"/>
              </a:rPr>
              <a:t>Is your response a true reflection of your purchasing intentions?</a:t>
            </a:r>
          </a:p>
          <a:p>
            <a:pPr marL="230188" indent="-230188" defTabSz="1047750" eaLnBrk="0" hangingPunct="0">
              <a:spcBef>
                <a:spcPts val="600"/>
              </a:spcBef>
              <a:buFont typeface="Arial" charset="0"/>
              <a:buChar char="•"/>
            </a:pPr>
            <a:r>
              <a:rPr lang="en-GB" sz="2000" dirty="0" smtClean="0">
                <a:solidFill>
                  <a:srgbClr val="873B1F"/>
                </a:solidFill>
                <a:latin typeface="Arial" charset="0"/>
                <a:ea typeface="Arial" charset="0"/>
                <a:cs typeface="Arial" charset="0"/>
              </a:rPr>
              <a:t>Are you a typical purchaser?</a:t>
            </a:r>
            <a:endParaRPr lang="en-GB" sz="2000" u="none" dirty="0" smtClean="0">
              <a:solidFill>
                <a:srgbClr val="873B1F"/>
              </a:solidFill>
              <a:latin typeface="Arial" charset="0"/>
              <a:ea typeface="Arial" charset="0"/>
              <a:cs typeface="Arial" charset="0"/>
            </a:endParaRPr>
          </a:p>
        </p:txBody>
      </p:sp>
    </p:spTree>
    <p:extLst>
      <p:ext uri="{BB962C8B-B14F-4D97-AF65-F5344CB8AC3E}">
        <p14:creationId xmlns:p14="http://schemas.microsoft.com/office/powerpoint/2010/main" val="1616001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11.2 Judgmental Methods</a:t>
            </a:r>
            <a:endParaRPr lang="en-US" dirty="0"/>
          </a:p>
        </p:txBody>
      </p:sp>
      <p:sp>
        <p:nvSpPr>
          <p:cNvPr id="3" name="Content Placeholder 2"/>
          <p:cNvSpPr>
            <a:spLocks noGrp="1"/>
          </p:cNvSpPr>
          <p:nvPr>
            <p:ph idx="1"/>
          </p:nvPr>
        </p:nvSpPr>
        <p:spPr/>
        <p:txBody>
          <a:bodyPr/>
          <a:lstStyle/>
          <a:p>
            <a:pPr marL="0" indent="0">
              <a:buNone/>
            </a:pPr>
            <a:r>
              <a:rPr lang="en-US" sz="2400" b="1" dirty="0" smtClean="0">
                <a:solidFill>
                  <a:srgbClr val="873B1F"/>
                </a:solidFill>
              </a:rPr>
              <a:t>Analogies</a:t>
            </a:r>
          </a:p>
          <a:p>
            <a:pPr marL="0" indent="0">
              <a:buNone/>
            </a:pPr>
            <a:r>
              <a:rPr lang="en-US" b="1" dirty="0" smtClean="0"/>
              <a:t>Forecasting by Analogy: </a:t>
            </a:r>
            <a:r>
              <a:rPr lang="en-US" dirty="0" smtClean="0"/>
              <a:t>Forecasts that are based upon comparisons with similar past events or past situations similar to that being forecast, e.g., often made for new products or in conflict/political situations</a:t>
            </a:r>
            <a:endParaRPr lang="en-US" b="1" dirty="0" smtClean="0"/>
          </a:p>
          <a:p>
            <a:pPr marL="285750" indent="-285750"/>
            <a:r>
              <a:rPr lang="en-GB" dirty="0"/>
              <a:t>Define the attributes characterizing event</a:t>
            </a:r>
          </a:p>
          <a:p>
            <a:pPr marL="285750" indent="-285750"/>
            <a:r>
              <a:rPr lang="en-GB" dirty="0"/>
              <a:t>Score past and future events on attributes, e.g</a:t>
            </a:r>
            <a:r>
              <a:rPr lang="en-GB" dirty="0" smtClean="0"/>
              <a:t>., present/absent</a:t>
            </a:r>
            <a:endParaRPr lang="en-GB" dirty="0"/>
          </a:p>
          <a:p>
            <a:pPr marL="285750" indent="-285750"/>
            <a:r>
              <a:rPr lang="en-GB" dirty="0"/>
              <a:t>Forecast outcome of forthcoming event based on the most similar past event(s</a:t>
            </a:r>
            <a:r>
              <a:rPr lang="en-GB" dirty="0" smtClean="0"/>
              <a:t>)</a:t>
            </a:r>
            <a:endParaRPr lang="en-GB"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17</a:t>
            </a:fld>
            <a:endParaRPr lang="en-US" dirty="0"/>
          </a:p>
        </p:txBody>
      </p:sp>
    </p:spTree>
    <p:extLst>
      <p:ext uri="{BB962C8B-B14F-4D97-AF65-F5344CB8AC3E}">
        <p14:creationId xmlns:p14="http://schemas.microsoft.com/office/powerpoint/2010/main" val="1784748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85797" y="1667092"/>
            <a:ext cx="6486183" cy="3684459"/>
          </a:xfrm>
          <a:prstGeom prst="rect">
            <a:avLst/>
          </a:prstGeom>
        </p:spPr>
      </p:pic>
      <p:sp>
        <p:nvSpPr>
          <p:cNvPr id="2" name="Title 1"/>
          <p:cNvSpPr>
            <a:spLocks noGrp="1"/>
          </p:cNvSpPr>
          <p:nvPr>
            <p:ph type="title"/>
          </p:nvPr>
        </p:nvSpPr>
        <p:spPr/>
        <p:txBody>
          <a:bodyPr/>
          <a:lstStyle/>
          <a:p>
            <a:r>
              <a:rPr lang="en-US" dirty="0" smtClean="0"/>
              <a:t>11.2 Judgmental Methods</a:t>
            </a:r>
            <a:endParaRPr lang="en-US" dirty="0"/>
          </a:p>
        </p:txBody>
      </p:sp>
      <p:sp>
        <p:nvSpPr>
          <p:cNvPr id="3" name="Content Placeholder 2"/>
          <p:cNvSpPr>
            <a:spLocks noGrp="1"/>
          </p:cNvSpPr>
          <p:nvPr>
            <p:ph idx="1"/>
          </p:nvPr>
        </p:nvSpPr>
        <p:spPr>
          <a:xfrm>
            <a:off x="685800" y="1334067"/>
            <a:ext cx="7543800" cy="309163"/>
          </a:xfrm>
        </p:spPr>
        <p:txBody>
          <a:bodyPr>
            <a:normAutofit/>
          </a:bodyPr>
          <a:lstStyle/>
          <a:p>
            <a:pPr marL="0" indent="0">
              <a:buNone/>
            </a:pPr>
            <a:r>
              <a:rPr lang="en-US" sz="1800" b="1" dirty="0" smtClean="0">
                <a:solidFill>
                  <a:srgbClr val="873B1F"/>
                </a:solidFill>
              </a:rPr>
              <a:t>The Next U.S. Presidential Election</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18</a:t>
            </a:fld>
            <a:endParaRPr lang="en-US" dirty="0"/>
          </a:p>
        </p:txBody>
      </p:sp>
      <p:sp>
        <p:nvSpPr>
          <p:cNvPr id="9" name="Text Box 6"/>
          <p:cNvSpPr txBox="1">
            <a:spLocks noChangeArrowheads="1"/>
          </p:cNvSpPr>
          <p:nvPr/>
        </p:nvSpPr>
        <p:spPr bwMode="auto">
          <a:xfrm>
            <a:off x="685799" y="5542617"/>
            <a:ext cx="7438869" cy="841256"/>
          </a:xfrm>
          <a:prstGeom prst="rect">
            <a:avLst/>
          </a:prstGeom>
          <a:noFill/>
          <a:ln w="12700">
            <a:noFill/>
            <a:miter lim="800000"/>
            <a:headEnd/>
            <a:tailEnd/>
          </a:ln>
          <a:effectLst/>
        </p:spPr>
        <p:txBody>
          <a:bodyPr wrap="square" lIns="0" tIns="0" rIns="0" bIns="0" anchor="ctr" anchorCtr="0">
            <a:spAutoFit/>
          </a:bodyPr>
          <a:lstStyle/>
          <a:p>
            <a:pPr defTabSz="1047750" eaLnBrk="0" hangingPunct="0">
              <a:spcBef>
                <a:spcPts val="400"/>
              </a:spcBef>
            </a:pPr>
            <a:r>
              <a:rPr lang="en-GB" sz="1600" b="1" u="none" dirty="0" smtClean="0">
                <a:solidFill>
                  <a:srgbClr val="873B1F"/>
                </a:solidFill>
                <a:latin typeface="Arial" charset="0"/>
                <a:ea typeface="Arial" charset="0"/>
                <a:cs typeface="Arial" charset="0"/>
              </a:rPr>
              <a:t>Questions: </a:t>
            </a:r>
            <a:r>
              <a:rPr lang="en-GB" sz="1600" u="none" dirty="0" smtClean="0">
                <a:solidFill>
                  <a:srgbClr val="873B1F"/>
                </a:solidFill>
                <a:latin typeface="Arial" charset="0"/>
                <a:ea typeface="Arial" charset="0"/>
                <a:cs typeface="Arial" charset="0"/>
              </a:rPr>
              <a:t>The Principal factors in an election are listed in the first column.</a:t>
            </a:r>
            <a:endParaRPr lang="en-GB" sz="1600" b="1" u="none" dirty="0" smtClean="0">
              <a:solidFill>
                <a:srgbClr val="873B1F"/>
              </a:solidFill>
              <a:latin typeface="Arial" charset="0"/>
              <a:ea typeface="Arial" charset="0"/>
              <a:cs typeface="Arial" charset="0"/>
            </a:endParaRPr>
          </a:p>
          <a:p>
            <a:pPr marL="230188" indent="-230188" defTabSz="1047750" eaLnBrk="0" hangingPunct="0">
              <a:spcBef>
                <a:spcPts val="400"/>
              </a:spcBef>
              <a:buFont typeface="Arial" charset="0"/>
              <a:buChar char="•"/>
            </a:pPr>
            <a:r>
              <a:rPr lang="en-GB" sz="1600" u="none" dirty="0" smtClean="0">
                <a:solidFill>
                  <a:srgbClr val="873B1F"/>
                </a:solidFill>
                <a:latin typeface="Arial" charset="0"/>
                <a:ea typeface="Arial" charset="0"/>
                <a:cs typeface="Arial" charset="0"/>
              </a:rPr>
              <a:t>Are any factors missing?</a:t>
            </a:r>
          </a:p>
          <a:p>
            <a:pPr marL="230188" indent="-230188" defTabSz="1047750" eaLnBrk="0" hangingPunct="0">
              <a:spcBef>
                <a:spcPts val="400"/>
              </a:spcBef>
              <a:buFont typeface="Arial" charset="0"/>
              <a:buChar char="•"/>
            </a:pPr>
            <a:r>
              <a:rPr lang="en-GB" sz="1600" dirty="0" smtClean="0">
                <a:solidFill>
                  <a:srgbClr val="873B1F"/>
                </a:solidFill>
                <a:latin typeface="Arial" charset="0"/>
                <a:ea typeface="Arial" charset="0"/>
                <a:cs typeface="Arial" charset="0"/>
              </a:rPr>
              <a:t>What do you conclude about the most recent election?</a:t>
            </a:r>
            <a:endParaRPr lang="en-GB" sz="1600" u="none" dirty="0" smtClean="0">
              <a:solidFill>
                <a:srgbClr val="873B1F"/>
              </a:solidFill>
              <a:latin typeface="Arial" charset="0"/>
              <a:ea typeface="Arial" charset="0"/>
              <a:cs typeface="Arial" charset="0"/>
            </a:endParaRPr>
          </a:p>
        </p:txBody>
      </p:sp>
      <p:sp>
        <p:nvSpPr>
          <p:cNvPr id="8" name="Text Box 6"/>
          <p:cNvSpPr txBox="1">
            <a:spLocks noChangeArrowheads="1"/>
          </p:cNvSpPr>
          <p:nvPr/>
        </p:nvSpPr>
        <p:spPr bwMode="auto">
          <a:xfrm>
            <a:off x="5686315" y="4611501"/>
            <a:ext cx="2719554" cy="430887"/>
          </a:xfrm>
          <a:prstGeom prst="rect">
            <a:avLst/>
          </a:prstGeom>
          <a:noFill/>
          <a:ln w="12700">
            <a:noFill/>
            <a:miter lim="800000"/>
            <a:headEnd/>
            <a:tailEnd/>
          </a:ln>
          <a:effectLst/>
        </p:spPr>
        <p:txBody>
          <a:bodyPr wrap="square" lIns="0" tIns="0" rIns="0" bIns="0" anchor="ctr" anchorCtr="0">
            <a:spAutoFit/>
          </a:bodyPr>
          <a:lstStyle/>
          <a:p>
            <a:pPr defTabSz="1047750" eaLnBrk="0" hangingPunct="0">
              <a:spcBef>
                <a:spcPts val="600"/>
              </a:spcBef>
            </a:pPr>
            <a:r>
              <a:rPr lang="en-GB" sz="1400" u="none" dirty="0" smtClean="0">
                <a:latin typeface="Arial" charset="0"/>
                <a:ea typeface="Arial" charset="0"/>
                <a:cs typeface="Arial" charset="0"/>
              </a:rPr>
              <a:t>Similarity Score = 1 (the average absolute difference in ratings)</a:t>
            </a:r>
            <a:endParaRPr lang="en-GB" sz="1400" u="none" dirty="0">
              <a:latin typeface="Arial" charset="0"/>
              <a:ea typeface="Arial" charset="0"/>
              <a:cs typeface="Arial" charset="0"/>
            </a:endParaRPr>
          </a:p>
        </p:txBody>
      </p:sp>
    </p:spTree>
    <p:extLst>
      <p:ext uri="{BB962C8B-B14F-4D97-AF65-F5344CB8AC3E}">
        <p14:creationId xmlns:p14="http://schemas.microsoft.com/office/powerpoint/2010/main" val="20765389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11.2 Judgmental Methods</a:t>
            </a:r>
            <a:endParaRPr lang="en-US" dirty="0"/>
          </a:p>
        </p:txBody>
      </p:sp>
      <p:sp>
        <p:nvSpPr>
          <p:cNvPr id="3" name="Content Placeholder 2"/>
          <p:cNvSpPr>
            <a:spLocks noGrp="1"/>
          </p:cNvSpPr>
          <p:nvPr>
            <p:ph idx="1"/>
          </p:nvPr>
        </p:nvSpPr>
        <p:spPr/>
        <p:txBody>
          <a:bodyPr/>
          <a:lstStyle/>
          <a:p>
            <a:pPr marL="0" indent="0">
              <a:buNone/>
            </a:pPr>
            <a:r>
              <a:rPr lang="en-US" sz="2400" b="1" dirty="0" smtClean="0">
                <a:solidFill>
                  <a:srgbClr val="873B1F"/>
                </a:solidFill>
              </a:rPr>
              <a:t>Use of Analogies</a:t>
            </a:r>
          </a:p>
          <a:p>
            <a:pPr marL="0" indent="0">
              <a:spcBef>
                <a:spcPts val="1600"/>
              </a:spcBef>
              <a:buNone/>
            </a:pPr>
            <a:r>
              <a:rPr lang="en-US" b="1" dirty="0">
                <a:solidFill>
                  <a:srgbClr val="873B1F"/>
                </a:solidFill>
              </a:rPr>
              <a:t>Strength:</a:t>
            </a:r>
          </a:p>
          <a:p>
            <a:r>
              <a:rPr lang="en-US" sz="1800" dirty="0"/>
              <a:t>Provide forecasts when numerical data do not exist (e.g. new products, major project development)</a:t>
            </a:r>
          </a:p>
          <a:p>
            <a:pPr marL="0" indent="0">
              <a:spcBef>
                <a:spcPts val="1600"/>
              </a:spcBef>
              <a:buNone/>
            </a:pPr>
            <a:r>
              <a:rPr lang="en-US" b="1" dirty="0">
                <a:solidFill>
                  <a:srgbClr val="873B1F"/>
                </a:solidFill>
              </a:rPr>
              <a:t>Weakness:</a:t>
            </a:r>
          </a:p>
          <a:p>
            <a:r>
              <a:rPr lang="en-US" sz="1800" dirty="0"/>
              <a:t>Prone to bias and selective choice of similarity measures (e.g. underestimating the cost of hosting the Olympic Games in order to gain approval)</a:t>
            </a:r>
          </a:p>
          <a:p>
            <a:r>
              <a:rPr lang="en-US" sz="1800" dirty="0"/>
              <a:t>Evidence suggests identifying similar events difficult</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19</a:t>
            </a:fld>
            <a:endParaRPr lang="en-US" dirty="0"/>
          </a:p>
        </p:txBody>
      </p:sp>
      <p:sp>
        <p:nvSpPr>
          <p:cNvPr id="6" name="Text Box 6"/>
          <p:cNvSpPr txBox="1">
            <a:spLocks noChangeArrowheads="1"/>
          </p:cNvSpPr>
          <p:nvPr/>
        </p:nvSpPr>
        <p:spPr bwMode="auto">
          <a:xfrm>
            <a:off x="685798" y="5258816"/>
            <a:ext cx="7438869" cy="553998"/>
          </a:xfrm>
          <a:prstGeom prst="rect">
            <a:avLst/>
          </a:prstGeom>
          <a:noFill/>
          <a:ln w="12700">
            <a:noFill/>
            <a:miter lim="800000"/>
            <a:headEnd/>
            <a:tailEnd/>
          </a:ln>
          <a:effectLst/>
        </p:spPr>
        <p:txBody>
          <a:bodyPr wrap="square" lIns="0" tIns="0" rIns="0" bIns="0" anchor="ctr" anchorCtr="0">
            <a:spAutoFit/>
          </a:bodyPr>
          <a:lstStyle/>
          <a:p>
            <a:pPr defTabSz="1047750" eaLnBrk="0" hangingPunct="0">
              <a:spcBef>
                <a:spcPts val="400"/>
              </a:spcBef>
            </a:pPr>
            <a:r>
              <a:rPr lang="en-GB" b="1" u="none" dirty="0" smtClean="0">
                <a:solidFill>
                  <a:srgbClr val="873B1F"/>
                </a:solidFill>
                <a:latin typeface="Arial" charset="0"/>
                <a:ea typeface="Arial" charset="0"/>
                <a:cs typeface="Arial" charset="0"/>
              </a:rPr>
              <a:t>Question: </a:t>
            </a:r>
            <a:r>
              <a:rPr lang="en-GB" u="none" dirty="0" smtClean="0">
                <a:solidFill>
                  <a:srgbClr val="873B1F"/>
                </a:solidFill>
                <a:latin typeface="Arial" charset="0"/>
                <a:ea typeface="Arial" charset="0"/>
                <a:cs typeface="Arial" charset="0"/>
              </a:rPr>
              <a:t>How would you characterize the similarities and differences between various retail promotions you have experienced?</a:t>
            </a:r>
          </a:p>
        </p:txBody>
      </p:sp>
    </p:spTree>
    <p:extLst>
      <p:ext uri="{BB962C8B-B14F-4D97-AF65-F5344CB8AC3E}">
        <p14:creationId xmlns:p14="http://schemas.microsoft.com/office/powerpoint/2010/main" val="1442782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a:t>
            </a:r>
            <a:r>
              <a:rPr lang="en-US" dirty="0" smtClean="0"/>
              <a:t>11: Judgment-Based Forecasting</a:t>
            </a:r>
            <a:endParaRPr lang="en-US" dirty="0"/>
          </a:p>
        </p:txBody>
      </p:sp>
      <p:sp>
        <p:nvSpPr>
          <p:cNvPr id="3" name="Content Placeholder 2"/>
          <p:cNvSpPr>
            <a:spLocks noGrp="1"/>
          </p:cNvSpPr>
          <p:nvPr>
            <p:ph idx="1"/>
          </p:nvPr>
        </p:nvSpPr>
        <p:spPr/>
        <p:txBody>
          <a:bodyPr/>
          <a:lstStyle/>
          <a:p>
            <a:pPr marL="685800" indent="-677863">
              <a:buNone/>
            </a:pPr>
            <a:r>
              <a:rPr lang="en-US" dirty="0" smtClean="0"/>
              <a:t>11.1	Judgmental or Quantitative Forecasting?</a:t>
            </a:r>
          </a:p>
          <a:p>
            <a:pPr marL="685800" indent="-677863">
              <a:buNone/>
            </a:pPr>
            <a:r>
              <a:rPr lang="en-US" dirty="0" smtClean="0"/>
              <a:t>11.2	Judgmental Methods</a:t>
            </a:r>
          </a:p>
          <a:p>
            <a:pPr marL="685800" indent="-677863">
              <a:buNone/>
            </a:pPr>
            <a:r>
              <a:rPr lang="en-US" dirty="0" smtClean="0"/>
              <a:t>11.3	The Delphi Method</a:t>
            </a:r>
          </a:p>
          <a:p>
            <a:pPr marL="685800" indent="-677863">
              <a:buNone/>
            </a:pPr>
            <a:r>
              <a:rPr lang="en-US" dirty="0" smtClean="0"/>
              <a:t>11.4	Forecasting Using Prediction Markets</a:t>
            </a:r>
          </a:p>
          <a:p>
            <a:pPr marL="685800" indent="-677863">
              <a:buNone/>
            </a:pPr>
            <a:r>
              <a:rPr lang="en-US" dirty="0" smtClean="0"/>
              <a:t>11.5	Assessing Uncertainty Judgmentally</a:t>
            </a:r>
          </a:p>
          <a:p>
            <a:pPr marL="685800" indent="-677863">
              <a:buNone/>
            </a:pPr>
            <a:r>
              <a:rPr lang="en-US" dirty="0" smtClean="0"/>
              <a:t>11.6	The Use of Scenarios</a:t>
            </a:r>
          </a:p>
          <a:p>
            <a:pPr marL="685800" indent="-677863">
              <a:buNone/>
            </a:pPr>
            <a:r>
              <a:rPr lang="en-US" dirty="0" smtClean="0"/>
              <a:t>11.7	Judgmental Forecasting Principles</a:t>
            </a:r>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2</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6518" y="3436938"/>
            <a:ext cx="2194560" cy="2743200"/>
          </a:xfrm>
          <a:prstGeom prst="rect">
            <a:avLst/>
          </a:prstGeom>
        </p:spPr>
      </p:pic>
    </p:spTree>
    <p:extLst>
      <p:ext uri="{BB962C8B-B14F-4D97-AF65-F5344CB8AC3E}">
        <p14:creationId xmlns:p14="http://schemas.microsoft.com/office/powerpoint/2010/main" val="1318856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11.2 Judgmental Methods</a:t>
            </a:r>
            <a:endParaRPr lang="en-US" dirty="0"/>
          </a:p>
        </p:txBody>
      </p:sp>
      <p:sp>
        <p:nvSpPr>
          <p:cNvPr id="3" name="Content Placeholder 2"/>
          <p:cNvSpPr>
            <a:spLocks noGrp="1"/>
          </p:cNvSpPr>
          <p:nvPr>
            <p:ph idx="1"/>
          </p:nvPr>
        </p:nvSpPr>
        <p:spPr/>
        <p:txBody>
          <a:bodyPr>
            <a:normAutofit fontScale="92500" lnSpcReduction="10000"/>
          </a:bodyPr>
          <a:lstStyle/>
          <a:p>
            <a:pPr marL="0" indent="0">
              <a:lnSpc>
                <a:spcPct val="110000"/>
              </a:lnSpc>
              <a:buNone/>
            </a:pPr>
            <a:r>
              <a:rPr lang="en-US" sz="2200" b="1" dirty="0" smtClean="0">
                <a:solidFill>
                  <a:srgbClr val="873B1F"/>
                </a:solidFill>
              </a:rPr>
              <a:t>Advantages and Disadvantages of Judgmental Methods</a:t>
            </a:r>
          </a:p>
          <a:p>
            <a:pPr marL="0" indent="0">
              <a:lnSpc>
                <a:spcPct val="110000"/>
              </a:lnSpc>
              <a:buNone/>
            </a:pPr>
            <a:r>
              <a:rPr lang="en-GB" sz="1900" b="1" dirty="0"/>
              <a:t>Advantages of Expert Judgmental Methods</a:t>
            </a:r>
          </a:p>
          <a:p>
            <a:pPr>
              <a:lnSpc>
                <a:spcPct val="110000"/>
              </a:lnSpc>
              <a:spcBef>
                <a:spcPts val="400"/>
              </a:spcBef>
            </a:pPr>
            <a:r>
              <a:rPr lang="en-GB" sz="1900" dirty="0"/>
              <a:t>May be used in the absence of detailed quantitative data.</a:t>
            </a:r>
          </a:p>
          <a:p>
            <a:pPr>
              <a:lnSpc>
                <a:spcPct val="110000"/>
              </a:lnSpc>
              <a:spcBef>
                <a:spcPts val="400"/>
              </a:spcBef>
            </a:pPr>
            <a:r>
              <a:rPr lang="en-GB" sz="1900" dirty="0"/>
              <a:t>Management is more likely to buy into the forecasting process because more directly involved.</a:t>
            </a:r>
          </a:p>
          <a:p>
            <a:pPr>
              <a:lnSpc>
                <a:spcPct val="110000"/>
              </a:lnSpc>
              <a:spcBef>
                <a:spcPts val="400"/>
              </a:spcBef>
            </a:pPr>
            <a:r>
              <a:rPr lang="en-GB" sz="1900" dirty="0"/>
              <a:t>Forecasts can be more timely</a:t>
            </a:r>
          </a:p>
          <a:p>
            <a:pPr>
              <a:lnSpc>
                <a:spcPct val="110000"/>
              </a:lnSpc>
              <a:spcBef>
                <a:spcPts val="400"/>
              </a:spcBef>
            </a:pPr>
            <a:r>
              <a:rPr lang="en-GB" sz="1900" dirty="0"/>
              <a:t>The forecaster has control over the resulting forecast and is therefore committed to it.</a:t>
            </a:r>
          </a:p>
          <a:p>
            <a:pPr marL="0" indent="0">
              <a:lnSpc>
                <a:spcPct val="110000"/>
              </a:lnSpc>
              <a:buNone/>
            </a:pPr>
            <a:r>
              <a:rPr lang="en-GB" sz="1900" i="1" dirty="0"/>
              <a:t>Flexibility comes with some weaknesses:</a:t>
            </a:r>
          </a:p>
          <a:p>
            <a:pPr>
              <a:lnSpc>
                <a:spcPct val="110000"/>
              </a:lnSpc>
              <a:spcBef>
                <a:spcPts val="400"/>
              </a:spcBef>
            </a:pPr>
            <a:r>
              <a:rPr lang="en-GB" sz="1900" dirty="0"/>
              <a:t>Some opinion leaders may exert undue influence over others</a:t>
            </a:r>
          </a:p>
          <a:p>
            <a:pPr>
              <a:lnSpc>
                <a:spcPct val="110000"/>
              </a:lnSpc>
              <a:spcBef>
                <a:spcPts val="400"/>
              </a:spcBef>
            </a:pPr>
            <a:r>
              <a:rPr lang="en-GB" sz="1900" dirty="0"/>
              <a:t>Underlying assumptions may be left unstated.</a:t>
            </a:r>
          </a:p>
          <a:p>
            <a:pPr>
              <a:lnSpc>
                <a:spcPct val="110000"/>
              </a:lnSpc>
              <a:spcBef>
                <a:spcPts val="400"/>
              </a:spcBef>
            </a:pPr>
            <a:r>
              <a:rPr lang="en-GB" sz="1900" dirty="0"/>
              <a:t>Information may not be shared.</a:t>
            </a:r>
          </a:p>
          <a:p>
            <a:pPr>
              <a:lnSpc>
                <a:spcPct val="110000"/>
              </a:lnSpc>
              <a:spcBef>
                <a:spcPts val="400"/>
              </a:spcBef>
            </a:pPr>
            <a:r>
              <a:rPr lang="en-GB" sz="1900" dirty="0"/>
              <a:t>Targets and forecasts may become entwined.</a:t>
            </a:r>
          </a:p>
          <a:p>
            <a:pPr>
              <a:lnSpc>
                <a:spcPct val="110000"/>
              </a:lnSpc>
              <a:spcBef>
                <a:spcPts val="400"/>
              </a:spcBef>
            </a:pPr>
            <a:r>
              <a:rPr lang="en-GB" sz="1900" dirty="0"/>
              <a:t>Difficult to assess uncertainty.</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20</a:t>
            </a:fld>
            <a:endParaRPr lang="en-US" dirty="0"/>
          </a:p>
        </p:txBody>
      </p:sp>
    </p:spTree>
    <p:extLst>
      <p:ext uri="{BB962C8B-B14F-4D97-AF65-F5344CB8AC3E}">
        <p14:creationId xmlns:p14="http://schemas.microsoft.com/office/powerpoint/2010/main" val="958845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11.3 The Delphi Method</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21</a:t>
            </a:fld>
            <a:endParaRPr lang="en-US" dirty="0"/>
          </a:p>
        </p:txBody>
      </p:sp>
      <p:sp>
        <p:nvSpPr>
          <p:cNvPr id="6" name="Content Placeholder 2"/>
          <p:cNvSpPr>
            <a:spLocks noGrp="1"/>
          </p:cNvSpPr>
          <p:nvPr>
            <p:ph idx="1"/>
          </p:nvPr>
        </p:nvSpPr>
        <p:spPr>
          <a:xfrm>
            <a:off x="685800" y="1481959"/>
            <a:ext cx="7543800" cy="4698179"/>
          </a:xfrm>
        </p:spPr>
        <p:txBody>
          <a:bodyPr>
            <a:normAutofit/>
          </a:bodyPr>
          <a:lstStyle/>
          <a:p>
            <a:r>
              <a:rPr lang="en-US" sz="1800" dirty="0"/>
              <a:t>Developed by military planners in 1950s</a:t>
            </a:r>
          </a:p>
          <a:p>
            <a:r>
              <a:rPr lang="en-US" sz="1800" dirty="0"/>
              <a:t>Aimed to overcome disadvantages</a:t>
            </a:r>
          </a:p>
          <a:p>
            <a:r>
              <a:rPr lang="en-US" sz="1800" dirty="0"/>
              <a:t>Purpose is to elicit views without concerns about personal interactions</a:t>
            </a:r>
          </a:p>
          <a:p>
            <a:r>
              <a:rPr lang="en-US" sz="1800" dirty="0"/>
              <a:t>Initially slow, but can now be done interactively</a:t>
            </a:r>
          </a:p>
          <a:p>
            <a:pPr lvl="1">
              <a:spcBef>
                <a:spcPts val="1000"/>
              </a:spcBef>
            </a:pPr>
            <a:r>
              <a:rPr lang="en-US" sz="1600" dirty="0"/>
              <a:t>Delphi Decision Aid freeware available at</a:t>
            </a:r>
            <a:r>
              <a:rPr lang="en-US" sz="1600" dirty="0" smtClean="0"/>
              <a:t>: </a:t>
            </a:r>
            <a:r>
              <a:rPr lang="en-US" sz="1600" dirty="0" smtClean="0">
                <a:hlinkClick r:id="rId2"/>
              </a:rPr>
              <a:t>http</a:t>
            </a:r>
            <a:r>
              <a:rPr lang="en-US" sz="1600" dirty="0">
                <a:hlinkClick r:id="rId2"/>
              </a:rPr>
              <a:t>://armstrong.wharton.upenn.edu/delphi2</a:t>
            </a:r>
            <a:endParaRPr lang="en-US" sz="1600" dirty="0"/>
          </a:p>
          <a:p>
            <a:pPr marL="0" indent="0">
              <a:spcBef>
                <a:spcPts val="2800"/>
              </a:spcBef>
              <a:buNone/>
            </a:pPr>
            <a:r>
              <a:rPr lang="en-US" sz="1800" b="1" dirty="0">
                <a:solidFill>
                  <a:srgbClr val="873B1F"/>
                </a:solidFill>
              </a:rPr>
              <a:t>Key Components</a:t>
            </a:r>
          </a:p>
          <a:p>
            <a:pPr>
              <a:spcBef>
                <a:spcPts val="400"/>
              </a:spcBef>
            </a:pPr>
            <a:r>
              <a:rPr lang="en-US" sz="1800" dirty="0"/>
              <a:t>Anonymity</a:t>
            </a:r>
          </a:p>
          <a:p>
            <a:pPr>
              <a:spcBef>
                <a:spcPts val="400"/>
              </a:spcBef>
            </a:pPr>
            <a:r>
              <a:rPr lang="en-US" sz="1800" dirty="0"/>
              <a:t>Controlled feedback</a:t>
            </a:r>
          </a:p>
          <a:p>
            <a:pPr>
              <a:spcBef>
                <a:spcPts val="400"/>
              </a:spcBef>
            </a:pPr>
            <a:r>
              <a:rPr lang="en-US" sz="1800" dirty="0"/>
              <a:t>Repetition</a:t>
            </a:r>
          </a:p>
          <a:p>
            <a:pPr>
              <a:spcBef>
                <a:spcPts val="400"/>
              </a:spcBef>
            </a:pPr>
            <a:r>
              <a:rPr lang="en-US" sz="1800" dirty="0"/>
              <a:t>Statistical summary</a:t>
            </a:r>
          </a:p>
          <a:p>
            <a:pPr>
              <a:spcBef>
                <a:spcPts val="400"/>
              </a:spcBef>
            </a:pPr>
            <a:r>
              <a:rPr lang="en-US" sz="1800" dirty="0"/>
              <a:t>Consensual forecasts</a:t>
            </a:r>
          </a:p>
        </p:txBody>
      </p:sp>
    </p:spTree>
    <p:extLst>
      <p:ext uri="{BB962C8B-B14F-4D97-AF65-F5344CB8AC3E}">
        <p14:creationId xmlns:p14="http://schemas.microsoft.com/office/powerpoint/2010/main" val="1587773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11.3 The Delphi Method</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22</a:t>
            </a:fld>
            <a:endParaRPr lang="en-US" dirty="0"/>
          </a:p>
        </p:txBody>
      </p:sp>
      <p:sp>
        <p:nvSpPr>
          <p:cNvPr id="6" name="Content Placeholder 2"/>
          <p:cNvSpPr>
            <a:spLocks noGrp="1"/>
          </p:cNvSpPr>
          <p:nvPr>
            <p:ph idx="1"/>
          </p:nvPr>
        </p:nvSpPr>
        <p:spPr>
          <a:xfrm>
            <a:off x="685800" y="1481959"/>
            <a:ext cx="7543800" cy="4698179"/>
          </a:xfrm>
        </p:spPr>
        <p:txBody>
          <a:bodyPr>
            <a:normAutofit/>
          </a:bodyPr>
          <a:lstStyle/>
          <a:p>
            <a:pPr marL="0" indent="0">
              <a:lnSpc>
                <a:spcPct val="90000"/>
              </a:lnSpc>
              <a:buNone/>
            </a:pPr>
            <a:r>
              <a:rPr lang="en-US" sz="2400" b="1" dirty="0">
                <a:solidFill>
                  <a:srgbClr val="873B1F"/>
                </a:solidFill>
              </a:rPr>
              <a:t>Key Steps in the Delphi Method</a:t>
            </a:r>
            <a:endParaRPr lang="en-IN" sz="2400" b="1" dirty="0">
              <a:solidFill>
                <a:srgbClr val="873B1F"/>
              </a:solidFill>
            </a:endParaRPr>
          </a:p>
          <a:p>
            <a:pPr marL="346075" indent="-346075">
              <a:lnSpc>
                <a:spcPct val="90000"/>
              </a:lnSpc>
              <a:spcBef>
                <a:spcPts val="1600"/>
              </a:spcBef>
              <a:buFont typeface="+mj-lt"/>
              <a:buAutoNum type="arabicPeriod"/>
            </a:pPr>
            <a:r>
              <a:rPr lang="en-US" dirty="0"/>
              <a:t>Determine the question(s) and objectives</a:t>
            </a:r>
          </a:p>
          <a:p>
            <a:pPr marL="346075" indent="-346075">
              <a:lnSpc>
                <a:spcPct val="90000"/>
              </a:lnSpc>
              <a:buFont typeface="+mj-lt"/>
              <a:buAutoNum type="arabicPeriod"/>
            </a:pPr>
            <a:r>
              <a:rPr lang="en-US" dirty="0"/>
              <a:t>Choose a (diverse) panel of experts</a:t>
            </a:r>
          </a:p>
          <a:p>
            <a:pPr marL="346075" lvl="0" indent="-346075">
              <a:buFont typeface="+mj-lt"/>
              <a:buAutoNum type="arabicPeriod"/>
            </a:pPr>
            <a:r>
              <a:rPr lang="en-GB" dirty="0"/>
              <a:t>Circulate an information pack of agreed trends, reports etc.</a:t>
            </a:r>
            <a:endParaRPr lang="en-US" dirty="0"/>
          </a:p>
          <a:p>
            <a:pPr marL="346075" lvl="0" indent="-346075">
              <a:buFont typeface="+mj-lt"/>
              <a:buAutoNum type="arabicPeriod"/>
            </a:pPr>
            <a:r>
              <a:rPr lang="en-GB" dirty="0"/>
              <a:t>Request responses to a structured questionnaire by the end of round 1 </a:t>
            </a:r>
          </a:p>
          <a:p>
            <a:pPr marL="346075" lvl="0" indent="-346075">
              <a:buFont typeface="+mj-lt"/>
              <a:buAutoNum type="arabicPeriod"/>
            </a:pPr>
            <a:r>
              <a:rPr lang="en-GB" dirty="0"/>
              <a:t>Summarize the responses statistically, and summarize the rationale behind the responses</a:t>
            </a:r>
            <a:endParaRPr lang="en-US" dirty="0"/>
          </a:p>
          <a:p>
            <a:pPr marL="346075" lvl="0" indent="-346075">
              <a:buFont typeface="+mj-lt"/>
              <a:buAutoNum type="arabicPeriod"/>
            </a:pPr>
            <a:r>
              <a:rPr lang="en-GB" dirty="0"/>
              <a:t>Update information and complete round 2 of the survey. Repeat if </a:t>
            </a:r>
            <a:r>
              <a:rPr lang="en-GB" dirty="0" smtClean="0"/>
              <a:t>necessary</a:t>
            </a:r>
            <a:endParaRPr lang="en-US" dirty="0"/>
          </a:p>
        </p:txBody>
      </p:sp>
    </p:spTree>
    <p:extLst>
      <p:ext uri="{BB962C8B-B14F-4D97-AF65-F5344CB8AC3E}">
        <p14:creationId xmlns:p14="http://schemas.microsoft.com/office/powerpoint/2010/main" val="1127848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11.3 The Delphi Method</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23</a:t>
            </a:fld>
            <a:endParaRPr lang="en-US" dirty="0"/>
          </a:p>
        </p:txBody>
      </p:sp>
      <p:sp>
        <p:nvSpPr>
          <p:cNvPr id="6" name="Content Placeholder 2"/>
          <p:cNvSpPr>
            <a:spLocks noGrp="1"/>
          </p:cNvSpPr>
          <p:nvPr>
            <p:ph idx="1"/>
          </p:nvPr>
        </p:nvSpPr>
        <p:spPr>
          <a:xfrm>
            <a:off x="685800" y="1481959"/>
            <a:ext cx="7543800" cy="4698179"/>
          </a:xfrm>
        </p:spPr>
        <p:txBody>
          <a:bodyPr>
            <a:normAutofit/>
          </a:bodyPr>
          <a:lstStyle/>
          <a:p>
            <a:pPr marL="0" indent="0">
              <a:lnSpc>
                <a:spcPct val="90000"/>
              </a:lnSpc>
              <a:buNone/>
            </a:pPr>
            <a:r>
              <a:rPr lang="en-US" sz="2400" b="1" dirty="0" smtClean="0">
                <a:solidFill>
                  <a:srgbClr val="873B1F"/>
                </a:solidFill>
              </a:rPr>
              <a:t>A Delphi Group Exercise</a:t>
            </a:r>
            <a:endParaRPr lang="en-IN" sz="2400" b="1" dirty="0">
              <a:solidFill>
                <a:srgbClr val="873B1F"/>
              </a:solidFill>
            </a:endParaRPr>
          </a:p>
          <a:p>
            <a:pPr>
              <a:lnSpc>
                <a:spcPct val="90000"/>
              </a:lnSpc>
            </a:pPr>
            <a:r>
              <a:rPr lang="en-US" dirty="0"/>
              <a:t>Identify a question of interest and carefully formulate the statement of the issue</a:t>
            </a:r>
          </a:p>
          <a:p>
            <a:pPr>
              <a:lnSpc>
                <a:spcPct val="90000"/>
              </a:lnSpc>
            </a:pPr>
            <a:r>
              <a:rPr lang="en-US" dirty="0" smtClean="0"/>
              <a:t>Identify </a:t>
            </a:r>
            <a:r>
              <a:rPr lang="en-US" dirty="0"/>
              <a:t>a group recorder [GR] for your group.</a:t>
            </a:r>
          </a:p>
          <a:p>
            <a:pPr>
              <a:lnSpc>
                <a:spcPct val="90000"/>
              </a:lnSpc>
            </a:pPr>
            <a:r>
              <a:rPr lang="en-US" dirty="0"/>
              <a:t>Write down your own estimate without consulting others, and submit your values to your GR along with any comments. </a:t>
            </a:r>
          </a:p>
          <a:p>
            <a:pPr>
              <a:lnSpc>
                <a:spcPct val="90000"/>
              </a:lnSpc>
            </a:pPr>
            <a:r>
              <a:rPr lang="en-US" dirty="0"/>
              <a:t>Follow the Delphi process for at least two rounds.</a:t>
            </a:r>
          </a:p>
        </p:txBody>
      </p:sp>
      <p:sp>
        <p:nvSpPr>
          <p:cNvPr id="7" name="Text Box 6"/>
          <p:cNvSpPr txBox="1">
            <a:spLocks noChangeArrowheads="1"/>
          </p:cNvSpPr>
          <p:nvPr/>
        </p:nvSpPr>
        <p:spPr bwMode="auto">
          <a:xfrm>
            <a:off x="685798" y="5280598"/>
            <a:ext cx="7438869" cy="738664"/>
          </a:xfrm>
          <a:prstGeom prst="rect">
            <a:avLst/>
          </a:prstGeom>
          <a:solidFill>
            <a:srgbClr val="873B1F"/>
          </a:solidFill>
          <a:ln w="12700">
            <a:noFill/>
            <a:miter lim="800000"/>
            <a:headEnd/>
            <a:tailEnd/>
          </a:ln>
          <a:effectLst/>
        </p:spPr>
        <p:txBody>
          <a:bodyPr wrap="square" lIns="104753" tIns="91440" rIns="104753" bIns="91440" anchor="ctr" anchorCtr="0">
            <a:spAutoFit/>
          </a:bodyPr>
          <a:lstStyle/>
          <a:p>
            <a:pPr algn="ctr" defTabSz="1047750" eaLnBrk="0" hangingPunct="0">
              <a:spcBef>
                <a:spcPts val="600"/>
              </a:spcBef>
            </a:pPr>
            <a:r>
              <a:rPr lang="en-GB" u="none" dirty="0" smtClean="0">
                <a:solidFill>
                  <a:schemeClr val="bg1"/>
                </a:solidFill>
                <a:latin typeface="Arial" charset="0"/>
                <a:ea typeface="Arial" charset="0"/>
                <a:cs typeface="Arial" charset="0"/>
              </a:rPr>
              <a:t>If there are multiple groups, a common question could be used </a:t>
            </a:r>
            <a:br>
              <a:rPr lang="en-GB" u="none" dirty="0" smtClean="0">
                <a:solidFill>
                  <a:schemeClr val="bg1"/>
                </a:solidFill>
                <a:latin typeface="Arial" charset="0"/>
                <a:ea typeface="Arial" charset="0"/>
                <a:cs typeface="Arial" charset="0"/>
              </a:rPr>
            </a:br>
            <a:r>
              <a:rPr lang="en-GB" u="none" dirty="0" smtClean="0">
                <a:solidFill>
                  <a:schemeClr val="bg1"/>
                </a:solidFill>
                <a:latin typeface="Arial" charset="0"/>
                <a:ea typeface="Arial" charset="0"/>
                <a:cs typeface="Arial" charset="0"/>
              </a:rPr>
              <a:t>and the results compared.</a:t>
            </a:r>
            <a:endParaRPr lang="en-GB" u="none"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5953695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11.4 Forecasting Using Prediction Markets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aim of prediction markets is to estimate the probability of an event, e.g., the collapse of the Euro as a currency or the election of a particular candidate</a:t>
            </a:r>
          </a:p>
          <a:p>
            <a:pPr>
              <a:spcBef>
                <a:spcPts val="2200"/>
              </a:spcBef>
            </a:pPr>
            <a:r>
              <a:rPr lang="en-US" dirty="0" smtClean="0"/>
              <a:t>A </a:t>
            </a:r>
            <a:r>
              <a:rPr lang="en-US" dirty="0"/>
              <a:t>prediction market mimics the structure of a stock market and thus requires:</a:t>
            </a:r>
          </a:p>
          <a:p>
            <a:pPr lvl="1"/>
            <a:r>
              <a:rPr lang="en-US" dirty="0"/>
              <a:t>A well-defined event of interest</a:t>
            </a:r>
          </a:p>
          <a:p>
            <a:pPr lvl="1"/>
            <a:r>
              <a:rPr lang="en-US" dirty="0"/>
              <a:t>A group of “traders” who will maintain an active market with respect to that  event</a:t>
            </a:r>
          </a:p>
          <a:p>
            <a:pPr lvl="1"/>
            <a:r>
              <a:rPr lang="en-US" dirty="0"/>
              <a:t>A flow of new information that will encourage trading</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24</a:t>
            </a:fld>
            <a:endParaRPr lang="en-US" dirty="0"/>
          </a:p>
        </p:txBody>
      </p:sp>
    </p:spTree>
    <p:extLst>
      <p:ext uri="{BB962C8B-B14F-4D97-AF65-F5344CB8AC3E}">
        <p14:creationId xmlns:p14="http://schemas.microsoft.com/office/powerpoint/2010/main" val="1820676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11.4 Forecasting Using Prediction Markets</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solidFill>
                  <a:srgbClr val="873B1F"/>
                </a:solidFill>
              </a:rPr>
              <a:t>Prediction Markets: The Iowa Electronic Market</a:t>
            </a:r>
            <a:endParaRPr lang="en-IN" sz="2400" b="1" dirty="0">
              <a:solidFill>
                <a:srgbClr val="873B1F"/>
              </a:solidFill>
            </a:endParaRPr>
          </a:p>
          <a:p>
            <a:r>
              <a:rPr lang="en-US" dirty="0">
                <a:hlinkClick r:id="rId2"/>
              </a:rPr>
              <a:t>http://www.biz.uiowa.edu/iem</a:t>
            </a:r>
            <a:endParaRPr lang="en-US" dirty="0"/>
          </a:p>
          <a:p>
            <a:r>
              <a:rPr lang="en-US" dirty="0"/>
              <a:t>Operated by the </a:t>
            </a:r>
            <a:r>
              <a:rPr lang="en-US" dirty="0" err="1"/>
              <a:t>Tippie</a:t>
            </a:r>
            <a:r>
              <a:rPr lang="en-US" dirty="0"/>
              <a:t> College of Business at the University of Iowa since around 1988</a:t>
            </a:r>
          </a:p>
          <a:p>
            <a:r>
              <a:rPr lang="en-US" dirty="0"/>
              <a:t>Allows traders to:</a:t>
            </a:r>
          </a:p>
          <a:p>
            <a:pPr lvl="1"/>
            <a:r>
              <a:rPr lang="en-US" dirty="0"/>
              <a:t>place a bid (an order to buy)</a:t>
            </a:r>
          </a:p>
          <a:p>
            <a:pPr lvl="1"/>
            <a:r>
              <a:rPr lang="en-US" dirty="0"/>
              <a:t>place an ask (an order to sell)</a:t>
            </a:r>
          </a:p>
          <a:p>
            <a:pPr lvl="1"/>
            <a:r>
              <a:rPr lang="en-US" dirty="0"/>
              <a:t>withdraw an outstanding bid or ask</a:t>
            </a:r>
          </a:p>
          <a:p>
            <a:pPr lvl="1"/>
            <a:r>
              <a:rPr lang="en-US" dirty="0"/>
              <a:t>make a purchase at the current market price</a:t>
            </a:r>
          </a:p>
          <a:p>
            <a:pPr lvl="1"/>
            <a:r>
              <a:rPr lang="en-US" dirty="0"/>
              <a:t>execute a sale at the market </a:t>
            </a:r>
            <a:r>
              <a:rPr lang="en-US" dirty="0" smtClean="0"/>
              <a:t>price</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25</a:t>
            </a:fld>
            <a:endParaRPr lang="en-US" dirty="0"/>
          </a:p>
        </p:txBody>
      </p:sp>
    </p:spTree>
    <p:extLst>
      <p:ext uri="{BB962C8B-B14F-4D97-AF65-F5344CB8AC3E}">
        <p14:creationId xmlns:p14="http://schemas.microsoft.com/office/powerpoint/2010/main" val="1575073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11.4 Forecasting Using Prediction Markets</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solidFill>
                  <a:srgbClr val="873B1F"/>
                </a:solidFill>
              </a:rPr>
              <a:t>Prediction Markets: </a:t>
            </a:r>
            <a:r>
              <a:rPr lang="en-US" sz="2400" b="1" dirty="0" smtClean="0">
                <a:solidFill>
                  <a:srgbClr val="873B1F"/>
                </a:solidFill>
              </a:rPr>
              <a:t>An Election Example</a:t>
            </a:r>
            <a:endParaRPr lang="en-IN" sz="2400" b="1" dirty="0">
              <a:solidFill>
                <a:srgbClr val="873B1F"/>
              </a:solidFill>
            </a:endParaRPr>
          </a:p>
          <a:p>
            <a:pPr>
              <a:lnSpc>
                <a:spcPct val="90000"/>
              </a:lnSpc>
            </a:pPr>
            <a:r>
              <a:rPr lang="en-US" dirty="0"/>
              <a:t>Market offers two options</a:t>
            </a:r>
          </a:p>
          <a:p>
            <a:pPr lvl="1">
              <a:lnSpc>
                <a:spcPct val="90000"/>
              </a:lnSpc>
            </a:pPr>
            <a:r>
              <a:rPr lang="en-US" sz="1600" dirty="0"/>
              <a:t>Contract A delivers $1 if the Republicans win and $0 if the Democrats win;</a:t>
            </a:r>
          </a:p>
          <a:p>
            <a:pPr lvl="1">
              <a:lnSpc>
                <a:spcPct val="90000"/>
              </a:lnSpc>
            </a:pPr>
            <a:r>
              <a:rPr lang="en-US" sz="1600" dirty="0"/>
              <a:t>Contract B delivers $1 if the Democrats win and $0 if the Republicans win.</a:t>
            </a:r>
          </a:p>
          <a:p>
            <a:pPr>
              <a:lnSpc>
                <a:spcPct val="90000"/>
              </a:lnSpc>
            </a:pPr>
            <a:r>
              <a:rPr lang="en-US" dirty="0"/>
              <a:t>For each $1 invested, trader receives one unit of each stock. </a:t>
            </a:r>
          </a:p>
          <a:p>
            <a:pPr>
              <a:lnSpc>
                <a:spcPct val="90000"/>
              </a:lnSpc>
            </a:pPr>
            <a:r>
              <a:rPr lang="en-US" dirty="0"/>
              <a:t>Trader may buy/sell each separately subject to having funds/stock available.</a:t>
            </a:r>
          </a:p>
          <a:p>
            <a:r>
              <a:rPr lang="en-US" dirty="0"/>
              <a:t>How much would you be willing to pay for a contract that delivers $1 if the Republicans win and $0 if the Democrats win?</a:t>
            </a:r>
          </a:p>
          <a:p>
            <a:r>
              <a:rPr lang="en-US" dirty="0"/>
              <a:t>If your price is higher than the prevailing market price you would buy such a contract; if it is below you would sell.</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26</a:t>
            </a:fld>
            <a:endParaRPr lang="en-US" dirty="0"/>
          </a:p>
        </p:txBody>
      </p:sp>
      <p:sp>
        <p:nvSpPr>
          <p:cNvPr id="6" name="Text Box 6"/>
          <p:cNvSpPr txBox="1">
            <a:spLocks noChangeArrowheads="1"/>
          </p:cNvSpPr>
          <p:nvPr/>
        </p:nvSpPr>
        <p:spPr bwMode="auto">
          <a:xfrm>
            <a:off x="685799" y="5599043"/>
            <a:ext cx="7438869" cy="738664"/>
          </a:xfrm>
          <a:prstGeom prst="rect">
            <a:avLst/>
          </a:prstGeom>
          <a:solidFill>
            <a:srgbClr val="873B1F"/>
          </a:solidFill>
          <a:ln w="12700">
            <a:noFill/>
            <a:miter lim="800000"/>
            <a:headEnd/>
            <a:tailEnd/>
          </a:ln>
          <a:effectLst/>
        </p:spPr>
        <p:txBody>
          <a:bodyPr wrap="square" lIns="104753" tIns="91440" rIns="104753" bIns="91440" anchor="ctr" anchorCtr="0">
            <a:spAutoFit/>
          </a:bodyPr>
          <a:lstStyle/>
          <a:p>
            <a:pPr algn="ctr" defTabSz="1047750" eaLnBrk="0" hangingPunct="0">
              <a:spcBef>
                <a:spcPts val="600"/>
              </a:spcBef>
            </a:pPr>
            <a:r>
              <a:rPr lang="en-GB" u="none" dirty="0" smtClean="0">
                <a:solidFill>
                  <a:schemeClr val="bg1"/>
                </a:solidFill>
                <a:latin typeface="Arial" charset="0"/>
                <a:ea typeface="Arial" charset="0"/>
                <a:cs typeface="Arial" charset="0"/>
              </a:rPr>
              <a:t>The currently traded price is then taken as the probability that </a:t>
            </a:r>
            <a:br>
              <a:rPr lang="en-GB" u="none" dirty="0" smtClean="0">
                <a:solidFill>
                  <a:schemeClr val="bg1"/>
                </a:solidFill>
                <a:latin typeface="Arial" charset="0"/>
                <a:ea typeface="Arial" charset="0"/>
                <a:cs typeface="Arial" charset="0"/>
              </a:rPr>
            </a:br>
            <a:r>
              <a:rPr lang="en-GB" u="none" dirty="0" smtClean="0">
                <a:solidFill>
                  <a:schemeClr val="bg1"/>
                </a:solidFill>
                <a:latin typeface="Arial" charset="0"/>
                <a:ea typeface="Arial" charset="0"/>
                <a:cs typeface="Arial" charset="0"/>
              </a:rPr>
              <a:t>the given candidate would win</a:t>
            </a:r>
            <a:endParaRPr lang="en-GB" u="none"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898500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11.4 Forecasting Using Prediction Markets</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27</a:t>
            </a:fld>
            <a:endParaRPr lang="en-US" dirty="0"/>
          </a:p>
        </p:txBody>
      </p:sp>
      <p:sp>
        <p:nvSpPr>
          <p:cNvPr id="6" name="Text Box 6"/>
          <p:cNvSpPr txBox="1">
            <a:spLocks noChangeArrowheads="1"/>
          </p:cNvSpPr>
          <p:nvPr/>
        </p:nvSpPr>
        <p:spPr bwMode="auto">
          <a:xfrm>
            <a:off x="685798" y="5280598"/>
            <a:ext cx="7438869" cy="738664"/>
          </a:xfrm>
          <a:prstGeom prst="rect">
            <a:avLst/>
          </a:prstGeom>
          <a:solidFill>
            <a:srgbClr val="873B1F"/>
          </a:solidFill>
          <a:ln w="12700">
            <a:noFill/>
            <a:miter lim="800000"/>
            <a:headEnd/>
            <a:tailEnd/>
          </a:ln>
          <a:effectLst/>
        </p:spPr>
        <p:txBody>
          <a:bodyPr wrap="square" lIns="104753" tIns="91440" rIns="104753" bIns="91440" anchor="ctr" anchorCtr="0">
            <a:spAutoFit/>
          </a:bodyPr>
          <a:lstStyle/>
          <a:p>
            <a:pPr algn="ctr" defTabSz="1047750" eaLnBrk="0" hangingPunct="0">
              <a:spcBef>
                <a:spcPts val="600"/>
              </a:spcBef>
            </a:pPr>
            <a:r>
              <a:rPr lang="en-GB" u="none" dirty="0" smtClean="0">
                <a:solidFill>
                  <a:schemeClr val="bg1"/>
                </a:solidFill>
                <a:latin typeface="Arial" charset="0"/>
                <a:ea typeface="Arial" charset="0"/>
                <a:cs typeface="Arial" charset="0"/>
              </a:rPr>
              <a:t>The value of each share is taken as the estimate of the probability </a:t>
            </a:r>
            <a:br>
              <a:rPr lang="en-GB" u="none" dirty="0" smtClean="0">
                <a:solidFill>
                  <a:schemeClr val="bg1"/>
                </a:solidFill>
                <a:latin typeface="Arial" charset="0"/>
                <a:ea typeface="Arial" charset="0"/>
                <a:cs typeface="Arial" charset="0"/>
              </a:rPr>
            </a:br>
            <a:r>
              <a:rPr lang="en-GB" u="none" dirty="0" smtClean="0">
                <a:solidFill>
                  <a:schemeClr val="bg1"/>
                </a:solidFill>
                <a:latin typeface="Arial" charset="0"/>
                <a:ea typeface="Arial" charset="0"/>
                <a:cs typeface="Arial" charset="0"/>
              </a:rPr>
              <a:t>that candidate would win</a:t>
            </a:r>
            <a:endParaRPr lang="en-GB" u="none" dirty="0">
              <a:solidFill>
                <a:schemeClr val="bg1"/>
              </a:solidFill>
              <a:latin typeface="Arial" charset="0"/>
              <a:ea typeface="Arial" charset="0"/>
              <a:cs typeface="Arial" charset="0"/>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122"/>
          <a:stretch/>
        </p:blipFill>
        <p:spPr bwMode="auto">
          <a:xfrm>
            <a:off x="685798" y="1411958"/>
            <a:ext cx="7534275" cy="359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7079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smtClean="0"/>
              <a:t>11.4 Forecasting Using Prediction Markets</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a:solidFill>
                  <a:srgbClr val="873B1F"/>
                </a:solidFill>
              </a:rPr>
              <a:t>Prediction </a:t>
            </a:r>
            <a:r>
              <a:rPr lang="en-US" sz="2400" b="1" dirty="0" smtClean="0">
                <a:solidFill>
                  <a:srgbClr val="873B1F"/>
                </a:solidFill>
              </a:rPr>
              <a:t>Markets</a:t>
            </a:r>
            <a:endParaRPr lang="en-IN" sz="2400" b="1" dirty="0">
              <a:solidFill>
                <a:srgbClr val="873B1F"/>
              </a:solidFill>
            </a:endParaRPr>
          </a:p>
          <a:p>
            <a:r>
              <a:rPr lang="en-GB" dirty="0"/>
              <a:t>Incentives to be accurate</a:t>
            </a:r>
          </a:p>
          <a:p>
            <a:r>
              <a:rPr lang="en-GB" dirty="0"/>
              <a:t>The elimination of bias</a:t>
            </a:r>
          </a:p>
          <a:p>
            <a:r>
              <a:rPr lang="en-GB" dirty="0"/>
              <a:t>Elicits (latent) views that may not otherwise be heard</a:t>
            </a:r>
          </a:p>
          <a:p>
            <a:r>
              <a:rPr lang="en-GB" dirty="0"/>
              <a:t>A reduction in the time spent in discussions</a:t>
            </a:r>
          </a:p>
          <a:p>
            <a:r>
              <a:rPr lang="en-GB" dirty="0"/>
              <a:t>Dynamic updating of the prices and forecasts</a:t>
            </a:r>
          </a:p>
          <a:p>
            <a:pPr marL="0" indent="0">
              <a:spcBef>
                <a:spcPts val="1600"/>
              </a:spcBef>
              <a:buNone/>
            </a:pPr>
            <a:r>
              <a:rPr lang="en-GB" b="1" dirty="0">
                <a:solidFill>
                  <a:srgbClr val="873B1F"/>
                </a:solidFill>
              </a:rPr>
              <a:t>But</a:t>
            </a:r>
          </a:p>
          <a:p>
            <a:r>
              <a:rPr lang="en-GB" dirty="0">
                <a:solidFill>
                  <a:srgbClr val="873B1F"/>
                </a:solidFill>
              </a:rPr>
              <a:t>Limited evidence of accuracy</a:t>
            </a:r>
          </a:p>
          <a:p>
            <a:r>
              <a:rPr lang="en-GB" dirty="0">
                <a:solidFill>
                  <a:srgbClr val="873B1F"/>
                </a:solidFill>
              </a:rPr>
              <a:t>Reflects a consensus of traders rather than ‘</a:t>
            </a:r>
            <a:r>
              <a:rPr lang="en-GB" dirty="0" smtClean="0">
                <a:solidFill>
                  <a:srgbClr val="873B1F"/>
                </a:solidFill>
              </a:rPr>
              <a:t>purchasers/voters</a:t>
            </a:r>
            <a:r>
              <a:rPr lang="en-GB" dirty="0">
                <a:solidFill>
                  <a:srgbClr val="873B1F"/>
                </a:solidFill>
              </a:rPr>
              <a:t>’</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28</a:t>
            </a:fld>
            <a:endParaRPr lang="en-US" dirty="0"/>
          </a:p>
        </p:txBody>
      </p:sp>
    </p:spTree>
    <p:extLst>
      <p:ext uri="{BB962C8B-B14F-4D97-AF65-F5344CB8AC3E}">
        <p14:creationId xmlns:p14="http://schemas.microsoft.com/office/powerpoint/2010/main" val="1246903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normAutofit/>
          </a:bodyPr>
          <a:lstStyle/>
          <a:p>
            <a:r>
              <a:rPr lang="en-US" dirty="0"/>
              <a:t>Do we need a random sample of traders?</a:t>
            </a:r>
          </a:p>
          <a:p>
            <a:r>
              <a:rPr lang="en-US" dirty="0"/>
              <a:t>Will the sum of the contract prices drop below $1?</a:t>
            </a:r>
          </a:p>
          <a:p>
            <a:r>
              <a:rPr lang="en-US" dirty="0"/>
              <a:t>Will the sum of the contract prices stay above $1?</a:t>
            </a:r>
          </a:p>
          <a:p>
            <a:r>
              <a:rPr lang="en-US" dirty="0"/>
              <a:t>How would we extend to multiple options?</a:t>
            </a:r>
          </a:p>
          <a:p>
            <a:pPr marL="0" indent="0">
              <a:spcBef>
                <a:spcPts val="1600"/>
              </a:spcBef>
              <a:buNone/>
            </a:pPr>
            <a:r>
              <a:rPr lang="en-US" dirty="0"/>
              <a:t>Are electronic markets useful in business?</a:t>
            </a:r>
          </a:p>
          <a:p>
            <a:pPr lvl="1"/>
            <a:r>
              <a:rPr lang="en-US" sz="2000" dirty="0"/>
              <a:t>Major issues only (set-up cost)</a:t>
            </a:r>
          </a:p>
          <a:p>
            <a:pPr lvl="1"/>
            <a:r>
              <a:rPr lang="en-US" sz="2000" dirty="0"/>
              <a:t>Issue must have sufficient new information to justify regular trading</a:t>
            </a:r>
          </a:p>
          <a:p>
            <a:pPr lvl="1"/>
            <a:r>
              <a:rPr lang="en-US" sz="2000" dirty="0"/>
              <a:t>Specific target (e.g. Federal Reserve Board meeting) useful as a focus</a:t>
            </a:r>
          </a:p>
          <a:p>
            <a:pPr lvl="1"/>
            <a:r>
              <a:rPr lang="en-US" sz="2000" dirty="0"/>
              <a:t>Easy to attract </a:t>
            </a:r>
            <a:r>
              <a:rPr lang="en-US" sz="2000" dirty="0" smtClean="0"/>
              <a:t>participants</a:t>
            </a:r>
            <a:endParaRPr lang="en-US" sz="20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29</a:t>
            </a:fld>
            <a:endParaRPr lang="en-US" dirty="0"/>
          </a:p>
        </p:txBody>
      </p:sp>
    </p:spTree>
    <p:extLst>
      <p:ext uri="{BB962C8B-B14F-4D97-AF65-F5344CB8AC3E}">
        <p14:creationId xmlns:p14="http://schemas.microsoft.com/office/powerpoint/2010/main" val="1606260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pPr>
              <a:spcBef>
                <a:spcPts val="1600"/>
              </a:spcBef>
            </a:pPr>
            <a:r>
              <a:rPr lang="en-US" b="1" dirty="0">
                <a:solidFill>
                  <a:srgbClr val="873B1F"/>
                </a:solidFill>
              </a:rPr>
              <a:t>Judgmental forecasting: </a:t>
            </a:r>
            <a:r>
              <a:rPr lang="en-US" dirty="0"/>
              <a:t>The process of producing forecasts based on integrating information based on subjective beliefs of individuals. The integration may be made informally or through a structured process. The forecast may also be obtained by aggregating the subjective forecasts of a number of individuals. </a:t>
            </a:r>
          </a:p>
          <a:p>
            <a:pPr>
              <a:spcBef>
                <a:spcPts val="1600"/>
              </a:spcBef>
            </a:pPr>
            <a:r>
              <a:rPr lang="en-US" b="1" dirty="0">
                <a:solidFill>
                  <a:srgbClr val="873B1F"/>
                </a:solidFill>
              </a:rPr>
              <a:t>Quantitative forecasting: </a:t>
            </a:r>
            <a:r>
              <a:rPr lang="en-US" dirty="0"/>
              <a:t>Forecasting based on the application of a prescribed explicit analysis of numerically coded data. This kind of forecasting may be </a:t>
            </a:r>
            <a:r>
              <a:rPr lang="en-US" i="1" dirty="0"/>
              <a:t>causal, extrapolative</a:t>
            </a:r>
            <a:r>
              <a:rPr lang="en-US" dirty="0"/>
              <a:t>, or a blend of both.</a:t>
            </a:r>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7" name="Slide Number Placeholder 6"/>
          <p:cNvSpPr>
            <a:spLocks noGrp="1"/>
          </p:cNvSpPr>
          <p:nvPr>
            <p:ph type="sldNum" sz="quarter" idx="4"/>
          </p:nvPr>
        </p:nvSpPr>
        <p:spPr/>
        <p:txBody>
          <a:bodyPr/>
          <a:lstStyle/>
          <a:p>
            <a:fld id="{9BB7F014-2DB4-4D49-99B4-59FA1294E957}" type="slidenum">
              <a:rPr lang="en-US" smtClean="0"/>
              <a:pPr/>
              <a:t>3</a:t>
            </a:fld>
            <a:endParaRPr lang="en-US" dirty="0"/>
          </a:p>
        </p:txBody>
      </p:sp>
    </p:spTree>
    <p:extLst>
      <p:ext uri="{BB962C8B-B14F-4D97-AF65-F5344CB8AC3E}">
        <p14:creationId xmlns:p14="http://schemas.microsoft.com/office/powerpoint/2010/main" val="1718467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11.5 Assessing Uncertainty Judgmentally</a:t>
            </a:r>
            <a:endParaRPr lang="en-US" dirty="0"/>
          </a:p>
        </p:txBody>
      </p:sp>
      <p:sp>
        <p:nvSpPr>
          <p:cNvPr id="3" name="Content Placeholder 2"/>
          <p:cNvSpPr>
            <a:spLocks noGrp="1"/>
          </p:cNvSpPr>
          <p:nvPr>
            <p:ph idx="1"/>
          </p:nvPr>
        </p:nvSpPr>
        <p:spPr/>
        <p:txBody>
          <a:bodyPr>
            <a:normAutofit/>
          </a:bodyPr>
          <a:lstStyle/>
          <a:p>
            <a:pPr marL="0" indent="0">
              <a:buNone/>
            </a:pPr>
            <a:r>
              <a:rPr lang="en-US" sz="2400" b="1" dirty="0" smtClean="0">
                <a:solidFill>
                  <a:srgbClr val="873B1F"/>
                </a:solidFill>
              </a:rPr>
              <a:t>Assessing Uncertainty – Gas Prices</a:t>
            </a:r>
          </a:p>
          <a:p>
            <a:pPr marL="0" indent="0">
              <a:buNone/>
            </a:pPr>
            <a:r>
              <a:rPr lang="en-US" dirty="0"/>
              <a:t>ISSUE: The price of a (U.S.) gallon of regular gasoline at your local gas station.</a:t>
            </a:r>
          </a:p>
          <a:p>
            <a:r>
              <a:rPr lang="en-US" sz="1800" dirty="0"/>
              <a:t>Consider two possible bets:</a:t>
            </a:r>
          </a:p>
          <a:p>
            <a:pPr lvl="1">
              <a:spcBef>
                <a:spcPts val="400"/>
              </a:spcBef>
            </a:pPr>
            <a:r>
              <a:rPr lang="en-US" sz="1600" dirty="0"/>
              <a:t>Activity A: Draw a ticket from the hat; you win if it is numbered 1 through 95 and you lose if it is 96 through 100.</a:t>
            </a:r>
          </a:p>
          <a:p>
            <a:pPr lvl="1">
              <a:spcBef>
                <a:spcPts val="400"/>
              </a:spcBef>
            </a:pPr>
            <a:r>
              <a:rPr lang="en-US" sz="1600" dirty="0"/>
              <a:t>Activity B: Set the upper price limit, say at $2.00 for next month; you win if the actual price is at or below that level and you lose if it is above</a:t>
            </a:r>
            <a:r>
              <a:rPr lang="en-US" sz="1600" dirty="0" smtClean="0"/>
              <a:t>.</a:t>
            </a:r>
          </a:p>
          <a:p>
            <a:r>
              <a:rPr lang="en-US" sz="1800" dirty="0" smtClean="0"/>
              <a:t>Which bet do you prefer?</a:t>
            </a:r>
            <a:endParaRPr lang="en-US" sz="1800" dirty="0"/>
          </a:p>
          <a:p>
            <a:pPr lvl="1">
              <a:spcBef>
                <a:spcPts val="400"/>
              </a:spcBef>
            </a:pPr>
            <a:r>
              <a:rPr lang="en-US" sz="1600" dirty="0" smtClean="0"/>
              <a:t>Prefer A</a:t>
            </a:r>
            <a:r>
              <a:rPr lang="en-US" sz="1600" dirty="0"/>
              <a:t>: </a:t>
            </a:r>
            <a:r>
              <a:rPr lang="en-US" sz="1600" b="1" dirty="0" smtClean="0">
                <a:solidFill>
                  <a:srgbClr val="873B1F"/>
                </a:solidFill>
              </a:rPr>
              <a:t>raise</a:t>
            </a:r>
            <a:r>
              <a:rPr lang="en-US" sz="1600" dirty="0" smtClean="0"/>
              <a:t> price in Activity B</a:t>
            </a:r>
            <a:endParaRPr lang="en-US" sz="1600" dirty="0"/>
          </a:p>
          <a:p>
            <a:pPr lvl="1">
              <a:spcBef>
                <a:spcPts val="400"/>
              </a:spcBef>
            </a:pPr>
            <a:r>
              <a:rPr lang="en-US" sz="1600" dirty="0" smtClean="0"/>
              <a:t>Prefer </a:t>
            </a:r>
            <a:r>
              <a:rPr lang="en-US" sz="1600" dirty="0"/>
              <a:t>B: </a:t>
            </a:r>
            <a:r>
              <a:rPr lang="en-US" sz="1600" b="1" dirty="0" smtClean="0">
                <a:solidFill>
                  <a:srgbClr val="873B1F"/>
                </a:solidFill>
              </a:rPr>
              <a:t>lower</a:t>
            </a:r>
            <a:r>
              <a:rPr lang="en-US" sz="1600" dirty="0" smtClean="0">
                <a:solidFill>
                  <a:srgbClr val="873B1F"/>
                </a:solidFill>
              </a:rPr>
              <a:t> </a:t>
            </a:r>
            <a:r>
              <a:rPr lang="en-US" sz="1600" dirty="0" smtClean="0"/>
              <a:t>price in Activity B</a:t>
            </a:r>
            <a:endParaRPr lang="en-US" sz="1600" dirty="0"/>
          </a:p>
          <a:p>
            <a:r>
              <a:rPr lang="en-US" sz="1800" dirty="0" smtClean="0"/>
              <a:t>Continue until you find the price at which you are indifferent between the two bets. That price is your estimate of the 95</a:t>
            </a:r>
            <a:r>
              <a:rPr lang="en-US" sz="1800" baseline="30000" dirty="0" smtClean="0"/>
              <a:t>th</a:t>
            </a:r>
            <a:r>
              <a:rPr lang="en-US" sz="1800" dirty="0" smtClean="0"/>
              <a:t> percentile.</a:t>
            </a:r>
          </a:p>
          <a:p>
            <a:r>
              <a:rPr lang="en-US" sz="1800" dirty="0" smtClean="0"/>
              <a:t>Repeat for other lotteries, e.g., 90</a:t>
            </a:r>
            <a:r>
              <a:rPr lang="en-US" sz="1800" baseline="30000" dirty="0" smtClean="0"/>
              <a:t>th</a:t>
            </a:r>
            <a:r>
              <a:rPr lang="en-US" sz="1800" dirty="0" smtClean="0"/>
              <a:t> percentile.</a:t>
            </a:r>
            <a:endParaRPr lang="en-US" sz="18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30</a:t>
            </a:fld>
            <a:endParaRPr lang="en-US" dirty="0"/>
          </a:p>
        </p:txBody>
      </p:sp>
    </p:spTree>
    <p:extLst>
      <p:ext uri="{BB962C8B-B14F-4D97-AF65-F5344CB8AC3E}">
        <p14:creationId xmlns:p14="http://schemas.microsoft.com/office/powerpoint/2010/main" val="13664221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11.5 Assessing Uncertainty Judgmentally</a:t>
            </a:r>
            <a:endParaRPr lang="en-US" dirty="0"/>
          </a:p>
        </p:txBody>
      </p:sp>
      <p:sp>
        <p:nvSpPr>
          <p:cNvPr id="3" name="Content Placeholder 2"/>
          <p:cNvSpPr>
            <a:spLocks noGrp="1"/>
          </p:cNvSpPr>
          <p:nvPr>
            <p:ph idx="1"/>
          </p:nvPr>
        </p:nvSpPr>
        <p:spPr>
          <a:xfrm>
            <a:off x="685800" y="1481328"/>
            <a:ext cx="7543800" cy="4150880"/>
          </a:xfrm>
        </p:spPr>
        <p:txBody>
          <a:bodyPr>
            <a:spAutoFit/>
          </a:bodyPr>
          <a:lstStyle/>
          <a:p>
            <a:pPr marL="0" indent="0">
              <a:lnSpc>
                <a:spcPct val="110000"/>
              </a:lnSpc>
              <a:buNone/>
            </a:pPr>
            <a:r>
              <a:rPr lang="en-US" sz="2400" b="1" dirty="0" smtClean="0">
                <a:solidFill>
                  <a:srgbClr val="873B1F"/>
                </a:solidFill>
              </a:rPr>
              <a:t>Decomposition: Tornado Insurance</a:t>
            </a:r>
          </a:p>
          <a:p>
            <a:r>
              <a:rPr lang="en-US" dirty="0"/>
              <a:t>Insurance companies often offer protection against catastrophic risks for seemingly modest premiums. Is such insurance worthwhile?  A tornado strike is one example of a catastrophic event over which we have no control and might consider purchasing insurance.  </a:t>
            </a:r>
          </a:p>
          <a:p>
            <a:r>
              <a:rPr lang="en-US" dirty="0"/>
              <a:t>A decomposition of this event might involve the following steps:</a:t>
            </a:r>
          </a:p>
          <a:p>
            <a:pPr lvl="1"/>
            <a:r>
              <a:rPr lang="en-US" dirty="0"/>
              <a:t>How many tornados per year are sighted in my area (county, state?)</a:t>
            </a:r>
          </a:p>
          <a:p>
            <a:pPr lvl="1"/>
            <a:r>
              <a:rPr lang="en-US" dirty="0"/>
              <a:t>What proportion of these tornados touch down and cause damage?</a:t>
            </a:r>
          </a:p>
          <a:p>
            <a:pPr lvl="1"/>
            <a:r>
              <a:rPr lang="en-US" dirty="0"/>
              <a:t>Over what proportion of the total area is the damage severe?</a:t>
            </a:r>
          </a:p>
          <a:p>
            <a:pPr lvl="1"/>
            <a:r>
              <a:rPr lang="en-US" dirty="0"/>
              <a:t>What would the total (reimbursable) cost be to me of my business being wiped out?</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31</a:t>
            </a:fld>
            <a:endParaRPr lang="en-US" dirty="0"/>
          </a:p>
        </p:txBody>
      </p:sp>
    </p:spTree>
    <p:extLst>
      <p:ext uri="{BB962C8B-B14F-4D97-AF65-F5344CB8AC3E}">
        <p14:creationId xmlns:p14="http://schemas.microsoft.com/office/powerpoint/2010/main" val="1065903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11.5 Assessing Uncertainty Judgmentally</a:t>
            </a:r>
            <a:endParaRPr lang="en-US" dirty="0"/>
          </a:p>
        </p:txBody>
      </p:sp>
      <p:sp>
        <p:nvSpPr>
          <p:cNvPr id="3" name="Content Placeholder 2"/>
          <p:cNvSpPr>
            <a:spLocks noGrp="1"/>
          </p:cNvSpPr>
          <p:nvPr>
            <p:ph idx="1"/>
          </p:nvPr>
        </p:nvSpPr>
        <p:spPr>
          <a:xfrm>
            <a:off x="685800" y="1481328"/>
            <a:ext cx="7543800" cy="3012107"/>
          </a:xfrm>
        </p:spPr>
        <p:txBody>
          <a:bodyPr>
            <a:spAutoFit/>
          </a:bodyPr>
          <a:lstStyle/>
          <a:p>
            <a:pPr marL="0" indent="0">
              <a:lnSpc>
                <a:spcPct val="110000"/>
              </a:lnSpc>
              <a:buNone/>
            </a:pPr>
            <a:r>
              <a:rPr lang="en-US" sz="2400" b="1" dirty="0" smtClean="0">
                <a:solidFill>
                  <a:srgbClr val="873B1F"/>
                </a:solidFill>
              </a:rPr>
              <a:t>Probability of Damage</a:t>
            </a:r>
          </a:p>
          <a:p>
            <a:r>
              <a:rPr lang="en-US" dirty="0" smtClean="0"/>
              <a:t>The probability of your business being severely damaged by a tornado in the course of a year can be estimated </a:t>
            </a:r>
            <a:r>
              <a:rPr lang="en-US" u="sng" dirty="0" smtClean="0"/>
              <a:t>approximately</a:t>
            </a:r>
            <a:r>
              <a:rPr lang="en-US" dirty="0" smtClean="0"/>
              <a:t> by:</a:t>
            </a:r>
          </a:p>
          <a:p>
            <a:pPr marL="0" indent="0" algn="ctr">
              <a:buNone/>
            </a:pPr>
            <a:r>
              <a:rPr lang="en-US" dirty="0" smtClean="0"/>
              <a:t>Number x Touchdown x Damage</a:t>
            </a:r>
            <a:endParaRPr lang="en-US" dirty="0"/>
          </a:p>
          <a:p>
            <a:pPr marL="230188" indent="0">
              <a:buNone/>
            </a:pPr>
            <a:r>
              <a:rPr lang="en-US" dirty="0" smtClean="0"/>
              <a:t>where</a:t>
            </a:r>
            <a:endParaRPr lang="en-US" dirty="0"/>
          </a:p>
          <a:p>
            <a:pPr lvl="1"/>
            <a:r>
              <a:rPr lang="en-US" dirty="0" smtClean="0"/>
              <a:t>Number – expected number of tornadoes in my area</a:t>
            </a:r>
          </a:p>
          <a:p>
            <a:pPr lvl="1"/>
            <a:r>
              <a:rPr lang="en-US" dirty="0" smtClean="0"/>
              <a:t>Touchdown = proportion that touch down and cause damage</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32</a:t>
            </a:fld>
            <a:endParaRPr lang="en-US" dirty="0"/>
          </a:p>
        </p:txBody>
      </p:sp>
      <p:sp>
        <p:nvSpPr>
          <p:cNvPr id="6" name="Text Box 6"/>
          <p:cNvSpPr txBox="1">
            <a:spLocks noChangeArrowheads="1"/>
          </p:cNvSpPr>
          <p:nvPr/>
        </p:nvSpPr>
        <p:spPr bwMode="auto">
          <a:xfrm>
            <a:off x="685798" y="4835435"/>
            <a:ext cx="7438869" cy="1292662"/>
          </a:xfrm>
          <a:prstGeom prst="rect">
            <a:avLst/>
          </a:prstGeom>
          <a:solidFill>
            <a:srgbClr val="873B1F"/>
          </a:solidFill>
          <a:ln w="12700">
            <a:noFill/>
            <a:miter lim="800000"/>
            <a:headEnd/>
            <a:tailEnd/>
          </a:ln>
          <a:effectLst/>
        </p:spPr>
        <p:txBody>
          <a:bodyPr wrap="square" lIns="104753" tIns="91440" rIns="104753" bIns="91440" anchor="ctr" anchorCtr="0">
            <a:spAutoFit/>
          </a:bodyPr>
          <a:lstStyle/>
          <a:p>
            <a:pPr algn="ctr" defTabSz="1047750" eaLnBrk="0" hangingPunct="0">
              <a:spcBef>
                <a:spcPts val="600"/>
              </a:spcBef>
            </a:pPr>
            <a:r>
              <a:rPr lang="en-GB" u="none" dirty="0" smtClean="0">
                <a:solidFill>
                  <a:schemeClr val="bg1"/>
                </a:solidFill>
                <a:latin typeface="Arial" charset="0"/>
                <a:ea typeface="Arial" charset="0"/>
                <a:cs typeface="Arial" charset="0"/>
              </a:rPr>
              <a:t>For commonly occurring events, more precise calculations </a:t>
            </a:r>
            <a:br>
              <a:rPr lang="en-GB" u="none" dirty="0" smtClean="0">
                <a:solidFill>
                  <a:schemeClr val="bg1"/>
                </a:solidFill>
                <a:latin typeface="Arial" charset="0"/>
                <a:ea typeface="Arial" charset="0"/>
                <a:cs typeface="Arial" charset="0"/>
              </a:rPr>
            </a:br>
            <a:r>
              <a:rPr lang="en-GB" u="none" dirty="0" smtClean="0">
                <a:solidFill>
                  <a:schemeClr val="bg1"/>
                </a:solidFill>
                <a:latin typeface="Arial" charset="0"/>
                <a:ea typeface="Arial" charset="0"/>
                <a:cs typeface="Arial" charset="0"/>
              </a:rPr>
              <a:t>are appropriate. For very rare events, the probability of </a:t>
            </a:r>
            <a:br>
              <a:rPr lang="en-GB" u="none" dirty="0" smtClean="0">
                <a:solidFill>
                  <a:schemeClr val="bg1"/>
                </a:solidFill>
                <a:latin typeface="Arial" charset="0"/>
                <a:ea typeface="Arial" charset="0"/>
                <a:cs typeface="Arial" charset="0"/>
              </a:rPr>
            </a:br>
            <a:r>
              <a:rPr lang="en-GB" u="none" dirty="0" smtClean="0">
                <a:solidFill>
                  <a:schemeClr val="bg1"/>
                </a:solidFill>
                <a:latin typeface="Arial" charset="0"/>
                <a:ea typeface="Arial" charset="0"/>
                <a:cs typeface="Arial" charset="0"/>
              </a:rPr>
              <a:t>two or more happening is exceedingly small, so it suffices to use {expected number x probability}</a:t>
            </a:r>
            <a:endParaRPr lang="en-GB" u="none"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451940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Questions</a:t>
            </a:r>
            <a:endParaRPr lang="en-US" dirty="0"/>
          </a:p>
        </p:txBody>
      </p:sp>
      <p:sp>
        <p:nvSpPr>
          <p:cNvPr id="3" name="Content Placeholder 2"/>
          <p:cNvSpPr>
            <a:spLocks noGrp="1"/>
          </p:cNvSpPr>
          <p:nvPr>
            <p:ph idx="1"/>
          </p:nvPr>
        </p:nvSpPr>
        <p:spPr/>
        <p:txBody>
          <a:bodyPr/>
          <a:lstStyle/>
          <a:p>
            <a:pPr>
              <a:spcBef>
                <a:spcPts val="1600"/>
              </a:spcBef>
            </a:pPr>
            <a:r>
              <a:rPr lang="en-US" dirty="0"/>
              <a:t>How would you decompose the possible effects of global warming (a predicted increase of 0.3 degrees Fahrenheit, or 0.2 degrees Celsius,  per decade) on the eastern seaboard of the United States</a:t>
            </a:r>
            <a:r>
              <a:rPr lang="en-US" dirty="0" smtClean="0"/>
              <a:t>?</a:t>
            </a:r>
            <a:endParaRPr lang="en-US" dirty="0"/>
          </a:p>
          <a:p>
            <a:pPr>
              <a:spcBef>
                <a:spcPts val="1600"/>
              </a:spcBef>
            </a:pPr>
            <a:r>
              <a:rPr lang="en-US" dirty="0"/>
              <a:t>Do your answers change if the analysis relates to the Mediterranean? Or the North Sea</a:t>
            </a:r>
            <a:r>
              <a:rPr lang="en-US" dirty="0" smtClean="0"/>
              <a:t>?</a:t>
            </a:r>
            <a:endParaRPr lang="en-US" dirty="0"/>
          </a:p>
          <a:p>
            <a:pPr>
              <a:spcBef>
                <a:spcPts val="1600"/>
              </a:spcBef>
            </a:pPr>
            <a:r>
              <a:rPr lang="en-US" dirty="0"/>
              <a:t>Why or why not</a:t>
            </a:r>
            <a:r>
              <a:rPr lang="en-US" dirty="0" smtClean="0"/>
              <a:t>?</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33</a:t>
            </a:fld>
            <a:endParaRPr lang="en-US" dirty="0"/>
          </a:p>
        </p:txBody>
      </p:sp>
    </p:spTree>
    <p:extLst>
      <p:ext uri="{BB962C8B-B14F-4D97-AF65-F5344CB8AC3E}">
        <p14:creationId xmlns:p14="http://schemas.microsoft.com/office/powerpoint/2010/main" val="1415476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11.5 Assessing Uncertainty Judgmentally</a:t>
            </a:r>
            <a:endParaRPr lang="en-US" dirty="0"/>
          </a:p>
        </p:txBody>
      </p:sp>
      <p:sp>
        <p:nvSpPr>
          <p:cNvPr id="3" name="Content Placeholder 2"/>
          <p:cNvSpPr>
            <a:spLocks noGrp="1"/>
          </p:cNvSpPr>
          <p:nvPr>
            <p:ph idx="1"/>
          </p:nvPr>
        </p:nvSpPr>
        <p:spPr>
          <a:xfrm>
            <a:off x="685798" y="1393193"/>
            <a:ext cx="7764139" cy="1426031"/>
          </a:xfrm>
        </p:spPr>
        <p:txBody>
          <a:bodyPr wrap="square">
            <a:spAutoFit/>
          </a:bodyPr>
          <a:lstStyle/>
          <a:p>
            <a:pPr marL="0" indent="0">
              <a:lnSpc>
                <a:spcPct val="110000"/>
              </a:lnSpc>
              <a:buNone/>
            </a:pPr>
            <a:r>
              <a:rPr lang="en-US" b="1" dirty="0" smtClean="0">
                <a:solidFill>
                  <a:srgbClr val="873B1F"/>
                </a:solidFill>
              </a:rPr>
              <a:t>Combining Forecasts</a:t>
            </a:r>
          </a:p>
          <a:p>
            <a:r>
              <a:rPr lang="en-US" sz="1800" dirty="0" smtClean="0"/>
              <a:t>Given forecasts from different sources, possibly over different time frames and using different methodologies, how should we combine them?</a:t>
            </a:r>
          </a:p>
          <a:p>
            <a:r>
              <a:rPr lang="en-US" sz="1800" dirty="0" smtClean="0"/>
              <a:t>What benefits might we expect from such an activity?</a:t>
            </a:r>
            <a:endParaRPr lang="en-US" sz="16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34</a:t>
            </a:fld>
            <a:endParaRPr lang="en-US" dirty="0"/>
          </a:p>
        </p:txBody>
      </p:sp>
      <p:pic>
        <p:nvPicPr>
          <p:cNvPr id="6" name="Picture 5"/>
          <p:cNvPicPr>
            <a:picLocks noChangeAspect="1"/>
          </p:cNvPicPr>
          <p:nvPr/>
        </p:nvPicPr>
        <p:blipFill rotWithShape="1">
          <a:blip r:embed="rId2"/>
          <a:srcRect b="15220"/>
          <a:stretch/>
        </p:blipFill>
        <p:spPr>
          <a:xfrm>
            <a:off x="759879" y="2972768"/>
            <a:ext cx="7290707" cy="3095118"/>
          </a:xfrm>
          <a:prstGeom prst="rect">
            <a:avLst/>
          </a:prstGeom>
        </p:spPr>
      </p:pic>
    </p:spTree>
    <p:extLst>
      <p:ext uri="{BB962C8B-B14F-4D97-AF65-F5344CB8AC3E}">
        <p14:creationId xmlns:p14="http://schemas.microsoft.com/office/powerpoint/2010/main" val="1176439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b="14616"/>
          <a:stretch/>
        </p:blipFill>
        <p:spPr>
          <a:xfrm>
            <a:off x="685799" y="1476882"/>
            <a:ext cx="7419543" cy="3172236"/>
          </a:xfrm>
          <a:prstGeom prst="rect">
            <a:avLst/>
          </a:prstGeom>
        </p:spPr>
      </p:pic>
      <p:sp>
        <p:nvSpPr>
          <p:cNvPr id="2" name="Title 1"/>
          <p:cNvSpPr>
            <a:spLocks noGrp="1"/>
          </p:cNvSpPr>
          <p:nvPr>
            <p:ph type="title"/>
          </p:nvPr>
        </p:nvSpPr>
        <p:spPr/>
        <p:txBody>
          <a:bodyPr/>
          <a:lstStyle/>
          <a:p>
            <a:r>
              <a:rPr lang="en-US" dirty="0" smtClean="0"/>
              <a:t>11.5 Assessing Uncertainty Judgmentally</a:t>
            </a:r>
            <a:endParaRPr lang="en-US" dirty="0"/>
          </a:p>
        </p:txBody>
      </p:sp>
      <p:sp>
        <p:nvSpPr>
          <p:cNvPr id="3" name="Content Placeholder 2"/>
          <p:cNvSpPr>
            <a:spLocks noGrp="1"/>
          </p:cNvSpPr>
          <p:nvPr>
            <p:ph idx="1"/>
          </p:nvPr>
        </p:nvSpPr>
        <p:spPr>
          <a:xfrm>
            <a:off x="685799" y="5091804"/>
            <a:ext cx="7543800" cy="312330"/>
          </a:xfrm>
        </p:spPr>
        <p:txBody>
          <a:bodyPr>
            <a:spAutoFit/>
          </a:bodyPr>
          <a:lstStyle/>
          <a:p>
            <a:pPr marL="0" indent="0">
              <a:lnSpc>
                <a:spcPct val="110000"/>
              </a:lnSpc>
              <a:buNone/>
            </a:pPr>
            <a:r>
              <a:rPr lang="en-US" b="1" dirty="0" smtClean="0">
                <a:solidFill>
                  <a:srgbClr val="873B1F"/>
                </a:solidFill>
              </a:rPr>
              <a:t>Question: </a:t>
            </a:r>
            <a:r>
              <a:rPr lang="en-US" dirty="0" smtClean="0">
                <a:solidFill>
                  <a:srgbClr val="873B1F"/>
                </a:solidFill>
              </a:rPr>
              <a:t>How would you combine </a:t>
            </a:r>
            <a:r>
              <a:rPr lang="en-US" smtClean="0">
                <a:solidFill>
                  <a:srgbClr val="873B1F"/>
                </a:solidFill>
              </a:rPr>
              <a:t>these forecasts?</a:t>
            </a:r>
            <a:endParaRPr lang="en-US" b="1" dirty="0" smtClean="0">
              <a:solidFill>
                <a:srgbClr val="873B1F"/>
              </a:solidFill>
            </a:endParaRP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35</a:t>
            </a:fld>
            <a:endParaRPr lang="en-US" dirty="0"/>
          </a:p>
        </p:txBody>
      </p:sp>
    </p:spTree>
    <p:extLst>
      <p:ext uri="{BB962C8B-B14F-4D97-AF65-F5344CB8AC3E}">
        <p14:creationId xmlns:p14="http://schemas.microsoft.com/office/powerpoint/2010/main" val="1261350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dirty="0"/>
              <a:t>11.5 Assessing Uncertainty Judgmentally</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36</a:t>
            </a:fld>
            <a:endParaRPr lang="en-US"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357"/>
          <a:stretch/>
        </p:blipFill>
        <p:spPr bwMode="auto">
          <a:xfrm>
            <a:off x="685799" y="1371600"/>
            <a:ext cx="7534275" cy="358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2"/>
          <p:cNvSpPr>
            <a:spLocks noGrp="1"/>
          </p:cNvSpPr>
          <p:nvPr>
            <p:ph idx="1"/>
          </p:nvPr>
        </p:nvSpPr>
        <p:spPr>
          <a:xfrm>
            <a:off x="685799" y="5435509"/>
            <a:ext cx="7543800" cy="585801"/>
          </a:xfrm>
        </p:spPr>
        <p:txBody>
          <a:bodyPr>
            <a:spAutoFit/>
          </a:bodyPr>
          <a:lstStyle/>
          <a:p>
            <a:pPr marL="0" indent="0">
              <a:lnSpc>
                <a:spcPct val="110000"/>
              </a:lnSpc>
              <a:buNone/>
            </a:pPr>
            <a:r>
              <a:rPr lang="en-US" sz="1800" b="1" dirty="0" smtClean="0">
                <a:solidFill>
                  <a:srgbClr val="873B1F"/>
                </a:solidFill>
              </a:rPr>
              <a:t>Question: </a:t>
            </a:r>
            <a:r>
              <a:rPr lang="en-US" sz="1800" dirty="0" smtClean="0">
                <a:solidFill>
                  <a:srgbClr val="873B1F"/>
                </a:solidFill>
              </a:rPr>
              <a:t>How would you try to forecast such series? Think of them as highly volatile “market shares.”</a:t>
            </a:r>
            <a:endParaRPr lang="en-US" sz="1800" b="1" dirty="0" smtClean="0">
              <a:solidFill>
                <a:srgbClr val="873B1F"/>
              </a:solidFill>
            </a:endParaRPr>
          </a:p>
        </p:txBody>
      </p:sp>
    </p:spTree>
    <p:extLst>
      <p:ext uri="{BB962C8B-B14F-4D97-AF65-F5344CB8AC3E}">
        <p14:creationId xmlns:p14="http://schemas.microsoft.com/office/powerpoint/2010/main" val="1654207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685799" y="2934281"/>
            <a:ext cx="7284357" cy="2269607"/>
          </a:xfrm>
          <a:prstGeom prst="rect">
            <a:avLst/>
          </a:prstGeom>
        </p:spPr>
      </p:pic>
      <p:sp>
        <p:nvSpPr>
          <p:cNvPr id="2" name="Title 1"/>
          <p:cNvSpPr>
            <a:spLocks noGrp="1"/>
          </p:cNvSpPr>
          <p:nvPr>
            <p:ph type="title"/>
          </p:nvPr>
        </p:nvSpPr>
        <p:spPr/>
        <p:txBody>
          <a:bodyPr/>
          <a:lstStyle/>
          <a:p>
            <a:r>
              <a:rPr lang="en-US" dirty="0" smtClean="0"/>
              <a:t>11.5 Assessing Uncertainty Judgmentally</a:t>
            </a:r>
            <a:endParaRPr lang="en-US" dirty="0"/>
          </a:p>
        </p:txBody>
      </p:sp>
      <p:sp>
        <p:nvSpPr>
          <p:cNvPr id="3" name="Content Placeholder 2"/>
          <p:cNvSpPr>
            <a:spLocks noGrp="1"/>
          </p:cNvSpPr>
          <p:nvPr>
            <p:ph idx="1"/>
          </p:nvPr>
        </p:nvSpPr>
        <p:spPr>
          <a:xfrm>
            <a:off x="685800" y="1481328"/>
            <a:ext cx="7543800" cy="1149033"/>
          </a:xfrm>
        </p:spPr>
        <p:txBody>
          <a:bodyPr>
            <a:spAutoFit/>
          </a:bodyPr>
          <a:lstStyle/>
          <a:p>
            <a:pPr marL="0" indent="0">
              <a:lnSpc>
                <a:spcPct val="110000"/>
              </a:lnSpc>
              <a:buNone/>
            </a:pPr>
            <a:r>
              <a:rPr lang="en-US" b="1" dirty="0" smtClean="0">
                <a:solidFill>
                  <a:srgbClr val="873B1F"/>
                </a:solidFill>
              </a:rPr>
              <a:t>Assessing the Accuracy of Qualitative Predictions</a:t>
            </a:r>
          </a:p>
          <a:p>
            <a:r>
              <a:rPr lang="en-US" sz="1800" dirty="0" smtClean="0"/>
              <a:t>Yes – a correct prediction, no – incorrect</a:t>
            </a:r>
          </a:p>
          <a:p>
            <a:r>
              <a:rPr lang="en-US" sz="1800" dirty="0" smtClean="0"/>
              <a:t>Assign 0 to an incorrect prediction, 1 if correct</a:t>
            </a:r>
            <a:endParaRPr lang="en-US" sz="16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37</a:t>
            </a:fld>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1463564" y="5279289"/>
                <a:ext cx="1826269" cy="6721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charset="0"/>
                        </a:rPr>
                        <m:t>𝐵</m:t>
                      </m:r>
                      <m:r>
                        <a:rPr lang="en-US" sz="1600" b="0" i="1" smtClean="0">
                          <a:latin typeface="Cambria Math" charset="0"/>
                        </a:rPr>
                        <m:t>=</m:t>
                      </m:r>
                      <m:nary>
                        <m:naryPr>
                          <m:chr m:val="∑"/>
                          <m:ctrlPr>
                            <a:rPr lang="is-IS" sz="1600" b="0" i="1" smtClean="0">
                              <a:latin typeface="Cambria Math" charset="0"/>
                            </a:rPr>
                          </m:ctrlPr>
                        </m:naryPr>
                        <m:sub>
                          <m:r>
                            <m:rPr>
                              <m:brk m:alnAt="23"/>
                            </m:rPr>
                            <a:rPr lang="en-US" sz="1600" b="0" i="1" smtClean="0">
                              <a:latin typeface="Cambria Math" charset="0"/>
                            </a:rPr>
                            <m:t>𝑖</m:t>
                          </m:r>
                          <m:r>
                            <a:rPr lang="en-US" sz="1600" b="0" i="1" smtClean="0">
                              <a:latin typeface="Cambria Math" charset="0"/>
                            </a:rPr>
                            <m:t>=1</m:t>
                          </m:r>
                        </m:sub>
                        <m:sup>
                          <m:r>
                            <a:rPr lang="en-US" sz="1600" b="0" i="1" smtClean="0">
                              <a:latin typeface="Cambria Math" charset="0"/>
                            </a:rPr>
                            <m:t>𝑛</m:t>
                          </m:r>
                        </m:sup>
                        <m:e>
                          <m:r>
                            <a:rPr lang="en-US" sz="1600" b="0" i="1" smtClean="0">
                              <a:latin typeface="Cambria Math" charset="0"/>
                            </a:rPr>
                            <m:t>(</m:t>
                          </m:r>
                          <m:sSub>
                            <m:sSubPr>
                              <m:ctrlPr>
                                <a:rPr lang="en-US" sz="1600" b="0" i="1" smtClean="0">
                                  <a:latin typeface="Cambria Math" charset="0"/>
                                </a:rPr>
                              </m:ctrlPr>
                            </m:sSubPr>
                            <m:e>
                              <m:r>
                                <a:rPr lang="en-US" sz="1600" b="0" i="1" smtClean="0">
                                  <a:latin typeface="Cambria Math" charset="0"/>
                                </a:rPr>
                                <m:t>𝑃</m:t>
                              </m:r>
                            </m:e>
                            <m:sub>
                              <m:r>
                                <a:rPr lang="en-US" sz="1600" b="0" i="1" smtClean="0">
                                  <a:latin typeface="Cambria Math" charset="0"/>
                                </a:rPr>
                                <m:t>𝑖</m:t>
                              </m:r>
                            </m:sub>
                          </m:sSub>
                          <m:r>
                            <a:rPr lang="en-US" sz="1600" b="0" i="1" smtClean="0">
                              <a:latin typeface="Cambria Math" charset="0"/>
                            </a:rPr>
                            <m:t>−</m:t>
                          </m:r>
                          <m:sSub>
                            <m:sSubPr>
                              <m:ctrlPr>
                                <a:rPr lang="en-US" sz="1600" b="0" i="1" smtClean="0">
                                  <a:latin typeface="Cambria Math" charset="0"/>
                                </a:rPr>
                              </m:ctrlPr>
                            </m:sSubPr>
                            <m:e>
                              <m:r>
                                <a:rPr lang="en-US" sz="1600" b="0" i="1" smtClean="0">
                                  <a:latin typeface="Cambria Math" charset="0"/>
                                </a:rPr>
                                <m:t>𝑂</m:t>
                              </m:r>
                            </m:e>
                            <m:sub>
                              <m:r>
                                <a:rPr lang="en-US" sz="1600" b="0" i="1" smtClean="0">
                                  <a:latin typeface="Cambria Math" charset="0"/>
                                </a:rPr>
                                <m:t>𝑖</m:t>
                              </m:r>
                            </m:sub>
                          </m:sSub>
                          <m:sSup>
                            <m:sSupPr>
                              <m:ctrlPr>
                                <a:rPr lang="en-US" sz="1600" b="0" i="1" smtClean="0">
                                  <a:latin typeface="Cambria Math" charset="0"/>
                                </a:rPr>
                              </m:ctrlPr>
                            </m:sSupPr>
                            <m:e>
                              <m:r>
                                <a:rPr lang="en-US" sz="1600" b="0" i="1" smtClean="0">
                                  <a:latin typeface="Cambria Math" charset="0"/>
                                </a:rPr>
                                <m:t>)</m:t>
                              </m:r>
                            </m:e>
                            <m:sup>
                              <m:r>
                                <a:rPr lang="en-US" sz="1600" b="0" i="1" smtClean="0">
                                  <a:latin typeface="Cambria Math" charset="0"/>
                                </a:rPr>
                                <m:t>2</m:t>
                              </m:r>
                            </m:sup>
                          </m:sSup>
                          <m:r>
                            <a:rPr lang="en-US" sz="1600" b="0" i="1" smtClean="0">
                              <a:latin typeface="Cambria Math" charset="0"/>
                            </a:rPr>
                            <m:t>/</m:t>
                          </m:r>
                          <m:r>
                            <a:rPr lang="en-US" sz="1600" b="0" i="1" smtClean="0">
                              <a:latin typeface="Cambria Math" charset="0"/>
                            </a:rPr>
                            <m:t>𝑛</m:t>
                          </m:r>
                        </m:e>
                      </m:nary>
                    </m:oMath>
                  </m:oMathPara>
                </a14:m>
                <a:endParaRPr lang="en-US" sz="1600" dirty="0"/>
              </a:p>
            </p:txBody>
          </p:sp>
        </mc:Choice>
        <mc:Fallback xmlns="">
          <p:sp>
            <p:nvSpPr>
              <p:cNvPr id="7" name="TextBox 6"/>
              <p:cNvSpPr txBox="1">
                <a:spLocks noRot="1" noChangeAspect="1" noMove="1" noResize="1" noEditPoints="1" noAdjustHandles="1" noChangeArrowheads="1" noChangeShapeType="1" noTextEdit="1"/>
              </p:cNvSpPr>
              <p:nvPr/>
            </p:nvSpPr>
            <p:spPr>
              <a:xfrm>
                <a:off x="1463564" y="5279289"/>
                <a:ext cx="1826269" cy="672172"/>
              </a:xfrm>
              <a:prstGeom prst="rect">
                <a:avLst/>
              </a:prstGeom>
              <a:blipFill rotWithShape="0">
                <a:blip r:embed="rId3"/>
                <a:stretch>
                  <a:fillRect b="-909"/>
                </a:stretch>
              </a:blipFill>
            </p:spPr>
            <p:txBody>
              <a:bodyPr/>
              <a:lstStyle/>
              <a:p>
                <a:r>
                  <a:rPr lang="en-US">
                    <a:noFill/>
                  </a:rPr>
                  <a:t> </a:t>
                </a:r>
              </a:p>
            </p:txBody>
          </p:sp>
        </mc:Fallback>
      </mc:AlternateContent>
      <p:sp>
        <p:nvSpPr>
          <p:cNvPr id="8" name="Rectangle 7"/>
          <p:cNvSpPr/>
          <p:nvPr/>
        </p:nvSpPr>
        <p:spPr>
          <a:xfrm>
            <a:off x="3419335" y="5513495"/>
            <a:ext cx="3755836" cy="430887"/>
          </a:xfrm>
          <a:prstGeom prst="rect">
            <a:avLst/>
          </a:prstGeom>
        </p:spPr>
        <p:txBody>
          <a:bodyPr wrap="none" lIns="0" tIns="0" rIns="0" bIns="0">
            <a:spAutoFit/>
          </a:bodyPr>
          <a:lstStyle/>
          <a:p>
            <a:r>
              <a:rPr lang="en-US" sz="1400" dirty="0" smtClean="0">
                <a:latin typeface="Arial" charset="0"/>
                <a:ea typeface="Arial" charset="0"/>
                <a:cs typeface="Arial" charset="0"/>
              </a:rPr>
              <a:t>Where </a:t>
            </a:r>
            <a:r>
              <a:rPr lang="en-US" sz="1400" i="1" dirty="0" smtClean="0">
                <a:latin typeface="Arial" charset="0"/>
                <a:ea typeface="Arial" charset="0"/>
                <a:cs typeface="Arial" charset="0"/>
              </a:rPr>
              <a:t>P</a:t>
            </a:r>
            <a:r>
              <a:rPr lang="en-US" sz="1400" i="1" baseline="-25000" dirty="0" smtClean="0">
                <a:latin typeface="Arial" charset="0"/>
                <a:ea typeface="Arial" charset="0"/>
                <a:cs typeface="Arial" charset="0"/>
              </a:rPr>
              <a:t>i</a:t>
            </a:r>
            <a:r>
              <a:rPr lang="en-US" sz="1400" dirty="0" smtClean="0">
                <a:latin typeface="Arial" charset="0"/>
                <a:ea typeface="Arial" charset="0"/>
                <a:cs typeface="Arial" charset="0"/>
              </a:rPr>
              <a:t> is the probability of event </a:t>
            </a:r>
            <a:r>
              <a:rPr lang="en-US" sz="1400" i="1" dirty="0" smtClean="0">
                <a:latin typeface="Arial" charset="0"/>
                <a:ea typeface="Arial" charset="0"/>
                <a:cs typeface="Arial" charset="0"/>
              </a:rPr>
              <a:t>O</a:t>
            </a:r>
            <a:r>
              <a:rPr lang="en-US" sz="1400" i="1" baseline="-25000" dirty="0" smtClean="0">
                <a:latin typeface="Arial" charset="0"/>
                <a:ea typeface="Arial" charset="0"/>
                <a:cs typeface="Arial" charset="0"/>
              </a:rPr>
              <a:t>i</a:t>
            </a:r>
            <a:r>
              <a:rPr lang="en-US" sz="1400" dirty="0" smtClean="0">
                <a:latin typeface="Arial" charset="0"/>
                <a:ea typeface="Arial" charset="0"/>
                <a:cs typeface="Arial" charset="0"/>
              </a:rPr>
              <a:t> occurring</a:t>
            </a:r>
          </a:p>
          <a:p>
            <a:r>
              <a:rPr lang="en-US" sz="1400" i="1" dirty="0" smtClean="0">
                <a:latin typeface="Arial" charset="0"/>
                <a:ea typeface="Arial" charset="0"/>
                <a:cs typeface="Arial" charset="0"/>
              </a:rPr>
              <a:t>B</a:t>
            </a:r>
            <a:r>
              <a:rPr lang="en-US" sz="1400" dirty="0" smtClean="0">
                <a:latin typeface="Arial" charset="0"/>
                <a:ea typeface="Arial" charset="0"/>
                <a:cs typeface="Arial" charset="0"/>
              </a:rPr>
              <a:t> = 0.20 where 1 is the maximum achievable</a:t>
            </a:r>
            <a:endParaRPr lang="en-US" sz="1400" dirty="0">
              <a:latin typeface="Arial" charset="0"/>
              <a:ea typeface="Arial" charset="0"/>
              <a:cs typeface="Arial" charset="0"/>
            </a:endParaRPr>
          </a:p>
        </p:txBody>
      </p:sp>
    </p:spTree>
    <p:extLst>
      <p:ext uri="{BB962C8B-B14F-4D97-AF65-F5344CB8AC3E}">
        <p14:creationId xmlns:p14="http://schemas.microsoft.com/office/powerpoint/2010/main" val="936628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11.6 The Use of Scenarios</a:t>
            </a:r>
            <a:endParaRPr lang="en-US" dirty="0"/>
          </a:p>
        </p:txBody>
      </p:sp>
      <p:sp>
        <p:nvSpPr>
          <p:cNvPr id="3" name="Content Placeholder 2"/>
          <p:cNvSpPr>
            <a:spLocks noGrp="1"/>
          </p:cNvSpPr>
          <p:nvPr>
            <p:ph idx="1"/>
          </p:nvPr>
        </p:nvSpPr>
        <p:spPr/>
        <p:txBody>
          <a:bodyPr/>
          <a:lstStyle/>
          <a:p>
            <a:pPr marL="0" indent="0">
              <a:buNone/>
            </a:pPr>
            <a:r>
              <a:rPr lang="en-US" dirty="0"/>
              <a:t>A</a:t>
            </a:r>
            <a:r>
              <a:rPr lang="en-US" i="1" dirty="0"/>
              <a:t> </a:t>
            </a:r>
            <a:r>
              <a:rPr lang="en-US" b="1" i="1" dirty="0"/>
              <a:t>scenario</a:t>
            </a:r>
            <a:r>
              <a:rPr lang="en-US" i="1" dirty="0"/>
              <a:t> is a consistent </a:t>
            </a:r>
            <a:r>
              <a:rPr lang="en-US" dirty="0"/>
              <a:t>set of statements  about possible future events and trends and their </a:t>
            </a:r>
            <a:r>
              <a:rPr lang="en-US" i="1" dirty="0"/>
              <a:t>dependencies. </a:t>
            </a:r>
            <a:r>
              <a:rPr lang="en-US" dirty="0"/>
              <a:t>A scenario traces the </a:t>
            </a:r>
            <a:r>
              <a:rPr lang="en-US" i="1" dirty="0"/>
              <a:t>progression</a:t>
            </a:r>
            <a:r>
              <a:rPr lang="en-US" dirty="0"/>
              <a:t> of the present to the future through a </a:t>
            </a:r>
            <a:r>
              <a:rPr lang="en-US" i="1" dirty="0"/>
              <a:t>descriptive narrative.</a:t>
            </a:r>
          </a:p>
          <a:p>
            <a:pPr marL="346075" indent="-346075">
              <a:buFont typeface="+mj-lt"/>
              <a:buAutoNum type="arabicPeriod"/>
            </a:pPr>
            <a:r>
              <a:rPr lang="en-US" dirty="0" smtClean="0"/>
              <a:t>Define </a:t>
            </a:r>
            <a:r>
              <a:rPr lang="en-US" dirty="0"/>
              <a:t>the scope of the study </a:t>
            </a:r>
          </a:p>
          <a:p>
            <a:pPr marL="346075" indent="-346075">
              <a:buFont typeface="+mj-lt"/>
              <a:buAutoNum type="arabicPeriod"/>
            </a:pPr>
            <a:r>
              <a:rPr lang="en-US" dirty="0"/>
              <a:t>Identify the major stakeholders and actors.</a:t>
            </a:r>
          </a:p>
          <a:p>
            <a:pPr marL="346075" indent="-346075">
              <a:buFont typeface="+mj-lt"/>
              <a:buAutoNum type="arabicPeriod"/>
            </a:pPr>
            <a:r>
              <a:rPr lang="en-US" dirty="0"/>
              <a:t>Identify the basic trends </a:t>
            </a:r>
          </a:p>
          <a:p>
            <a:pPr marL="346075" indent="-346075">
              <a:buFont typeface="+mj-lt"/>
              <a:buAutoNum type="arabicPeriod"/>
            </a:pPr>
            <a:r>
              <a:rPr lang="en-US" dirty="0"/>
              <a:t>Identify key uncertainties</a:t>
            </a:r>
          </a:p>
          <a:p>
            <a:pPr marL="346075" indent="-346075">
              <a:buFont typeface="+mj-lt"/>
              <a:buAutoNum type="arabicPeriod"/>
            </a:pPr>
            <a:r>
              <a:rPr lang="en-US" dirty="0"/>
              <a:t>Construct initial scenario </a:t>
            </a:r>
            <a:r>
              <a:rPr lang="en-US" dirty="0" smtClean="0"/>
              <a:t>themes</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38</a:t>
            </a:fld>
            <a:endParaRPr lang="en-US" dirty="0"/>
          </a:p>
        </p:txBody>
      </p:sp>
    </p:spTree>
    <p:extLst>
      <p:ext uri="{BB962C8B-B14F-4D97-AF65-F5344CB8AC3E}">
        <p14:creationId xmlns:p14="http://schemas.microsoft.com/office/powerpoint/2010/main" val="806194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11.6 The Use of Scenarios</a:t>
            </a:r>
            <a:endParaRPr lang="en-US" dirty="0"/>
          </a:p>
        </p:txBody>
      </p:sp>
      <p:sp>
        <p:nvSpPr>
          <p:cNvPr id="3" name="Content Placeholder 2"/>
          <p:cNvSpPr>
            <a:spLocks noGrp="1"/>
          </p:cNvSpPr>
          <p:nvPr>
            <p:ph idx="1"/>
          </p:nvPr>
        </p:nvSpPr>
        <p:spPr/>
        <p:txBody>
          <a:bodyPr/>
          <a:lstStyle/>
          <a:p>
            <a:pPr marL="346075" lvl="0" indent="-346075">
              <a:buFont typeface="+mj-lt"/>
              <a:buAutoNum type="arabicPeriod" startAt="6"/>
            </a:pPr>
            <a:r>
              <a:rPr lang="en-US" dirty="0"/>
              <a:t>Check for consistency and plausibility</a:t>
            </a:r>
          </a:p>
          <a:p>
            <a:pPr marL="346075" lvl="0" indent="-346075">
              <a:buFont typeface="+mj-lt"/>
              <a:buAutoNum type="arabicPeriod" startAt="6"/>
            </a:pPr>
            <a:r>
              <a:rPr lang="en-US" dirty="0"/>
              <a:t>Develop initial scenarios aimed at identifying key themes</a:t>
            </a:r>
          </a:p>
          <a:p>
            <a:pPr marL="346075" lvl="0" indent="-346075">
              <a:buFont typeface="+mj-lt"/>
              <a:buAutoNum type="arabicPeriod" startAt="6"/>
            </a:pPr>
            <a:r>
              <a:rPr lang="en-US" dirty="0"/>
              <a:t>Fill research gaps and model (or role-play) aspects of the </a:t>
            </a:r>
            <a:r>
              <a:rPr lang="en-US" dirty="0" smtClean="0"/>
              <a:t>sub-problems </a:t>
            </a:r>
            <a:r>
              <a:rPr lang="en-US" dirty="0"/>
              <a:t>to check for consistency</a:t>
            </a:r>
          </a:p>
          <a:p>
            <a:pPr marL="346075" lvl="0" indent="-346075">
              <a:buFont typeface="+mj-lt"/>
              <a:buAutoNum type="arabicPeriod" startAt="6"/>
            </a:pPr>
            <a:r>
              <a:rPr lang="en-US" dirty="0"/>
              <a:t>Revise the initial scenarios to focus on key decisions being </a:t>
            </a:r>
            <a:r>
              <a:rPr lang="en-US" dirty="0" smtClean="0"/>
              <a:t>contemplated</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39</a:t>
            </a:fld>
            <a:endParaRPr lang="en-US" dirty="0"/>
          </a:p>
        </p:txBody>
      </p:sp>
      <p:sp>
        <p:nvSpPr>
          <p:cNvPr id="6" name="Text Box 6"/>
          <p:cNvSpPr txBox="1">
            <a:spLocks noChangeArrowheads="1"/>
          </p:cNvSpPr>
          <p:nvPr/>
        </p:nvSpPr>
        <p:spPr bwMode="auto">
          <a:xfrm>
            <a:off x="685798" y="4973935"/>
            <a:ext cx="7438869" cy="1015663"/>
          </a:xfrm>
          <a:prstGeom prst="rect">
            <a:avLst/>
          </a:prstGeom>
          <a:solidFill>
            <a:srgbClr val="873B1F"/>
          </a:solidFill>
          <a:ln w="12700">
            <a:noFill/>
            <a:miter lim="800000"/>
            <a:headEnd/>
            <a:tailEnd/>
          </a:ln>
          <a:effectLst/>
        </p:spPr>
        <p:txBody>
          <a:bodyPr wrap="square" lIns="104753" tIns="91440" rIns="104753" bIns="91440" anchor="ctr" anchorCtr="0">
            <a:spAutoFit/>
          </a:bodyPr>
          <a:lstStyle/>
          <a:p>
            <a:pPr algn="ctr" defTabSz="1047750" eaLnBrk="0" hangingPunct="0">
              <a:spcBef>
                <a:spcPts val="600"/>
              </a:spcBef>
            </a:pPr>
            <a:r>
              <a:rPr lang="en-GB" u="none" dirty="0" smtClean="0">
                <a:solidFill>
                  <a:schemeClr val="bg1"/>
                </a:solidFill>
                <a:latin typeface="Arial" charset="0"/>
                <a:ea typeface="Arial" charset="0"/>
                <a:cs typeface="Arial" charset="0"/>
              </a:rPr>
              <a:t>A scenario is </a:t>
            </a:r>
            <a:r>
              <a:rPr lang="en-GB" b="1" u="sng" dirty="0" smtClean="0">
                <a:solidFill>
                  <a:schemeClr val="bg1"/>
                </a:solidFill>
                <a:latin typeface="Arial" charset="0"/>
                <a:ea typeface="Arial" charset="0"/>
                <a:cs typeface="Arial" charset="0"/>
              </a:rPr>
              <a:t>not</a:t>
            </a:r>
            <a:r>
              <a:rPr lang="en-GB" u="none" dirty="0" smtClean="0">
                <a:solidFill>
                  <a:schemeClr val="bg1"/>
                </a:solidFill>
                <a:latin typeface="Arial" charset="0"/>
                <a:ea typeface="Arial" charset="0"/>
                <a:cs typeface="Arial" charset="0"/>
              </a:rPr>
              <a:t> a forecast; it is based on a set of forecasts </a:t>
            </a:r>
            <a:br>
              <a:rPr lang="en-GB" u="none" dirty="0" smtClean="0">
                <a:solidFill>
                  <a:schemeClr val="bg1"/>
                </a:solidFill>
                <a:latin typeface="Arial" charset="0"/>
                <a:ea typeface="Arial" charset="0"/>
                <a:cs typeface="Arial" charset="0"/>
              </a:rPr>
            </a:br>
            <a:r>
              <a:rPr lang="en-GB" u="none" dirty="0" smtClean="0">
                <a:solidFill>
                  <a:schemeClr val="bg1"/>
                </a:solidFill>
                <a:latin typeface="Arial" charset="0"/>
                <a:ea typeface="Arial" charset="0"/>
                <a:cs typeface="Arial" charset="0"/>
              </a:rPr>
              <a:t>(produced by a variety of methods). A set of scenarios aims to </a:t>
            </a:r>
            <a:br>
              <a:rPr lang="en-GB" u="none" dirty="0" smtClean="0">
                <a:solidFill>
                  <a:schemeClr val="bg1"/>
                </a:solidFill>
                <a:latin typeface="Arial" charset="0"/>
                <a:ea typeface="Arial" charset="0"/>
                <a:cs typeface="Arial" charset="0"/>
              </a:rPr>
            </a:br>
            <a:r>
              <a:rPr lang="en-GB" u="none" dirty="0" smtClean="0">
                <a:solidFill>
                  <a:schemeClr val="bg1"/>
                </a:solidFill>
                <a:latin typeface="Arial" charset="0"/>
                <a:ea typeface="Arial" charset="0"/>
                <a:cs typeface="Arial" charset="0"/>
              </a:rPr>
              <a:t>capture the key uncertainties in the problem.</a:t>
            </a:r>
            <a:endParaRPr lang="en-GB" u="none"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725914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4" name="Content Placeholder 2"/>
          <p:cNvSpPr>
            <a:spLocks noGrp="1"/>
          </p:cNvSpPr>
          <p:nvPr>
            <p:ph idx="1"/>
          </p:nvPr>
        </p:nvSpPr>
        <p:spPr>
          <a:xfrm>
            <a:off x="685800" y="1481328"/>
            <a:ext cx="7543800" cy="4698810"/>
          </a:xfrm>
        </p:spPr>
        <p:txBody>
          <a:bodyPr/>
          <a:lstStyle/>
          <a:p>
            <a:pPr marL="0" indent="0">
              <a:buNone/>
            </a:pPr>
            <a:r>
              <a:rPr lang="en-US" sz="2400" b="1" dirty="0" smtClean="0">
                <a:solidFill>
                  <a:srgbClr val="873B1F"/>
                </a:solidFill>
              </a:rPr>
              <a:t>Forecasts, Plans, and Targets</a:t>
            </a:r>
          </a:p>
          <a:p>
            <a:pPr>
              <a:spcBef>
                <a:spcPts val="1600"/>
              </a:spcBef>
            </a:pPr>
            <a:r>
              <a:rPr lang="en-US" b="1" i="1" dirty="0">
                <a:solidFill>
                  <a:srgbClr val="873B1F"/>
                </a:solidFill>
              </a:rPr>
              <a:t>Forecasts</a:t>
            </a:r>
            <a:r>
              <a:rPr lang="en-US" i="1" dirty="0">
                <a:solidFill>
                  <a:srgbClr val="873B1F"/>
                </a:solidFill>
              </a:rPr>
              <a:t> </a:t>
            </a:r>
            <a:r>
              <a:rPr lang="en-US" dirty="0"/>
              <a:t>should represent the most likely (typical or expected) value</a:t>
            </a:r>
          </a:p>
          <a:p>
            <a:pPr>
              <a:spcBef>
                <a:spcPts val="1600"/>
              </a:spcBef>
            </a:pPr>
            <a:r>
              <a:rPr lang="en-US" b="1" i="1" dirty="0" smtClean="0">
                <a:solidFill>
                  <a:srgbClr val="873B1F"/>
                </a:solidFill>
              </a:rPr>
              <a:t>Plans</a:t>
            </a:r>
            <a:r>
              <a:rPr lang="en-US" i="1" dirty="0" smtClean="0">
                <a:solidFill>
                  <a:srgbClr val="873B1F"/>
                </a:solidFill>
              </a:rPr>
              <a:t> </a:t>
            </a:r>
            <a:r>
              <a:rPr lang="en-US" dirty="0"/>
              <a:t>are a response by the organization to its forecasts in order to move towards its objectives</a:t>
            </a:r>
          </a:p>
          <a:p>
            <a:pPr>
              <a:spcBef>
                <a:spcPts val="1600"/>
              </a:spcBef>
            </a:pPr>
            <a:r>
              <a:rPr lang="en-US" b="1" i="1" dirty="0" smtClean="0">
                <a:solidFill>
                  <a:srgbClr val="873B1F"/>
                </a:solidFill>
              </a:rPr>
              <a:t>Targets</a:t>
            </a:r>
            <a:r>
              <a:rPr lang="en-US" dirty="0" smtClean="0">
                <a:solidFill>
                  <a:srgbClr val="873B1F"/>
                </a:solidFill>
              </a:rPr>
              <a:t> </a:t>
            </a:r>
            <a:r>
              <a:rPr lang="en-US" dirty="0"/>
              <a:t>represent estimates of what might be achieved in favorable circumstances when implementing a plan.  A realistic target should therefore be based on the corresponding forecast</a:t>
            </a:r>
          </a:p>
        </p:txBody>
      </p:sp>
      <p:sp>
        <p:nvSpPr>
          <p:cNvPr id="5" name="Slide Number Placeholder 4"/>
          <p:cNvSpPr>
            <a:spLocks noGrp="1"/>
          </p:cNvSpPr>
          <p:nvPr>
            <p:ph type="sldNum" sz="quarter" idx="4"/>
          </p:nvPr>
        </p:nvSpPr>
        <p:spPr/>
        <p:txBody>
          <a:bodyPr/>
          <a:lstStyle/>
          <a:p>
            <a:fld id="{9BB7F014-2DB4-4D49-99B4-59FA1294E957}" type="slidenum">
              <a:rPr lang="en-US" smtClean="0"/>
              <a:pPr/>
              <a:t>4</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Tree>
    <p:extLst>
      <p:ext uri="{BB962C8B-B14F-4D97-AF65-F5344CB8AC3E}">
        <p14:creationId xmlns:p14="http://schemas.microsoft.com/office/powerpoint/2010/main" val="19909004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11.6 The Use of Scenarios</a:t>
            </a:r>
            <a:endParaRPr lang="en-US" dirty="0"/>
          </a:p>
        </p:txBody>
      </p:sp>
      <p:sp>
        <p:nvSpPr>
          <p:cNvPr id="3" name="Content Placeholder 2"/>
          <p:cNvSpPr>
            <a:spLocks noGrp="1"/>
          </p:cNvSpPr>
          <p:nvPr>
            <p:ph idx="1"/>
          </p:nvPr>
        </p:nvSpPr>
        <p:spPr/>
        <p:txBody>
          <a:bodyPr/>
          <a:lstStyle/>
          <a:p>
            <a:pPr marL="0" indent="0">
              <a:buNone/>
            </a:pPr>
            <a:r>
              <a:rPr lang="en-GB" sz="2400" b="1" dirty="0" smtClean="0">
                <a:solidFill>
                  <a:srgbClr val="873B1F"/>
                </a:solidFill>
              </a:rPr>
              <a:t>Role-Playing</a:t>
            </a:r>
          </a:p>
          <a:p>
            <a:r>
              <a:rPr lang="en-GB" dirty="0" smtClean="0"/>
              <a:t>Used </a:t>
            </a:r>
            <a:r>
              <a:rPr lang="en-GB" dirty="0"/>
              <a:t>where there is a conflict between parties (e.g. war games)</a:t>
            </a:r>
          </a:p>
          <a:p>
            <a:r>
              <a:rPr lang="en-GB" dirty="0" smtClean="0"/>
              <a:t>Individuals </a:t>
            </a:r>
            <a:r>
              <a:rPr lang="en-GB" dirty="0"/>
              <a:t>(or groups) take on the different roles in the conflict</a:t>
            </a:r>
          </a:p>
          <a:p>
            <a:pPr lvl="1"/>
            <a:r>
              <a:rPr lang="en-GB" dirty="0"/>
              <a:t>Play out a background scenario (e.g</a:t>
            </a:r>
            <a:r>
              <a:rPr lang="en-GB" dirty="0" smtClean="0"/>
              <a:t>., </a:t>
            </a:r>
            <a:r>
              <a:rPr lang="en-GB" dirty="0"/>
              <a:t>climate change leading to increased famine in North </a:t>
            </a:r>
            <a:r>
              <a:rPr lang="en-GB" dirty="0" smtClean="0"/>
              <a:t>Africa)</a:t>
            </a:r>
            <a:endParaRPr lang="en-GB"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40</a:t>
            </a:fld>
            <a:endParaRPr lang="en-US" dirty="0"/>
          </a:p>
        </p:txBody>
      </p:sp>
      <p:sp>
        <p:nvSpPr>
          <p:cNvPr id="7" name="Content Placeholder 2"/>
          <p:cNvSpPr txBox="1">
            <a:spLocks/>
          </p:cNvSpPr>
          <p:nvPr/>
        </p:nvSpPr>
        <p:spPr>
          <a:xfrm>
            <a:off x="685800" y="3830733"/>
            <a:ext cx="7543800" cy="312330"/>
          </a:xfrm>
          <a:prstGeom prst="rect">
            <a:avLst/>
          </a:prstGeom>
        </p:spPr>
        <p:txBody>
          <a:bodyPr vert="horz" lIns="0" tIns="0" rIns="0" bIns="0" rtlCol="0">
            <a:spAutoFit/>
          </a:bodyPr>
          <a:lstStyle>
            <a:lvl1pPr marL="228600" indent="-228600" algn="l" defTabSz="914400" rtl="0" eaLnBrk="1" latinLnBrk="0" hangingPunct="1">
              <a:lnSpc>
                <a:spcPct val="100000"/>
              </a:lnSpc>
              <a:spcBef>
                <a:spcPts val="1000"/>
              </a:spcBef>
              <a:buClr>
                <a:srgbClr val="873B1F"/>
              </a:buClr>
              <a:buFont typeface="Arial" panose="020B0604020202020204" pitchFamily="34" charset="0"/>
              <a:buChar char="•"/>
              <a:defRPr sz="2000" kern="1200">
                <a:solidFill>
                  <a:schemeClr val="tx1"/>
                </a:solidFill>
                <a:latin typeface="Arial" charset="0"/>
                <a:ea typeface="Arial" charset="0"/>
                <a:cs typeface="Arial" charset="0"/>
              </a:defRPr>
            </a:lvl1pPr>
            <a:lvl2pPr marL="457200" indent="-228600" algn="l" defTabSz="914400" rtl="0" eaLnBrk="1" latinLnBrk="0" hangingPunct="1">
              <a:lnSpc>
                <a:spcPct val="100000"/>
              </a:lnSpc>
              <a:spcBef>
                <a:spcPts val="500"/>
              </a:spcBef>
              <a:buFont typeface=".AppleSystemUIFont" charset="-120"/>
              <a:buChar char="–"/>
              <a:tabLst/>
              <a:defRPr sz="1800" kern="1200">
                <a:solidFill>
                  <a:schemeClr val="tx1"/>
                </a:solidFill>
                <a:latin typeface="Arial" charset="0"/>
                <a:ea typeface="Arial" charset="0"/>
                <a:cs typeface="Arial" charset="0"/>
              </a:defRPr>
            </a:lvl2pPr>
            <a:lvl3pPr marL="687388" indent="-230188" algn="l" defTabSz="914400" rtl="0" eaLnBrk="1" latinLnBrk="0" hangingPunct="1">
              <a:lnSpc>
                <a:spcPct val="100000"/>
              </a:lnSpc>
              <a:spcBef>
                <a:spcPts val="500"/>
              </a:spcBef>
              <a:buFont typeface="Arial" panose="020B0604020202020204" pitchFamily="34" charset="0"/>
              <a:buChar char="•"/>
              <a:tabLst/>
              <a:defRPr sz="1600" kern="1200">
                <a:solidFill>
                  <a:schemeClr val="tx1"/>
                </a:solidFill>
                <a:latin typeface="Arial" charset="0"/>
                <a:ea typeface="Arial" charset="0"/>
                <a:cs typeface="Arial" charset="0"/>
              </a:defRPr>
            </a:lvl3pPr>
            <a:lvl4pPr marL="915988" indent="-228600" algn="l" defTabSz="914400" rtl="0" eaLnBrk="1" latinLnBrk="0" hangingPunct="1">
              <a:lnSpc>
                <a:spcPct val="100000"/>
              </a:lnSpc>
              <a:spcBef>
                <a:spcPts val="500"/>
              </a:spcBef>
              <a:buFont typeface=".AppleSystemUIFont" charset="-120"/>
              <a:buChar char="–"/>
              <a:tabLst/>
              <a:defRPr sz="1400" kern="1200">
                <a:solidFill>
                  <a:schemeClr val="tx1"/>
                </a:solidFill>
                <a:latin typeface="Arial" charset="0"/>
                <a:ea typeface="Arial" charset="0"/>
                <a:cs typeface="Arial" charset="0"/>
              </a:defRPr>
            </a:lvl4pPr>
            <a:lvl5pPr marL="1146175" indent="-230188" algn="l" defTabSz="914400" rtl="0" eaLnBrk="1" latinLnBrk="0" hangingPunct="1">
              <a:lnSpc>
                <a:spcPct val="100000"/>
              </a:lnSpc>
              <a:spcBef>
                <a:spcPts val="500"/>
              </a:spcBef>
              <a:buFont typeface="Arial" panose="020B0604020202020204" pitchFamily="34" charset="0"/>
              <a:buChar char="•"/>
              <a:tabLst/>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dirty="0" smtClean="0">
                <a:solidFill>
                  <a:srgbClr val="873B1F"/>
                </a:solidFill>
              </a:rPr>
              <a:t>Identify different roles to be taken up.</a:t>
            </a:r>
            <a:endParaRPr lang="en-US" b="1" dirty="0" smtClean="0">
              <a:solidFill>
                <a:srgbClr val="873B1F"/>
              </a:solidFill>
            </a:endParaRPr>
          </a:p>
        </p:txBody>
      </p:sp>
    </p:spTree>
    <p:extLst>
      <p:ext uri="{BB962C8B-B14F-4D97-AF65-F5344CB8AC3E}">
        <p14:creationId xmlns:p14="http://schemas.microsoft.com/office/powerpoint/2010/main" val="19474582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11.7 Judgmental Forecasting Principles</a:t>
            </a:r>
            <a:endParaRPr lang="en-US" dirty="0"/>
          </a:p>
        </p:txBody>
      </p:sp>
      <p:sp>
        <p:nvSpPr>
          <p:cNvPr id="3" name="Content Placeholder 2"/>
          <p:cNvSpPr>
            <a:spLocks noGrp="1"/>
          </p:cNvSpPr>
          <p:nvPr>
            <p:ph idx="1"/>
          </p:nvPr>
        </p:nvSpPr>
        <p:spPr/>
        <p:txBody>
          <a:bodyPr>
            <a:normAutofit/>
          </a:bodyPr>
          <a:lstStyle/>
          <a:p>
            <a:pPr lvl="0"/>
            <a:r>
              <a:rPr lang="en-US" sz="1800" dirty="0"/>
              <a:t>Identify the decision to be made and the inputs required to make that decision.</a:t>
            </a:r>
          </a:p>
          <a:p>
            <a:pPr lvl="0"/>
            <a:r>
              <a:rPr lang="en-US" sz="1800" dirty="0"/>
              <a:t>Different individuals should perform the planning and forecasting tasks.</a:t>
            </a:r>
          </a:p>
          <a:p>
            <a:pPr lvl="0"/>
            <a:r>
              <a:rPr lang="en-US" sz="1800" dirty="0"/>
              <a:t>Develop clear wording for the questions, consider alternative versions, and always pretest.</a:t>
            </a:r>
          </a:p>
          <a:p>
            <a:pPr lvl="0"/>
            <a:r>
              <a:rPr lang="en-US" sz="1800" dirty="0"/>
              <a:t>Ask experts to justify their forecasts in writing.</a:t>
            </a:r>
          </a:p>
          <a:p>
            <a:pPr lvl="0"/>
            <a:r>
              <a:rPr lang="en-US" sz="1800" dirty="0"/>
              <a:t>Keep records of past forecasts and use them to provide feedback.</a:t>
            </a:r>
          </a:p>
          <a:p>
            <a:pPr lvl="0"/>
            <a:r>
              <a:rPr lang="en-US" sz="1800" dirty="0"/>
              <a:t>De-bias judgmental forecasts when there is a continuous record</a:t>
            </a:r>
          </a:p>
          <a:p>
            <a:pPr lvl="0"/>
            <a:r>
              <a:rPr lang="en-US" sz="1800" dirty="0"/>
              <a:t>Don’t use Focus groups for forecasting</a:t>
            </a:r>
          </a:p>
          <a:p>
            <a:pPr lvl="1"/>
            <a:r>
              <a:rPr lang="en-US" dirty="0"/>
              <a:t>Use them for defining the core elements of the forecasting task</a:t>
            </a:r>
            <a:r>
              <a:rPr lang="en-US" dirty="0" smtClean="0"/>
              <a:t>.</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41</a:t>
            </a:fld>
            <a:endParaRPr lang="en-US" dirty="0"/>
          </a:p>
        </p:txBody>
      </p:sp>
    </p:spTree>
    <p:extLst>
      <p:ext uri="{BB962C8B-B14F-4D97-AF65-F5344CB8AC3E}">
        <p14:creationId xmlns:p14="http://schemas.microsoft.com/office/powerpoint/2010/main" val="11584952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11.7 Judgmental Forecasting Principles</a:t>
            </a:r>
            <a:endParaRPr lang="en-US" dirty="0"/>
          </a:p>
        </p:txBody>
      </p:sp>
      <p:sp>
        <p:nvSpPr>
          <p:cNvPr id="3" name="Content Placeholder 2"/>
          <p:cNvSpPr>
            <a:spLocks noGrp="1"/>
          </p:cNvSpPr>
          <p:nvPr>
            <p:ph idx="1"/>
          </p:nvPr>
        </p:nvSpPr>
        <p:spPr/>
        <p:txBody>
          <a:bodyPr>
            <a:noAutofit/>
          </a:bodyPr>
          <a:lstStyle/>
          <a:p>
            <a:pPr lvl="0"/>
            <a:r>
              <a:rPr lang="en-US" sz="1800" dirty="0"/>
              <a:t>Use decomposition when uncertainty is high or when the task is complex; otherwise use global or holistic estimation.</a:t>
            </a:r>
          </a:p>
          <a:p>
            <a:pPr lvl="0"/>
            <a:r>
              <a:rPr lang="en-US" sz="1800" dirty="0"/>
              <a:t>When carrying out a Delphi study, use between 5 and 20 experts who possess domain knowledge yet have heterogeneous backgrounds.</a:t>
            </a:r>
          </a:p>
          <a:p>
            <a:pPr lvl="0"/>
            <a:r>
              <a:rPr lang="en-US" sz="1800" dirty="0"/>
              <a:t>Continue Delphi polling until the responses show stability; generally, three structured rounds are enough but hard to achieve.</a:t>
            </a:r>
          </a:p>
          <a:p>
            <a:pPr lvl="0"/>
            <a:r>
              <a:rPr lang="en-US" sz="1800" dirty="0"/>
              <a:t>In prediction markets, the predictions must be perceived to be important and involve the choice of specific actions</a:t>
            </a:r>
          </a:p>
          <a:p>
            <a:pPr lvl="0"/>
            <a:r>
              <a:rPr lang="en-US" sz="1800" dirty="0"/>
              <a:t>The number of participants in prediction markets need not be large, but the participants must be active. </a:t>
            </a:r>
          </a:p>
          <a:p>
            <a:pPr lvl="1"/>
            <a:r>
              <a:rPr lang="en-US" dirty="0"/>
              <a:t>In-company markets may benefit from their competitive aspect and from personal interaction among traders. </a:t>
            </a:r>
          </a:p>
          <a:p>
            <a:pPr lvl="1"/>
            <a:r>
              <a:rPr lang="en-US" dirty="0"/>
              <a:t>Real incentives must be provided</a:t>
            </a:r>
            <a:r>
              <a:rPr lang="en-US" dirty="0" smtClean="0"/>
              <a:t>.</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42</a:t>
            </a:fld>
            <a:endParaRPr lang="en-US" dirty="0"/>
          </a:p>
        </p:txBody>
      </p:sp>
    </p:spTree>
    <p:extLst>
      <p:ext uri="{BB962C8B-B14F-4D97-AF65-F5344CB8AC3E}">
        <p14:creationId xmlns:p14="http://schemas.microsoft.com/office/powerpoint/2010/main" val="1526481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11.7 Judgmental Forecasting Principles</a:t>
            </a:r>
            <a:endParaRPr lang="en-US" dirty="0"/>
          </a:p>
        </p:txBody>
      </p:sp>
      <p:sp>
        <p:nvSpPr>
          <p:cNvPr id="3" name="Content Placeholder 2"/>
          <p:cNvSpPr>
            <a:spLocks noGrp="1"/>
          </p:cNvSpPr>
          <p:nvPr>
            <p:ph idx="1"/>
          </p:nvPr>
        </p:nvSpPr>
        <p:spPr/>
        <p:txBody>
          <a:bodyPr>
            <a:noAutofit/>
          </a:bodyPr>
          <a:lstStyle/>
          <a:p>
            <a:r>
              <a:rPr lang="en-US" sz="1800" dirty="0"/>
              <a:t>When using analogous situations to produce a forecast, determine the attributes with respect to which the situations can be compared so that a more objective identification of relevant analogies can be made.</a:t>
            </a:r>
          </a:p>
          <a:p>
            <a:pPr lvl="0"/>
            <a:r>
              <a:rPr lang="en-US" sz="1800" dirty="0"/>
              <a:t>Decompose the forecasting task when uncertainty is high or the task is complex</a:t>
            </a:r>
          </a:p>
          <a:p>
            <a:pPr lvl="0"/>
            <a:r>
              <a:rPr lang="en-US" sz="1800" dirty="0"/>
              <a:t>Focus scenario construction on key strategic questions and uncertainties rather than on general questions that fail to delineate key uncertainties.</a:t>
            </a:r>
          </a:p>
          <a:p>
            <a:pPr lvl="0"/>
            <a:r>
              <a:rPr lang="en-US" sz="1800" dirty="0"/>
              <a:t>Use multiple scenarios to focus on uncertainties.</a:t>
            </a:r>
          </a:p>
          <a:p>
            <a:r>
              <a:rPr lang="en-US" sz="1800" dirty="0"/>
              <a:t>Develop scenarios that characterize “extreme” archetypes aimed at capturing possible diverse futures.</a:t>
            </a:r>
          </a:p>
          <a:p>
            <a:r>
              <a:rPr lang="en-US" sz="1800" dirty="0"/>
              <a:t>In constructing scenarios, follow judgmental forecasting principles to overcome the biases that occur when experts forecast</a:t>
            </a:r>
            <a:r>
              <a:rPr lang="en-US" sz="1800" dirty="0" smtClean="0"/>
              <a:t>.</a:t>
            </a:r>
            <a:endParaRPr lang="en-US" sz="18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43</a:t>
            </a:fld>
            <a:endParaRPr lang="en-US" dirty="0"/>
          </a:p>
        </p:txBody>
      </p:sp>
    </p:spTree>
    <p:extLst>
      <p:ext uri="{BB962C8B-B14F-4D97-AF65-F5344CB8AC3E}">
        <p14:creationId xmlns:p14="http://schemas.microsoft.com/office/powerpoint/2010/main" val="7323953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t>
            </a:r>
            <a:r>
              <a:rPr lang="en-US" dirty="0" err="1" smtClean="0"/>
              <a:t>Aways</a:t>
            </a:r>
            <a:endParaRPr lang="en-US" dirty="0"/>
          </a:p>
        </p:txBody>
      </p:sp>
      <p:sp>
        <p:nvSpPr>
          <p:cNvPr id="3" name="Content Placeholder 2"/>
          <p:cNvSpPr>
            <a:spLocks noGrp="1"/>
          </p:cNvSpPr>
          <p:nvPr>
            <p:ph idx="1"/>
          </p:nvPr>
        </p:nvSpPr>
        <p:spPr/>
        <p:txBody>
          <a:bodyPr>
            <a:normAutofit/>
          </a:bodyPr>
          <a:lstStyle/>
          <a:p>
            <a:pPr>
              <a:spcBef>
                <a:spcPts val="1600"/>
              </a:spcBef>
            </a:pPr>
            <a:r>
              <a:rPr lang="en-US" dirty="0"/>
              <a:t>Use Judgmental methods to:</a:t>
            </a:r>
          </a:p>
          <a:p>
            <a:pPr lvl="1"/>
            <a:r>
              <a:rPr lang="en-US" dirty="0" smtClean="0"/>
              <a:t>develop </a:t>
            </a:r>
            <a:r>
              <a:rPr lang="en-US" dirty="0"/>
              <a:t>forecasts in the absence of numerical data</a:t>
            </a:r>
          </a:p>
          <a:p>
            <a:pPr lvl="1"/>
            <a:r>
              <a:rPr lang="en-US" dirty="0" smtClean="0"/>
              <a:t>enhance </a:t>
            </a:r>
            <a:r>
              <a:rPr lang="en-US" dirty="0"/>
              <a:t>quantitative forecasts when additional information is available</a:t>
            </a:r>
          </a:p>
          <a:p>
            <a:pPr>
              <a:spcBef>
                <a:spcPts val="1600"/>
              </a:spcBef>
            </a:pPr>
            <a:r>
              <a:rPr lang="en-US" dirty="0"/>
              <a:t>Judgmental forecasts are susceptible to bias and manipulation:</a:t>
            </a:r>
          </a:p>
          <a:p>
            <a:pPr lvl="1"/>
            <a:r>
              <a:rPr lang="en-US" dirty="0"/>
              <a:t>Improve communications and understanding between forecasters and policy makers by making assumptions explicit</a:t>
            </a:r>
          </a:p>
          <a:p>
            <a:pPr lvl="1"/>
            <a:r>
              <a:rPr lang="en-US" dirty="0"/>
              <a:t>Make the forecasting process transparent</a:t>
            </a:r>
          </a:p>
          <a:p>
            <a:pPr>
              <a:spcBef>
                <a:spcPts val="1600"/>
              </a:spcBef>
            </a:pPr>
            <a:r>
              <a:rPr lang="en-US" dirty="0"/>
              <a:t>The performance of judgmental forecasts should be monitored and feedback provided to the forecasters</a:t>
            </a:r>
            <a:r>
              <a:rPr lang="en-US" dirty="0" smtClean="0"/>
              <a:t>.</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44</a:t>
            </a:fld>
            <a:endParaRPr lang="en-US" dirty="0"/>
          </a:p>
        </p:txBody>
      </p:sp>
    </p:spTree>
    <p:extLst>
      <p:ext uri="{BB962C8B-B14F-4D97-AF65-F5344CB8AC3E}">
        <p14:creationId xmlns:p14="http://schemas.microsoft.com/office/powerpoint/2010/main" val="5459801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Minicase</a:t>
            </a:r>
            <a:r>
              <a:rPr lang="en-US" dirty="0" smtClean="0"/>
              <a:t> 11.1</a:t>
            </a:r>
            <a:endParaRPr lang="en-US" dirty="0"/>
          </a:p>
        </p:txBody>
      </p:sp>
      <p:sp>
        <p:nvSpPr>
          <p:cNvPr id="3" name="Content Placeholder 2"/>
          <p:cNvSpPr>
            <a:spLocks noGrp="1"/>
          </p:cNvSpPr>
          <p:nvPr>
            <p:ph idx="1"/>
          </p:nvPr>
        </p:nvSpPr>
        <p:spPr/>
        <p:txBody>
          <a:bodyPr>
            <a:normAutofit/>
          </a:bodyPr>
          <a:lstStyle/>
          <a:p>
            <a:pPr marL="0" indent="0">
              <a:buNone/>
            </a:pPr>
            <a:r>
              <a:rPr lang="en-GB" sz="1800" dirty="0"/>
              <a:t>Working as a group develop two scenarios, one optimistic as far as Mammoth, an oil exploration company is concerned and one pessimistic. The Mammoth Oil Company </a:t>
            </a:r>
            <a:r>
              <a:rPr lang="en-GB" sz="1800" dirty="0" smtClean="0"/>
              <a:t>(MOC) </a:t>
            </a:r>
            <a:r>
              <a:rPr lang="en-GB" sz="1800" dirty="0"/>
              <a:t>is considering whether to set up an oil rig in a deep-water location in the Arctic. The rig is expected to operate with a 20-year life-span.</a:t>
            </a:r>
          </a:p>
          <a:p>
            <a:r>
              <a:rPr lang="en-GB" sz="1800" dirty="0"/>
              <a:t>Several issues have already been resolved: The presence of a large oil field in the area has been established, </a:t>
            </a:r>
          </a:p>
          <a:p>
            <a:r>
              <a:rPr lang="en-GB" sz="1800" dirty="0"/>
              <a:t>the depth of the water (and hence the approximate costs of the platform and pipelines) is known.</a:t>
            </a:r>
          </a:p>
          <a:p>
            <a:pPr marL="0" indent="0">
              <a:buNone/>
            </a:pPr>
            <a:r>
              <a:rPr lang="en-GB" sz="1800" dirty="0" smtClean="0"/>
              <a:t>What </a:t>
            </a:r>
            <a:r>
              <a:rPr lang="en-GB" sz="1800" dirty="0"/>
              <a:t>additional information would be helpful in refining the scenarios to make them more plausible? Could role-playing prove useful in making the “stories” more convincing? Reflect with your group members on what have learnt in trying to develop these scenarios</a:t>
            </a:r>
            <a:r>
              <a:rPr lang="en-GB" sz="1800" dirty="0" smtClean="0"/>
              <a:t>?</a:t>
            </a:r>
            <a:endParaRPr lang="en-GB" sz="1800"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45</a:t>
            </a:fld>
            <a:endParaRPr lang="en-US" dirty="0"/>
          </a:p>
        </p:txBody>
      </p:sp>
    </p:spTree>
    <p:extLst>
      <p:ext uri="{BB962C8B-B14F-4D97-AF65-F5344CB8AC3E}">
        <p14:creationId xmlns:p14="http://schemas.microsoft.com/office/powerpoint/2010/main" val="728211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11.1 Judgmental or Quantitative Forecasting?</a:t>
            </a:r>
            <a:endParaRPr lang="en-US" dirty="0"/>
          </a:p>
        </p:txBody>
      </p:sp>
      <p:sp>
        <p:nvSpPr>
          <p:cNvPr id="4" name="Content Placeholder 2"/>
          <p:cNvSpPr>
            <a:spLocks noGrp="1"/>
          </p:cNvSpPr>
          <p:nvPr>
            <p:ph idx="1"/>
          </p:nvPr>
        </p:nvSpPr>
        <p:spPr>
          <a:xfrm>
            <a:off x="685800" y="1481328"/>
            <a:ext cx="7543800" cy="4698810"/>
          </a:xfrm>
        </p:spPr>
        <p:txBody>
          <a:bodyPr>
            <a:normAutofit/>
          </a:bodyPr>
          <a:lstStyle/>
          <a:p>
            <a:pPr marL="0" indent="0">
              <a:buNone/>
            </a:pPr>
            <a:r>
              <a:rPr lang="en-US" sz="2400" b="1" dirty="0" smtClean="0">
                <a:solidFill>
                  <a:srgbClr val="873B1F"/>
                </a:solidFill>
              </a:rPr>
              <a:t>Data Requirements</a:t>
            </a:r>
          </a:p>
          <a:p>
            <a:pPr>
              <a:spcBef>
                <a:spcPts val="1600"/>
              </a:spcBef>
            </a:pPr>
            <a:r>
              <a:rPr lang="en-US" b="1" i="1" dirty="0">
                <a:solidFill>
                  <a:srgbClr val="873B1F"/>
                </a:solidFill>
              </a:rPr>
              <a:t>Quantitative</a:t>
            </a:r>
            <a:r>
              <a:rPr lang="en-US" i="1" dirty="0">
                <a:solidFill>
                  <a:srgbClr val="873B1F"/>
                </a:solidFill>
              </a:rPr>
              <a:t> </a:t>
            </a:r>
            <a:r>
              <a:rPr lang="en-US" dirty="0" smtClean="0"/>
              <a:t>– </a:t>
            </a:r>
            <a:r>
              <a:rPr lang="en-US" dirty="0"/>
              <a:t>assumes sufficient quantitative information is available</a:t>
            </a:r>
          </a:p>
          <a:p>
            <a:pPr lvl="1">
              <a:spcBef>
                <a:spcPts val="1000"/>
              </a:spcBef>
            </a:pPr>
            <a:r>
              <a:rPr lang="en-US" i="1" dirty="0"/>
              <a:t>Extrapolative</a:t>
            </a:r>
            <a:r>
              <a:rPr lang="en-US" dirty="0"/>
              <a:t>: need the past values of the series alone</a:t>
            </a:r>
          </a:p>
          <a:p>
            <a:pPr lvl="1">
              <a:spcBef>
                <a:spcPts val="1000"/>
              </a:spcBef>
            </a:pPr>
            <a:r>
              <a:rPr lang="en-US" i="1" dirty="0"/>
              <a:t>Causal</a:t>
            </a:r>
            <a:r>
              <a:rPr lang="en-US" dirty="0"/>
              <a:t>: need past values of both the dependent variable and the explanatory variables</a:t>
            </a:r>
          </a:p>
          <a:p>
            <a:pPr>
              <a:spcBef>
                <a:spcPts val="1600"/>
              </a:spcBef>
            </a:pPr>
            <a:r>
              <a:rPr lang="en-US" b="1" i="1" dirty="0">
                <a:solidFill>
                  <a:srgbClr val="873B1F"/>
                </a:solidFill>
              </a:rPr>
              <a:t>Judgmental</a:t>
            </a:r>
            <a:r>
              <a:rPr lang="en-US" dirty="0">
                <a:solidFill>
                  <a:srgbClr val="873B1F"/>
                </a:solidFill>
              </a:rPr>
              <a:t> </a:t>
            </a:r>
            <a:r>
              <a:rPr lang="en-US" dirty="0" smtClean="0"/>
              <a:t>– </a:t>
            </a:r>
            <a:r>
              <a:rPr lang="en-US" dirty="0"/>
              <a:t>little or no quantitative information may be available [</a:t>
            </a:r>
            <a:r>
              <a:rPr lang="en-US" u="sng" dirty="0"/>
              <a:t>or used</a:t>
            </a:r>
            <a:r>
              <a:rPr lang="en-US" dirty="0"/>
              <a:t>] but subjective or qualitative data exist</a:t>
            </a:r>
          </a:p>
          <a:p>
            <a:pPr>
              <a:spcBef>
                <a:spcPts val="1600"/>
              </a:spcBef>
            </a:pPr>
            <a:r>
              <a:rPr lang="en-US" b="1" i="1" dirty="0">
                <a:solidFill>
                  <a:srgbClr val="873B1F"/>
                </a:solidFill>
              </a:rPr>
              <a:t>Combined</a:t>
            </a:r>
            <a:r>
              <a:rPr lang="en-US" i="1" dirty="0">
                <a:solidFill>
                  <a:srgbClr val="873B1F"/>
                </a:solidFill>
              </a:rPr>
              <a:t> </a:t>
            </a:r>
            <a:r>
              <a:rPr lang="en-US" dirty="0" smtClean="0"/>
              <a:t>– </a:t>
            </a:r>
            <a:r>
              <a:rPr lang="en-US" dirty="0"/>
              <a:t>Adjust a quantitative forecast by informed judgment</a:t>
            </a:r>
          </a:p>
        </p:txBody>
      </p:sp>
      <p:sp>
        <p:nvSpPr>
          <p:cNvPr id="5" name="Slide Number Placeholder 4"/>
          <p:cNvSpPr>
            <a:spLocks noGrp="1"/>
          </p:cNvSpPr>
          <p:nvPr>
            <p:ph type="sldNum" sz="quarter" idx="4"/>
          </p:nvPr>
        </p:nvSpPr>
        <p:spPr/>
        <p:txBody>
          <a:bodyPr/>
          <a:lstStyle/>
          <a:p>
            <a:fld id="{9BB7F014-2DB4-4D49-99B4-59FA1294E957}" type="slidenum">
              <a:rPr lang="en-US" smtClean="0"/>
              <a:pPr/>
              <a:t>5</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Tree>
    <p:extLst>
      <p:ext uri="{BB962C8B-B14F-4D97-AF65-F5344CB8AC3E}">
        <p14:creationId xmlns:p14="http://schemas.microsoft.com/office/powerpoint/2010/main" val="210395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11.1 Judgmental or Quantitative Forecasting?</a:t>
            </a:r>
            <a:endParaRPr lang="en-US" dirty="0"/>
          </a:p>
        </p:txBody>
      </p:sp>
      <p:sp>
        <p:nvSpPr>
          <p:cNvPr id="4" name="Content Placeholder 2"/>
          <p:cNvSpPr>
            <a:spLocks noGrp="1"/>
          </p:cNvSpPr>
          <p:nvPr>
            <p:ph idx="1"/>
          </p:nvPr>
        </p:nvSpPr>
        <p:spPr>
          <a:xfrm>
            <a:off x="685800" y="1481328"/>
            <a:ext cx="7543800" cy="4698810"/>
          </a:xfrm>
        </p:spPr>
        <p:txBody>
          <a:bodyPr>
            <a:normAutofit/>
          </a:bodyPr>
          <a:lstStyle/>
          <a:p>
            <a:pPr marL="0" indent="0">
              <a:buNone/>
            </a:pPr>
            <a:r>
              <a:rPr lang="en-US" sz="2400" b="1" dirty="0" smtClean="0">
                <a:solidFill>
                  <a:srgbClr val="873B1F"/>
                </a:solidFill>
              </a:rPr>
              <a:t>Heuristics and Biases in Judgmental Forecasting</a:t>
            </a:r>
          </a:p>
          <a:p>
            <a:pPr marL="0" indent="0">
              <a:spcBef>
                <a:spcPts val="400"/>
              </a:spcBef>
              <a:buNone/>
            </a:pPr>
            <a:r>
              <a:rPr lang="en-US" sz="1400" dirty="0" smtClean="0"/>
              <a:t>(</a:t>
            </a:r>
            <a:r>
              <a:rPr lang="en-US" sz="1400" dirty="0" err="1" smtClean="0"/>
              <a:t>Kahneman</a:t>
            </a:r>
            <a:r>
              <a:rPr lang="en-US" sz="1400" dirty="0" smtClean="0"/>
              <a:t> and </a:t>
            </a:r>
            <a:r>
              <a:rPr lang="en-US" sz="1400" dirty="0" err="1" smtClean="0"/>
              <a:t>Tversky</a:t>
            </a:r>
            <a:r>
              <a:rPr lang="en-US" sz="1400" dirty="0" smtClean="0"/>
              <a:t>)</a:t>
            </a:r>
          </a:p>
          <a:p>
            <a:pPr marL="0" indent="0">
              <a:spcBef>
                <a:spcPts val="1600"/>
              </a:spcBef>
              <a:buNone/>
            </a:pPr>
            <a:r>
              <a:rPr lang="en-US" dirty="0" smtClean="0"/>
              <a:t>Forecasters may succumb to:</a:t>
            </a:r>
          </a:p>
          <a:p>
            <a:r>
              <a:rPr lang="en-US" sz="1800" dirty="0"/>
              <a:t>An </a:t>
            </a:r>
            <a:r>
              <a:rPr lang="en-US" sz="1800" b="1" dirty="0">
                <a:solidFill>
                  <a:srgbClr val="873B1F"/>
                </a:solidFill>
              </a:rPr>
              <a:t>availability bias</a:t>
            </a:r>
            <a:r>
              <a:rPr lang="en-US" sz="1800" i="1" dirty="0"/>
              <a:t>, </a:t>
            </a:r>
            <a:r>
              <a:rPr lang="en-US" sz="1800" dirty="0"/>
              <a:t>wherein the forecaster relies too heavily on easily available and memorable information.</a:t>
            </a:r>
          </a:p>
          <a:p>
            <a:r>
              <a:rPr lang="en-US" sz="1800" dirty="0"/>
              <a:t>The </a:t>
            </a:r>
            <a:r>
              <a:rPr lang="en-US" sz="1800" b="1" dirty="0">
                <a:solidFill>
                  <a:srgbClr val="873B1F"/>
                </a:solidFill>
              </a:rPr>
              <a:t>representativeness heuristic</a:t>
            </a:r>
            <a:r>
              <a:rPr lang="en-US" sz="1800" dirty="0"/>
              <a:t>, in which the forecaster matches a situation to a similar earlier event without taking into account its frequency of occurrence.</a:t>
            </a:r>
          </a:p>
          <a:p>
            <a:r>
              <a:rPr lang="en-US" sz="1800" dirty="0"/>
              <a:t>The </a:t>
            </a:r>
            <a:r>
              <a:rPr lang="en-US" sz="1800" b="1" dirty="0">
                <a:solidFill>
                  <a:srgbClr val="873B1F"/>
                </a:solidFill>
              </a:rPr>
              <a:t>anchoring and adjustment heuristic</a:t>
            </a:r>
            <a:r>
              <a:rPr lang="en-US" sz="1800" dirty="0"/>
              <a:t>, whereby the forecaster uses (anchors onto) an initial value such as the last observation and then adjusts the value to give a revised forecast.</a:t>
            </a:r>
          </a:p>
          <a:p>
            <a:r>
              <a:rPr lang="en-GB" sz="1800" b="1" dirty="0" smtClean="0">
                <a:solidFill>
                  <a:srgbClr val="873B1F"/>
                </a:solidFill>
              </a:rPr>
              <a:t>Over-optimism </a:t>
            </a:r>
            <a:r>
              <a:rPr lang="en-GB" sz="1800" b="1" dirty="0">
                <a:solidFill>
                  <a:srgbClr val="873B1F"/>
                </a:solidFill>
              </a:rPr>
              <a:t>or motivational bias </a:t>
            </a:r>
            <a:r>
              <a:rPr lang="en-GB" sz="1800" dirty="0"/>
              <a:t>where the forecaster is motivated to bias the forecast towards a preferred state.</a:t>
            </a:r>
          </a:p>
        </p:txBody>
      </p:sp>
      <p:sp>
        <p:nvSpPr>
          <p:cNvPr id="5" name="Slide Number Placeholder 4"/>
          <p:cNvSpPr>
            <a:spLocks noGrp="1"/>
          </p:cNvSpPr>
          <p:nvPr>
            <p:ph type="sldNum" sz="quarter" idx="4"/>
          </p:nvPr>
        </p:nvSpPr>
        <p:spPr/>
        <p:txBody>
          <a:bodyPr/>
          <a:lstStyle/>
          <a:p>
            <a:fld id="{9BB7F014-2DB4-4D49-99B4-59FA1294E957}" type="slidenum">
              <a:rPr lang="en-US" smtClean="0"/>
              <a:pPr/>
              <a:t>6</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Tree>
    <p:extLst>
      <p:ext uri="{BB962C8B-B14F-4D97-AF65-F5344CB8AC3E}">
        <p14:creationId xmlns:p14="http://schemas.microsoft.com/office/powerpoint/2010/main" val="1890375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11.1 Judgmental or Quantitative Forecasting?</a:t>
            </a:r>
            <a:endParaRPr lang="en-US" dirty="0"/>
          </a:p>
        </p:txBody>
      </p:sp>
      <p:sp>
        <p:nvSpPr>
          <p:cNvPr id="4" name="Content Placeholder 2"/>
          <p:cNvSpPr>
            <a:spLocks noGrp="1"/>
          </p:cNvSpPr>
          <p:nvPr>
            <p:ph idx="1"/>
          </p:nvPr>
        </p:nvSpPr>
        <p:spPr>
          <a:xfrm>
            <a:off x="685800" y="1481328"/>
            <a:ext cx="7543800" cy="4698810"/>
          </a:xfrm>
        </p:spPr>
        <p:txBody>
          <a:bodyPr>
            <a:normAutofit/>
          </a:bodyPr>
          <a:lstStyle/>
          <a:p>
            <a:pPr marL="0" indent="0">
              <a:spcBef>
                <a:spcPts val="1600"/>
              </a:spcBef>
              <a:buNone/>
            </a:pPr>
            <a:r>
              <a:rPr lang="en-US" sz="2400" dirty="0" smtClean="0"/>
              <a:t>These biases lead to invalid forecasts; they may lead to poor decision making, particularly when combined with overconfidence in their beliefs as to the accuracy of their forecasts.</a:t>
            </a:r>
          </a:p>
          <a:p>
            <a:pPr marL="9525" indent="0">
              <a:spcBef>
                <a:spcPts val="3400"/>
              </a:spcBef>
              <a:buNone/>
            </a:pPr>
            <a:r>
              <a:rPr lang="en-US" sz="2400" b="1" dirty="0" smtClean="0">
                <a:solidFill>
                  <a:srgbClr val="873B1F"/>
                </a:solidFill>
              </a:rPr>
              <a:t>Question: </a:t>
            </a:r>
            <a:r>
              <a:rPr lang="en-US" sz="2400" dirty="0" smtClean="0">
                <a:solidFill>
                  <a:srgbClr val="873B1F"/>
                </a:solidFill>
              </a:rPr>
              <a:t>Identify examples of such biases in business decision making</a:t>
            </a:r>
          </a:p>
        </p:txBody>
      </p:sp>
      <p:sp>
        <p:nvSpPr>
          <p:cNvPr id="5" name="Slide Number Placeholder 4"/>
          <p:cNvSpPr>
            <a:spLocks noGrp="1"/>
          </p:cNvSpPr>
          <p:nvPr>
            <p:ph type="sldNum" sz="quarter" idx="4"/>
          </p:nvPr>
        </p:nvSpPr>
        <p:spPr/>
        <p:txBody>
          <a:bodyPr/>
          <a:lstStyle/>
          <a:p>
            <a:fld id="{9BB7F014-2DB4-4D49-99B4-59FA1294E957}" type="slidenum">
              <a:rPr lang="en-US" smtClean="0"/>
              <a:pPr/>
              <a:t>7</a:t>
            </a:fld>
            <a:endParaRPr lang="en-US" dirty="0"/>
          </a:p>
        </p:txBody>
      </p:sp>
      <p:sp>
        <p:nvSpPr>
          <p:cNvPr id="6" name="Date Placeholder 5"/>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Tree>
    <p:extLst>
      <p:ext uri="{BB962C8B-B14F-4D97-AF65-F5344CB8AC3E}">
        <p14:creationId xmlns:p14="http://schemas.microsoft.com/office/powerpoint/2010/main" val="804775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4365" b="5393"/>
          <a:stretch/>
        </p:blipFill>
        <p:spPr>
          <a:xfrm>
            <a:off x="685799" y="1733234"/>
            <a:ext cx="6955862" cy="4612482"/>
          </a:xfrm>
          <a:prstGeom prst="rect">
            <a:avLst/>
          </a:prstGeom>
        </p:spPr>
      </p:pic>
      <p:sp>
        <p:nvSpPr>
          <p:cNvPr id="2" name="Title 1"/>
          <p:cNvSpPr>
            <a:spLocks noGrp="1"/>
          </p:cNvSpPr>
          <p:nvPr>
            <p:ph type="title"/>
          </p:nvPr>
        </p:nvSpPr>
        <p:spPr/>
        <p:txBody>
          <a:bodyPr/>
          <a:lstStyle/>
          <a:p>
            <a:r>
              <a:rPr lang="en-US" dirty="0"/>
              <a:t>11.1 Judgmental or Quantitative Forecasting?</a:t>
            </a:r>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8</a:t>
            </a:fld>
            <a:endParaRPr lang="en-US" dirty="0"/>
          </a:p>
        </p:txBody>
      </p:sp>
      <p:sp>
        <p:nvSpPr>
          <p:cNvPr id="7" name="Content Placeholder 2"/>
          <p:cNvSpPr>
            <a:spLocks noGrp="1"/>
          </p:cNvSpPr>
          <p:nvPr>
            <p:ph idx="1"/>
          </p:nvPr>
        </p:nvSpPr>
        <p:spPr>
          <a:xfrm>
            <a:off x="685799" y="1418854"/>
            <a:ext cx="7543800" cy="264095"/>
          </a:xfrm>
        </p:spPr>
        <p:txBody>
          <a:bodyPr>
            <a:normAutofit/>
          </a:bodyPr>
          <a:lstStyle/>
          <a:p>
            <a:pPr marL="0" indent="0">
              <a:buNone/>
            </a:pPr>
            <a:r>
              <a:rPr lang="en-US" sz="1600" b="1" dirty="0" smtClean="0">
                <a:solidFill>
                  <a:srgbClr val="873B1F"/>
                </a:solidFill>
              </a:rPr>
              <a:t>Comparison of Judgmental and Quantitative Forecasting</a:t>
            </a:r>
            <a:endParaRPr lang="en-US" sz="1600" dirty="0"/>
          </a:p>
        </p:txBody>
      </p:sp>
    </p:spTree>
    <p:extLst>
      <p:ext uri="{BB962C8B-B14F-4D97-AF65-F5344CB8AC3E}">
        <p14:creationId xmlns:p14="http://schemas.microsoft.com/office/powerpoint/2010/main" val="741486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11.1 Judgmental or Quantitative Forecasting?</a:t>
            </a:r>
          </a:p>
        </p:txBody>
      </p:sp>
      <p:sp>
        <p:nvSpPr>
          <p:cNvPr id="3" name="Content Placeholder 2"/>
          <p:cNvSpPr>
            <a:spLocks noGrp="1"/>
          </p:cNvSpPr>
          <p:nvPr>
            <p:ph idx="1"/>
          </p:nvPr>
        </p:nvSpPr>
        <p:spPr>
          <a:xfrm>
            <a:off x="685800" y="1481328"/>
            <a:ext cx="7543800" cy="4667224"/>
          </a:xfrm>
        </p:spPr>
        <p:txBody>
          <a:bodyPr>
            <a:normAutofit/>
          </a:bodyPr>
          <a:lstStyle/>
          <a:p>
            <a:pPr marL="0" indent="0">
              <a:buNone/>
            </a:pPr>
            <a:r>
              <a:rPr lang="en-US" sz="2400" b="1" dirty="0" smtClean="0">
                <a:solidFill>
                  <a:srgbClr val="873B1F"/>
                </a:solidFill>
              </a:rPr>
              <a:t>What Kind of Forecast?</a:t>
            </a:r>
          </a:p>
          <a:p>
            <a:pPr marL="234950" indent="-227013">
              <a:spcBef>
                <a:spcPts val="1600"/>
              </a:spcBef>
            </a:pPr>
            <a:r>
              <a:rPr lang="en-US" dirty="0" smtClean="0"/>
              <a:t>Are quantitative data available?</a:t>
            </a:r>
          </a:p>
          <a:p>
            <a:pPr marL="234950" indent="-227013"/>
            <a:r>
              <a:rPr lang="en-US" dirty="0" smtClean="0"/>
              <a:t>How valuable is the forecast?</a:t>
            </a:r>
          </a:p>
          <a:p>
            <a:pPr marL="234950" indent="-227013"/>
            <a:r>
              <a:rPr lang="en-US" dirty="0" smtClean="0"/>
              <a:t>How many items need to be forecast?</a:t>
            </a:r>
          </a:p>
          <a:p>
            <a:pPr marL="234950" indent="-227013"/>
            <a:r>
              <a:rPr lang="en-US" dirty="0" smtClean="0"/>
              <a:t>Would the numerical data be available in timely fashion?</a:t>
            </a:r>
          </a:p>
          <a:p>
            <a:pPr marL="234950" indent="-227013"/>
            <a:r>
              <a:rPr lang="en-US" dirty="0" smtClean="0"/>
              <a:t>Are there any data that cannot be incorporated into a quantitative forecast?</a:t>
            </a:r>
            <a:endParaRPr lang="en-US" dirty="0"/>
          </a:p>
        </p:txBody>
      </p:sp>
      <p:sp>
        <p:nvSpPr>
          <p:cNvPr id="4" name="Date Placeholder 3"/>
          <p:cNvSpPr>
            <a:spLocks noGrp="1"/>
          </p:cNvSpPr>
          <p:nvPr>
            <p:ph type="dt" sz="half" idx="2"/>
          </p:nvPr>
        </p:nvSpPr>
        <p:spPr/>
        <p:txBody>
          <a:bodyPr/>
          <a:lstStyle/>
          <a:p>
            <a:r>
              <a:rPr lang="en-US" smtClean="0"/>
              <a:t>© 2017 Wessex Press, Inc. Principles of Business Forecasting 2e (Ord, Fildes, Kourentzes) • Chapter 11: Judgment-Based Forecasting</a:t>
            </a:r>
            <a:endParaRPr lang="en-US" dirty="0"/>
          </a:p>
        </p:txBody>
      </p:sp>
      <p:sp>
        <p:nvSpPr>
          <p:cNvPr id="5" name="Slide Number Placeholder 4"/>
          <p:cNvSpPr>
            <a:spLocks noGrp="1"/>
          </p:cNvSpPr>
          <p:nvPr>
            <p:ph type="sldNum" sz="quarter" idx="4"/>
          </p:nvPr>
        </p:nvSpPr>
        <p:spPr/>
        <p:txBody>
          <a:bodyPr/>
          <a:lstStyle/>
          <a:p>
            <a:fld id="{9BB7F014-2DB4-4D49-99B4-59FA1294E957}" type="slidenum">
              <a:rPr lang="en-US" smtClean="0"/>
              <a:pPr/>
              <a:t>9</a:t>
            </a:fld>
            <a:endParaRPr lang="en-US" dirty="0"/>
          </a:p>
        </p:txBody>
      </p:sp>
    </p:spTree>
    <p:extLst>
      <p:ext uri="{BB962C8B-B14F-4D97-AF65-F5344CB8AC3E}">
        <p14:creationId xmlns:p14="http://schemas.microsoft.com/office/powerpoint/2010/main" val="20864340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671</TotalTime>
  <Words>4201</Words>
  <Application>Microsoft Macintosh PowerPoint</Application>
  <PresentationFormat>On-screen Show (4:3)</PresentationFormat>
  <Paragraphs>421</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.AppleSystemUIFont</vt:lpstr>
      <vt:lpstr>Calibri</vt:lpstr>
      <vt:lpstr>Cambria Math</vt:lpstr>
      <vt:lpstr>Times New Roman</vt:lpstr>
      <vt:lpstr>Arial</vt:lpstr>
      <vt:lpstr>Office Theme</vt:lpstr>
      <vt:lpstr>Judgment-Based Forecasting</vt:lpstr>
      <vt:lpstr>Chapter 11: Judgment-Based Forecasting</vt:lpstr>
      <vt:lpstr>Introduction</vt:lpstr>
      <vt:lpstr>Introduction</vt:lpstr>
      <vt:lpstr>11.1 Judgmental or Quantitative Forecasting?</vt:lpstr>
      <vt:lpstr>11.1 Judgmental or Quantitative Forecasting?</vt:lpstr>
      <vt:lpstr>11.1 Judgmental or Quantitative Forecasting?</vt:lpstr>
      <vt:lpstr>11.1 Judgmental or Quantitative Forecasting?</vt:lpstr>
      <vt:lpstr>11.1 Judgmental or Quantitative Forecasting?</vt:lpstr>
      <vt:lpstr>11.1 Judgmental or Quantitative Forecasting?</vt:lpstr>
      <vt:lpstr>11.1 Judgmental or Quantitative Forecasting?</vt:lpstr>
      <vt:lpstr>Discussion Questions</vt:lpstr>
      <vt:lpstr>11.2 Judgmental Methods</vt:lpstr>
      <vt:lpstr>Discussion Questions</vt:lpstr>
      <vt:lpstr>11.2 Judgmental Methods</vt:lpstr>
      <vt:lpstr>11.2 Judgmental Methods</vt:lpstr>
      <vt:lpstr>11.2 Judgmental Methods</vt:lpstr>
      <vt:lpstr>11.2 Judgmental Methods</vt:lpstr>
      <vt:lpstr>11.2 Judgmental Methods</vt:lpstr>
      <vt:lpstr>11.2 Judgmental Methods</vt:lpstr>
      <vt:lpstr>11.3 The Delphi Method</vt:lpstr>
      <vt:lpstr>11.3 The Delphi Method</vt:lpstr>
      <vt:lpstr>11.3 The Delphi Method</vt:lpstr>
      <vt:lpstr>11.4 Forecasting Using Prediction Markets</vt:lpstr>
      <vt:lpstr>11.4 Forecasting Using Prediction Markets</vt:lpstr>
      <vt:lpstr>11.4 Forecasting Using Prediction Markets</vt:lpstr>
      <vt:lpstr>11.4 Forecasting Using Prediction Markets</vt:lpstr>
      <vt:lpstr>11.4 Forecasting Using Prediction Markets</vt:lpstr>
      <vt:lpstr>Discussion Questions</vt:lpstr>
      <vt:lpstr>11.5 Assessing Uncertainty Judgmentally</vt:lpstr>
      <vt:lpstr>11.5 Assessing Uncertainty Judgmentally</vt:lpstr>
      <vt:lpstr>11.5 Assessing Uncertainty Judgmentally</vt:lpstr>
      <vt:lpstr>Discussion Questions</vt:lpstr>
      <vt:lpstr>11.5 Assessing Uncertainty Judgmentally</vt:lpstr>
      <vt:lpstr>11.5 Assessing Uncertainty Judgmentally</vt:lpstr>
      <vt:lpstr>11.5 Assessing Uncertainty Judgmentally</vt:lpstr>
      <vt:lpstr>11.5 Assessing Uncertainty Judgmentally</vt:lpstr>
      <vt:lpstr>11.6 The Use of Scenarios</vt:lpstr>
      <vt:lpstr>11.6 The Use of Scenarios</vt:lpstr>
      <vt:lpstr>11.6 The Use of Scenarios</vt:lpstr>
      <vt:lpstr>11.7 Judgmental Forecasting Principles</vt:lpstr>
      <vt:lpstr>11.7 Judgmental Forecasting Principles</vt:lpstr>
      <vt:lpstr>11.7 Judgmental Forecasting Principles</vt:lpstr>
      <vt:lpstr>Take-Aways</vt:lpstr>
      <vt:lpstr>Minicase 11.1</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Botelho</dc:creator>
  <cp:lastModifiedBy>Anna Botelho</cp:lastModifiedBy>
  <cp:revision>40</cp:revision>
  <dcterms:created xsi:type="dcterms:W3CDTF">2017-08-05T17:51:38Z</dcterms:created>
  <dcterms:modified xsi:type="dcterms:W3CDTF">2017-08-27T15:13:03Z</dcterms:modified>
</cp:coreProperties>
</file>