
<file path=[Content_Types].xml><?xml version="1.0" encoding="utf-8"?>
<Types xmlns="http://schemas.openxmlformats.org/package/2006/content-types">
  <Default Extension="xml" ContentType="application/xml"/>
  <Default Extension="bin" ContentType="application/vnd.openxmlformats-officedocument.oleObject"/>
  <Default Extension="jpg" ContentType="image/jpeg"/>
  <Default Extension="tiff" ContentType="image/tiff"/>
  <Default Extension="jpeg" ContentType="image/jpeg"/>
  <Default Extension="rels" ContentType="application/vnd.openxmlformats-package.relationships+xml"/>
  <Default Extension="vml" ContentType="application/vnd.openxmlformats-officedocument.vmlDrawing"/>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0"/>
  </p:notesMasterIdLst>
  <p:sldIdLst>
    <p:sldId id="256" r:id="rId2"/>
    <p:sldId id="258" r:id="rId3"/>
    <p:sldId id="259" r:id="rId4"/>
    <p:sldId id="261" r:id="rId5"/>
    <p:sldId id="325" r:id="rId6"/>
    <p:sldId id="326" r:id="rId7"/>
    <p:sldId id="327" r:id="rId8"/>
    <p:sldId id="328" r:id="rId9"/>
    <p:sldId id="329" r:id="rId10"/>
    <p:sldId id="330" r:id="rId11"/>
    <p:sldId id="291" r:id="rId12"/>
    <p:sldId id="331" r:id="rId13"/>
    <p:sldId id="292" r:id="rId14"/>
    <p:sldId id="332" r:id="rId15"/>
    <p:sldId id="333" r:id="rId16"/>
    <p:sldId id="334" r:id="rId17"/>
    <p:sldId id="335" r:id="rId18"/>
    <p:sldId id="336" r:id="rId19"/>
    <p:sldId id="337" r:id="rId20"/>
    <p:sldId id="338" r:id="rId21"/>
    <p:sldId id="339" r:id="rId22"/>
    <p:sldId id="340" r:id="rId23"/>
    <p:sldId id="293"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262" r:id="rId41"/>
    <p:sldId id="263" r:id="rId42"/>
    <p:sldId id="295" r:id="rId43"/>
    <p:sldId id="357" r:id="rId44"/>
    <p:sldId id="358" r:id="rId45"/>
    <p:sldId id="359" r:id="rId46"/>
    <p:sldId id="360" r:id="rId47"/>
    <p:sldId id="361" r:id="rId48"/>
    <p:sldId id="362" r:id="rId49"/>
    <p:sldId id="363" r:id="rId50"/>
    <p:sldId id="364" r:id="rId51"/>
    <p:sldId id="365" r:id="rId52"/>
    <p:sldId id="366" r:id="rId53"/>
    <p:sldId id="367" r:id="rId54"/>
    <p:sldId id="368" r:id="rId55"/>
    <p:sldId id="369" r:id="rId56"/>
    <p:sldId id="370" r:id="rId57"/>
    <p:sldId id="371" r:id="rId58"/>
    <p:sldId id="296" r:id="rId59"/>
    <p:sldId id="372" r:id="rId60"/>
    <p:sldId id="373" r:id="rId61"/>
    <p:sldId id="374" r:id="rId62"/>
    <p:sldId id="375" r:id="rId63"/>
    <p:sldId id="376" r:id="rId64"/>
    <p:sldId id="377" r:id="rId65"/>
    <p:sldId id="378" r:id="rId66"/>
    <p:sldId id="379" r:id="rId67"/>
    <p:sldId id="297" r:id="rId68"/>
    <p:sldId id="380" r:id="rId69"/>
    <p:sldId id="298" r:id="rId70"/>
    <p:sldId id="299" r:id="rId71"/>
    <p:sldId id="381" r:id="rId72"/>
    <p:sldId id="382" r:id="rId73"/>
    <p:sldId id="383" r:id="rId74"/>
    <p:sldId id="384" r:id="rId75"/>
    <p:sldId id="385" r:id="rId76"/>
    <p:sldId id="386" r:id="rId77"/>
    <p:sldId id="387" r:id="rId78"/>
    <p:sldId id="388" r:id="rId79"/>
    <p:sldId id="300" r:id="rId80"/>
    <p:sldId id="301" r:id="rId81"/>
    <p:sldId id="302" r:id="rId82"/>
    <p:sldId id="389" r:id="rId83"/>
    <p:sldId id="390" r:id="rId84"/>
    <p:sldId id="391" r:id="rId85"/>
    <p:sldId id="392" r:id="rId86"/>
    <p:sldId id="393" r:id="rId87"/>
    <p:sldId id="394" r:id="rId88"/>
    <p:sldId id="395"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3B1F"/>
    <a:srgbClr val="1827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20"/>
    <p:restoredTop sz="94643"/>
  </p:normalViewPr>
  <p:slideViewPr>
    <p:cSldViewPr snapToGrid="0" snapToObjects="1">
      <p:cViewPr varScale="1">
        <p:scale>
          <a:sx n="119" d="100"/>
          <a:sy n="119" d="100"/>
        </p:scale>
        <p:origin x="200"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wmf"/><Relationship Id="rId2"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606BA-D6F8-7B4A-85FB-7D2C30FCBDD8}" type="datetimeFigureOut">
              <a:rPr lang="en-US" smtClean="0"/>
              <a:t>9/5/17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634CD-C043-3F44-B5E6-9E1B6AE4D74C}" type="slidenum">
              <a:rPr lang="en-US" smtClean="0"/>
              <a:t>‹#›</a:t>
            </a:fld>
            <a:endParaRPr lang="en-US"/>
          </a:p>
        </p:txBody>
      </p:sp>
    </p:spTree>
    <p:extLst>
      <p:ext uri="{BB962C8B-B14F-4D97-AF65-F5344CB8AC3E}">
        <p14:creationId xmlns:p14="http://schemas.microsoft.com/office/powerpoint/2010/main" val="45117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5486400" y="0"/>
            <a:ext cx="3657600" cy="6858000"/>
          </a:xfrm>
          <a:prstGeom prst="rect">
            <a:avLst/>
          </a:prstGeom>
          <a:solidFill>
            <a:srgbClr val="1827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486400" cy="6858000"/>
          </a:xfrm>
          <a:prstGeom prst="rect">
            <a:avLst/>
          </a:prstGeom>
        </p:spPr>
      </p:pic>
      <p:sp>
        <p:nvSpPr>
          <p:cNvPr id="2" name="Title 1"/>
          <p:cNvSpPr>
            <a:spLocks noGrp="1"/>
          </p:cNvSpPr>
          <p:nvPr>
            <p:ph type="ctrTitle"/>
          </p:nvPr>
        </p:nvSpPr>
        <p:spPr>
          <a:xfrm>
            <a:off x="5486400" y="1737360"/>
            <a:ext cx="3657600" cy="3509963"/>
          </a:xfrm>
          <a:noFill/>
          <a:ln>
            <a:noFill/>
          </a:ln>
        </p:spPr>
        <p:txBody>
          <a:bodyPr lIns="0" anchor="t" anchorCtr="0">
            <a:normAutofit/>
          </a:bodyPr>
          <a:lstStyle>
            <a:lvl1pPr algn="ctr">
              <a:defRPr sz="3600" b="0" i="0">
                <a:solidFill>
                  <a:schemeClr val="bg1"/>
                </a:solidFill>
                <a:latin typeface="Times New Roman" charset="0"/>
                <a:ea typeface="Times New Roman" charset="0"/>
                <a:cs typeface="Times New Roman" charset="0"/>
              </a:defRPr>
            </a:lvl1pPr>
          </a:lstStyle>
          <a:p>
            <a:endParaRPr lang="en-US" dirty="0"/>
          </a:p>
        </p:txBody>
      </p:sp>
      <p:sp>
        <p:nvSpPr>
          <p:cNvPr id="3" name="Subtitle 2"/>
          <p:cNvSpPr>
            <a:spLocks noGrp="1"/>
          </p:cNvSpPr>
          <p:nvPr>
            <p:ph type="subTitle" idx="1" hasCustomPrompt="1"/>
          </p:nvPr>
        </p:nvSpPr>
        <p:spPr>
          <a:xfrm>
            <a:off x="5486400" y="0"/>
            <a:ext cx="3657600" cy="1655762"/>
          </a:xfrm>
          <a:ln>
            <a:noFill/>
          </a:ln>
        </p:spPr>
        <p:txBody>
          <a:bodyPr anchor="b" anchorCtr="0">
            <a:normAutofit/>
          </a:bodyPr>
          <a:lstStyle>
            <a:lvl1pPr marL="0" indent="0" algn="ctr">
              <a:buNone/>
              <a:defRPr sz="20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Chapter 1</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481328"/>
            <a:ext cx="7543800" cy="4698810"/>
          </a:xfrm>
        </p:spPr>
        <p:txBody>
          <a:bodyPr/>
          <a:lstStyle>
            <a:lvl1pPr>
              <a:lnSpc>
                <a:spcPct val="100000"/>
              </a:lnSpc>
              <a:buClr>
                <a:srgbClr val="873B1F"/>
              </a:buClr>
              <a:defRPr sz="20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685799" y="6495275"/>
            <a:ext cx="7438869" cy="182880"/>
          </a:xfrm>
          <a:prstGeom prst="rect">
            <a:avLst/>
          </a:prstGeom>
        </p:spPr>
        <p:txBody>
          <a:bodyPr vert="horz" lIns="0" tIns="0" rIns="0" bIns="0" rtlCol="0" anchor="ctr"/>
          <a:lstStyle>
            <a:lvl1pPr algn="l">
              <a:defRPr sz="800" b="0">
                <a:solidFill>
                  <a:schemeClr val="tx1"/>
                </a:solidFill>
                <a:latin typeface="Arial" charset="0"/>
                <a:ea typeface="Arial" charset="0"/>
                <a:cs typeface="Arial" charset="0"/>
              </a:defRPr>
            </a:lvl1pPr>
          </a:lstStyle>
          <a:p>
            <a:r>
              <a:rPr lang="en-US" smtClean="0"/>
              <a:t>© 2017 Wessex Press, Inc. Principles of Business Forecasting 2e (Ord, Fildes, Kourentzes) • Chapter 12: Putting Forecasting Methods to Work</a:t>
            </a:r>
            <a:endParaRPr lang="en-US" dirty="0"/>
          </a:p>
        </p:txBody>
      </p:sp>
      <p:sp>
        <p:nvSpPr>
          <p:cNvPr id="8" name="Slide Number Placeholder 5"/>
          <p:cNvSpPr>
            <a:spLocks noGrp="1"/>
          </p:cNvSpPr>
          <p:nvPr>
            <p:ph type="sldNum" sz="quarter" idx="4"/>
          </p:nvPr>
        </p:nvSpPr>
        <p:spPr>
          <a:xfrm>
            <a:off x="8229599" y="6495275"/>
            <a:ext cx="411479" cy="182880"/>
          </a:xfrm>
          <a:prstGeom prst="rect">
            <a:avLst/>
          </a:prstGeom>
        </p:spPr>
        <p:txBody>
          <a:bodyPr vert="horz" lIns="0" tIns="0" rIns="0" bIns="0" rtlCol="0" anchor="ctr"/>
          <a:lstStyle>
            <a:lvl1pPr algn="r">
              <a:defRPr sz="800" b="1">
                <a:solidFill>
                  <a:srgbClr val="182752"/>
                </a:solidFill>
                <a:latin typeface="Arial" charset="0"/>
                <a:ea typeface="Arial" charset="0"/>
                <a:cs typeface="Arial" charset="0"/>
              </a:defRPr>
            </a:lvl1pPr>
          </a:lstStyle>
          <a:p>
            <a:fld id="{9BB7F014-2DB4-4D49-99B4-59FA1294E95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143000"/>
          </a:xfrm>
          <a:prstGeom prst="rect">
            <a:avLst/>
          </a:prstGeom>
          <a:solidFill>
            <a:srgbClr val="182752"/>
          </a:solidFill>
        </p:spPr>
        <p:txBody>
          <a:bodyPr vert="horz" lIns="45720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481328"/>
            <a:ext cx="7886700" cy="46988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17087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defTabSz="914400" rtl="0" eaLnBrk="1" latinLnBrk="0" hangingPunct="1">
        <a:lnSpc>
          <a:spcPct val="90000"/>
        </a:lnSpc>
        <a:spcBef>
          <a:spcPct val="0"/>
        </a:spcBef>
        <a:buNone/>
        <a:defRPr sz="2800" b="0"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9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9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wmf"/><Relationship Id="rId5"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4.wmf"/><Relationship Id="rId5" Type="http://schemas.openxmlformats.org/officeDocument/2006/relationships/oleObject" Target="../embeddings/oleObject3.bin"/><Relationship Id="rId6"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 Id="rId3" Type="http://schemas.openxmlformats.org/officeDocument/2006/relationships/image" Target="../media/image19.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46.wmf"/><Relationship Id="rId5" Type="http://schemas.openxmlformats.org/officeDocument/2006/relationships/oleObject" Target="../embeddings/oleObject5.bin"/><Relationship Id="rId6" Type="http://schemas.openxmlformats.org/officeDocument/2006/relationships/image" Target="../media/image47.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51.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tiff"/><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 Id="rId3" Type="http://schemas.openxmlformats.org/officeDocument/2006/relationships/image" Target="../media/image6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Putting </a:t>
            </a:r>
            <a:br>
              <a:rPr lang="en-US" dirty="0" smtClean="0"/>
            </a:br>
            <a:r>
              <a:rPr lang="en-US" dirty="0" smtClean="0"/>
              <a:t>Forecasting Methods </a:t>
            </a:r>
            <a:br>
              <a:rPr lang="en-US" dirty="0" smtClean="0"/>
            </a:br>
            <a:r>
              <a:rPr lang="en-US" dirty="0" smtClean="0"/>
              <a:t>to Work</a:t>
            </a:r>
            <a:endParaRPr lang="en-US" dirty="0"/>
          </a:p>
        </p:txBody>
      </p:sp>
      <p:sp>
        <p:nvSpPr>
          <p:cNvPr id="3" name="Subtitle 2"/>
          <p:cNvSpPr>
            <a:spLocks noGrp="1"/>
          </p:cNvSpPr>
          <p:nvPr>
            <p:ph type="subTitle" idx="1"/>
          </p:nvPr>
        </p:nvSpPr>
        <p:spPr/>
        <p:txBody>
          <a:bodyPr/>
          <a:lstStyle/>
          <a:p>
            <a:r>
              <a:rPr lang="en-US" dirty="0" smtClean="0"/>
              <a:t>Chapter 12</a:t>
            </a:r>
            <a:endParaRPr lang="en-US" dirty="0"/>
          </a:p>
        </p:txBody>
      </p:sp>
      <p:sp>
        <p:nvSpPr>
          <p:cNvPr id="4" name="TextBox 3"/>
          <p:cNvSpPr txBox="1"/>
          <p:nvPr/>
        </p:nvSpPr>
        <p:spPr>
          <a:xfrm>
            <a:off x="5486400" y="4372303"/>
            <a:ext cx="3657599" cy="969496"/>
          </a:xfrm>
          <a:prstGeom prst="rect">
            <a:avLst/>
          </a:prstGeom>
          <a:noFill/>
        </p:spPr>
        <p:txBody>
          <a:bodyPr wrap="square" lIns="274320" tIns="0" rIns="274320" bIns="0" rtlCol="0">
            <a:spAutoFit/>
          </a:bodyPr>
          <a:lstStyle/>
          <a:p>
            <a:r>
              <a:rPr lang="en-US" sz="1600" i="1" dirty="0" smtClean="0">
                <a:solidFill>
                  <a:schemeClr val="bg1"/>
                </a:solidFill>
                <a:latin typeface="Arial" charset="0"/>
                <a:ea typeface="Arial" charset="0"/>
                <a:cs typeface="Arial" charset="0"/>
              </a:rPr>
              <a:t>Production is not the application of tools to materials, but logic to work.</a:t>
            </a:r>
          </a:p>
          <a:p>
            <a:pPr algn="r">
              <a:spcBef>
                <a:spcPts val="600"/>
              </a:spcBef>
            </a:pPr>
            <a:r>
              <a:rPr lang="en-US" sz="1000" dirty="0" smtClean="0">
                <a:solidFill>
                  <a:schemeClr val="bg1"/>
                </a:solidFill>
                <a:latin typeface="Arial" charset="0"/>
                <a:ea typeface="Arial" charset="0"/>
                <a:cs typeface="Arial" charset="0"/>
              </a:rPr>
              <a:t>— Peter F. Drucker</a:t>
            </a:r>
            <a:endParaRPr lang="en-US" sz="1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57127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12.1 Evaluating a Forecasting Process</a:t>
            </a:r>
          </a:p>
        </p:txBody>
      </p:sp>
      <p:sp>
        <p:nvSpPr>
          <p:cNvPr id="4" name="Content Placeholder 2"/>
          <p:cNvSpPr>
            <a:spLocks noGrp="1"/>
          </p:cNvSpPr>
          <p:nvPr>
            <p:ph idx="1"/>
          </p:nvPr>
        </p:nvSpPr>
        <p:spPr>
          <a:xfrm>
            <a:off x="685800" y="1330858"/>
            <a:ext cx="7543800" cy="451644"/>
          </a:xfrm>
        </p:spPr>
        <p:txBody>
          <a:bodyPr>
            <a:noAutofit/>
          </a:bodyPr>
          <a:lstStyle/>
          <a:p>
            <a:pPr marL="0" indent="0">
              <a:buNone/>
            </a:pPr>
            <a:r>
              <a:rPr lang="en-US" sz="2400" b="1" dirty="0" smtClean="0">
                <a:solidFill>
                  <a:srgbClr val="873B1F"/>
                </a:solidFill>
              </a:rPr>
              <a:t>Combining </a:t>
            </a:r>
            <a:r>
              <a:rPr lang="en-US" sz="2400" b="1" smtClean="0">
                <a:solidFill>
                  <a:srgbClr val="873B1F"/>
                </a:solidFill>
              </a:rPr>
              <a:t>Forecasting Methods</a:t>
            </a:r>
            <a:endParaRPr lang="en-US" sz="2400" b="1" dirty="0" smtClean="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10</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8" name="Content Placeholder 2"/>
          <p:cNvSpPr txBox="1">
            <a:spLocks/>
          </p:cNvSpPr>
          <p:nvPr/>
        </p:nvSpPr>
        <p:spPr>
          <a:xfrm>
            <a:off x="685799" y="1970360"/>
            <a:ext cx="7543800" cy="39087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Example of forecast combination: combined forecasts</a:t>
            </a:r>
            <a:endParaRPr lang="en-GB" dirty="0"/>
          </a:p>
        </p:txBody>
      </p:sp>
      <p:pic>
        <p:nvPicPr>
          <p:cNvPr id="10" name="Picture 9"/>
          <p:cNvPicPr>
            <a:picLocks noChangeAspect="1"/>
          </p:cNvPicPr>
          <p:nvPr/>
        </p:nvPicPr>
        <p:blipFill>
          <a:blip r:embed="rId2"/>
          <a:stretch>
            <a:fillRect/>
          </a:stretch>
        </p:blipFill>
        <p:spPr>
          <a:xfrm>
            <a:off x="685799" y="2396694"/>
            <a:ext cx="6928998" cy="3566147"/>
          </a:xfrm>
          <a:prstGeom prst="rect">
            <a:avLst/>
          </a:prstGeom>
        </p:spPr>
      </p:pic>
      <p:sp>
        <p:nvSpPr>
          <p:cNvPr id="13" name="Oval 12"/>
          <p:cNvSpPr/>
          <p:nvPr/>
        </p:nvSpPr>
        <p:spPr>
          <a:xfrm>
            <a:off x="6343890" y="5625246"/>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343890" y="5320446"/>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p:cNvSpPr txBox="1">
            <a:spLocks/>
          </p:cNvSpPr>
          <p:nvPr/>
        </p:nvSpPr>
        <p:spPr>
          <a:xfrm>
            <a:off x="685799" y="6040739"/>
            <a:ext cx="7543800" cy="39087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Best individual forecast MAPE: 9.97, </a:t>
            </a:r>
            <a:r>
              <a:rPr lang="en-US" dirty="0" err="1" smtClean="0"/>
              <a:t>MdAPE</a:t>
            </a:r>
            <a:r>
              <a:rPr lang="en-US" dirty="0" smtClean="0"/>
              <a:t>: 7.13</a:t>
            </a:r>
            <a:endParaRPr lang="en-GB" dirty="0"/>
          </a:p>
        </p:txBody>
      </p:sp>
    </p:spTree>
    <p:extLst>
      <p:ext uri="{BB962C8B-B14F-4D97-AF65-F5344CB8AC3E}">
        <p14:creationId xmlns:p14="http://schemas.microsoft.com/office/powerpoint/2010/main" val="1244581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4" name="Content Placeholder 2"/>
          <p:cNvSpPr>
            <a:spLocks noGrp="1"/>
          </p:cNvSpPr>
          <p:nvPr>
            <p:ph idx="1"/>
          </p:nvPr>
        </p:nvSpPr>
        <p:spPr>
          <a:xfrm>
            <a:off x="685800" y="1481328"/>
            <a:ext cx="7543800" cy="4698810"/>
          </a:xfrm>
        </p:spPr>
        <p:txBody>
          <a:bodyPr>
            <a:normAutofit/>
          </a:bodyPr>
          <a:lstStyle/>
          <a:p>
            <a:pPr>
              <a:spcBef>
                <a:spcPts val="1600"/>
              </a:spcBef>
            </a:pPr>
            <a:r>
              <a:rPr lang="en-US" sz="2400" dirty="0" smtClean="0"/>
              <a:t>How is the process of combining forecasts similar to portfolio diversification in finance?</a:t>
            </a:r>
          </a:p>
          <a:p>
            <a:pPr>
              <a:spcBef>
                <a:spcPts val="1600"/>
              </a:spcBef>
            </a:pPr>
            <a:r>
              <a:rPr lang="en-US" sz="2400" dirty="0" smtClean="0"/>
              <a:t>Why might such procedures reduce the forecast error (or investment risk)?</a:t>
            </a:r>
            <a:endParaRPr lang="en-US" sz="2400"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11</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Tree>
    <p:extLst>
      <p:ext uri="{BB962C8B-B14F-4D97-AF65-F5344CB8AC3E}">
        <p14:creationId xmlns:p14="http://schemas.microsoft.com/office/powerpoint/2010/main" val="21039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t>
            </a:r>
            <a:r>
              <a:rPr lang="en-US" dirty="0" err="1" smtClean="0"/>
              <a:t>Aways</a:t>
            </a:r>
            <a:r>
              <a:rPr lang="en-US" dirty="0" smtClean="0"/>
              <a:t> for Evaluating Forecasting Methods</a:t>
            </a:r>
            <a:endParaRPr lang="en-US" dirty="0"/>
          </a:p>
        </p:txBody>
      </p:sp>
      <p:sp>
        <p:nvSpPr>
          <p:cNvPr id="3" name="Content Placeholder 2"/>
          <p:cNvSpPr>
            <a:spLocks noGrp="1"/>
          </p:cNvSpPr>
          <p:nvPr>
            <p:ph idx="1"/>
          </p:nvPr>
        </p:nvSpPr>
        <p:spPr/>
        <p:txBody>
          <a:bodyPr>
            <a:normAutofit/>
          </a:bodyPr>
          <a:lstStyle/>
          <a:p>
            <a:r>
              <a:rPr lang="en-GB" dirty="0"/>
              <a:t>Specify the Forecasting Task precisely (PIVASE)</a:t>
            </a:r>
          </a:p>
          <a:p>
            <a:r>
              <a:rPr lang="en-GB" dirty="0"/>
              <a:t>Always compare the current (or proposed) method against established benchmarks</a:t>
            </a:r>
          </a:p>
          <a:p>
            <a:r>
              <a:rPr lang="en-GB" dirty="0"/>
              <a:t>Error measures must be chosen to ‘fit’ the problem</a:t>
            </a:r>
          </a:p>
          <a:p>
            <a:r>
              <a:rPr lang="en-GB" dirty="0"/>
              <a:t>Base comparisons on a large sample of time series, forecast origins, and out-of-sample forecasts</a:t>
            </a:r>
          </a:p>
          <a:p>
            <a:r>
              <a:rPr lang="en-GB" dirty="0"/>
              <a:t>Use formal procedures to combine forecasts</a:t>
            </a:r>
          </a:p>
          <a:p>
            <a:pPr lvl="1"/>
            <a:r>
              <a:rPr lang="en-GB" sz="2000" dirty="0"/>
              <a:t>Equal weights are hard to beat, removing extremes</a:t>
            </a:r>
          </a:p>
          <a:p>
            <a:r>
              <a:rPr lang="en-GB" dirty="0"/>
              <a:t>Combine models where there is substantial </a:t>
            </a:r>
            <a:r>
              <a:rPr lang="en-GB" dirty="0" smtClean="0"/>
              <a:t>uncertainty</a:t>
            </a:r>
            <a:endParaRPr lang="en-GB"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12</a:t>
            </a:fld>
            <a:endParaRPr lang="en-US" dirty="0"/>
          </a:p>
        </p:txBody>
      </p:sp>
    </p:spTree>
    <p:extLst>
      <p:ext uri="{BB962C8B-B14F-4D97-AF65-F5344CB8AC3E}">
        <p14:creationId xmlns:p14="http://schemas.microsoft.com/office/powerpoint/2010/main" val="88612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12.2 The Role of Forecasting Support Systems</a:t>
            </a:r>
            <a:endParaRPr lang="en-US" dirty="0"/>
          </a:p>
        </p:txBody>
      </p:sp>
      <p:sp>
        <p:nvSpPr>
          <p:cNvPr id="4" name="Content Placeholder 2"/>
          <p:cNvSpPr>
            <a:spLocks noGrp="1"/>
          </p:cNvSpPr>
          <p:nvPr>
            <p:ph idx="1"/>
          </p:nvPr>
        </p:nvSpPr>
        <p:spPr>
          <a:xfrm>
            <a:off x="685800" y="1378368"/>
            <a:ext cx="2661560" cy="1515303"/>
          </a:xfrm>
        </p:spPr>
        <p:txBody>
          <a:bodyPr>
            <a:normAutofit/>
          </a:bodyPr>
          <a:lstStyle/>
          <a:p>
            <a:pPr marL="0" indent="0">
              <a:buNone/>
            </a:pPr>
            <a:r>
              <a:rPr lang="en-US" b="1" dirty="0" smtClean="0">
                <a:solidFill>
                  <a:srgbClr val="873B1F"/>
                </a:solidFill>
              </a:rPr>
              <a:t>The Forecasting System</a:t>
            </a:r>
            <a:endParaRPr lang="en-GB"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13</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pic>
        <p:nvPicPr>
          <p:cNvPr id="7" name="Picture 6"/>
          <p:cNvPicPr>
            <a:picLocks noChangeAspect="1"/>
          </p:cNvPicPr>
          <p:nvPr/>
        </p:nvPicPr>
        <p:blipFill>
          <a:blip r:embed="rId2"/>
          <a:stretch>
            <a:fillRect/>
          </a:stretch>
        </p:blipFill>
        <p:spPr>
          <a:xfrm>
            <a:off x="3347360" y="1378368"/>
            <a:ext cx="4777308" cy="4881540"/>
          </a:xfrm>
          <a:prstGeom prst="rect">
            <a:avLst/>
          </a:prstGeom>
        </p:spPr>
      </p:pic>
    </p:spTree>
    <p:extLst>
      <p:ext uri="{BB962C8B-B14F-4D97-AF65-F5344CB8AC3E}">
        <p14:creationId xmlns:p14="http://schemas.microsoft.com/office/powerpoint/2010/main" val="1890375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12.2 The Role of Forecasting Support Systems</a:t>
            </a:r>
            <a:endParaRPr lang="en-US" dirty="0"/>
          </a:p>
        </p:txBody>
      </p:sp>
      <p:sp>
        <p:nvSpPr>
          <p:cNvPr id="4" name="Content Placeholder 2"/>
          <p:cNvSpPr>
            <a:spLocks noGrp="1"/>
          </p:cNvSpPr>
          <p:nvPr>
            <p:ph idx="1"/>
          </p:nvPr>
        </p:nvSpPr>
        <p:spPr>
          <a:xfrm>
            <a:off x="685799" y="1378368"/>
            <a:ext cx="7543799" cy="4999283"/>
          </a:xfrm>
        </p:spPr>
        <p:txBody>
          <a:bodyPr>
            <a:normAutofit/>
          </a:bodyPr>
          <a:lstStyle/>
          <a:p>
            <a:pPr marL="0" indent="0">
              <a:buNone/>
            </a:pPr>
            <a:r>
              <a:rPr lang="en-US" sz="2400" b="1" dirty="0" smtClean="0">
                <a:solidFill>
                  <a:srgbClr val="873B1F"/>
                </a:solidFill>
              </a:rPr>
              <a:t>Forecasting Support Systems (FSS)</a:t>
            </a:r>
          </a:p>
          <a:p>
            <a:r>
              <a:rPr lang="en-IN" dirty="0"/>
              <a:t>A set of (typically computer-based) procedures that facilitate interactive forecasting of key variables in a given organizational context. </a:t>
            </a:r>
          </a:p>
          <a:p>
            <a:r>
              <a:rPr lang="en-IN" dirty="0"/>
              <a:t>An FSS enables users to combine relevant information, analytical models, and judgements, as well as visualization, to produce (or create) the forecasts and monitor their accuracy</a:t>
            </a:r>
            <a:r>
              <a:rPr lang="en-IN" dirty="0" smtClean="0"/>
              <a:t>.</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14</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Tree>
    <p:extLst>
      <p:ext uri="{BB962C8B-B14F-4D97-AF65-F5344CB8AC3E}">
        <p14:creationId xmlns:p14="http://schemas.microsoft.com/office/powerpoint/2010/main" val="9317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12.2 The Role of Forecasting Support Systems</a:t>
            </a:r>
            <a:endParaRPr lang="en-US" dirty="0"/>
          </a:p>
        </p:txBody>
      </p:sp>
      <p:sp>
        <p:nvSpPr>
          <p:cNvPr id="4" name="Content Placeholder 2"/>
          <p:cNvSpPr>
            <a:spLocks noGrp="1"/>
          </p:cNvSpPr>
          <p:nvPr>
            <p:ph idx="1"/>
          </p:nvPr>
        </p:nvSpPr>
        <p:spPr>
          <a:xfrm>
            <a:off x="685799" y="1378368"/>
            <a:ext cx="7543799" cy="4999283"/>
          </a:xfrm>
        </p:spPr>
        <p:txBody>
          <a:bodyPr>
            <a:normAutofit/>
          </a:bodyPr>
          <a:lstStyle/>
          <a:p>
            <a:pPr marL="0" indent="0">
              <a:buNone/>
            </a:pPr>
            <a:r>
              <a:rPr lang="en-US" b="1" dirty="0" smtClean="0">
                <a:solidFill>
                  <a:srgbClr val="873B1F"/>
                </a:solidFill>
              </a:rPr>
              <a:t>Evaluating a system (e.g., for possible purchase)</a:t>
            </a:r>
          </a:p>
          <a:p>
            <a:pPr marL="0" indent="0">
              <a:spcBef>
                <a:spcPts val="2200"/>
              </a:spcBef>
              <a:buNone/>
            </a:pPr>
            <a:r>
              <a:rPr lang="en-GB" b="1" dirty="0"/>
              <a:t>Key dimensions of FSS</a:t>
            </a:r>
          </a:p>
          <a:p>
            <a:r>
              <a:rPr lang="en-IN" dirty="0"/>
              <a:t>Data aspects</a:t>
            </a:r>
          </a:p>
          <a:p>
            <a:pPr lvl="1"/>
            <a:r>
              <a:rPr lang="en-IN" sz="2000" dirty="0"/>
              <a:t>Categorization of data (e.g. new and established products)</a:t>
            </a:r>
          </a:p>
          <a:p>
            <a:pPr lvl="1"/>
            <a:r>
              <a:rPr lang="en-US" sz="2000" dirty="0"/>
              <a:t>Frequency of data and their match to the decision problem (e.g. weekly forecasts and decisions)</a:t>
            </a:r>
          </a:p>
          <a:p>
            <a:pPr lvl="1"/>
            <a:r>
              <a:rPr lang="en-US" sz="2000" dirty="0"/>
              <a:t>Ability to include a range of variables (hard and soft)</a:t>
            </a:r>
          </a:p>
          <a:p>
            <a:pPr lvl="1"/>
            <a:r>
              <a:rPr lang="en-US" sz="2000" dirty="0"/>
              <a:t>Links to other information systems (e.g. ERP inventory)</a:t>
            </a:r>
          </a:p>
          <a:p>
            <a:pPr lvl="1"/>
            <a:r>
              <a:rPr lang="en-US" sz="2000" dirty="0"/>
              <a:t>Common interface for input and output</a:t>
            </a:r>
          </a:p>
        </p:txBody>
      </p:sp>
      <p:sp>
        <p:nvSpPr>
          <p:cNvPr id="5" name="Slide Number Placeholder 4"/>
          <p:cNvSpPr>
            <a:spLocks noGrp="1"/>
          </p:cNvSpPr>
          <p:nvPr>
            <p:ph type="sldNum" sz="quarter" idx="4"/>
          </p:nvPr>
        </p:nvSpPr>
        <p:spPr/>
        <p:txBody>
          <a:bodyPr/>
          <a:lstStyle/>
          <a:p>
            <a:fld id="{9BB7F014-2DB4-4D49-99B4-59FA1294E957}" type="slidenum">
              <a:rPr lang="en-US" smtClean="0"/>
              <a:pPr/>
              <a:t>15</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Tree>
    <p:extLst>
      <p:ext uri="{BB962C8B-B14F-4D97-AF65-F5344CB8AC3E}">
        <p14:creationId xmlns:p14="http://schemas.microsoft.com/office/powerpoint/2010/main" val="309923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12.2 The Role of Forecasting Support Systems</a:t>
            </a:r>
            <a:endParaRPr lang="en-US" dirty="0"/>
          </a:p>
        </p:txBody>
      </p:sp>
      <p:sp>
        <p:nvSpPr>
          <p:cNvPr id="4" name="Content Placeholder 2"/>
          <p:cNvSpPr>
            <a:spLocks noGrp="1"/>
          </p:cNvSpPr>
          <p:nvPr>
            <p:ph idx="1"/>
          </p:nvPr>
        </p:nvSpPr>
        <p:spPr>
          <a:xfrm>
            <a:off x="685799" y="1378368"/>
            <a:ext cx="7543799" cy="4999283"/>
          </a:xfrm>
        </p:spPr>
        <p:txBody>
          <a:bodyPr>
            <a:noAutofit/>
          </a:bodyPr>
          <a:lstStyle/>
          <a:p>
            <a:pPr marL="0" indent="0">
              <a:spcBef>
                <a:spcPts val="2200"/>
              </a:spcBef>
              <a:buNone/>
            </a:pPr>
            <a:r>
              <a:rPr lang="en-GB" b="1" dirty="0" smtClean="0"/>
              <a:t>Key </a:t>
            </a:r>
            <a:r>
              <a:rPr lang="en-GB" b="1" dirty="0"/>
              <a:t>dimensions of FSS</a:t>
            </a:r>
          </a:p>
          <a:p>
            <a:r>
              <a:rPr lang="en-IN" dirty="0"/>
              <a:t>Forecasting methods and their accuracy</a:t>
            </a:r>
          </a:p>
          <a:p>
            <a:pPr lvl="1"/>
            <a:r>
              <a:rPr lang="en-GB" sz="2000" dirty="0"/>
              <a:t>Range of methods</a:t>
            </a:r>
          </a:p>
          <a:p>
            <a:pPr lvl="1"/>
            <a:r>
              <a:rPr lang="en-GB" sz="2000" dirty="0"/>
              <a:t>Ability to include additional variables (e.g. weather)</a:t>
            </a:r>
          </a:p>
          <a:p>
            <a:pPr lvl="1"/>
            <a:r>
              <a:rPr lang="en-GB" sz="2000" dirty="0"/>
              <a:t>Suitability of methods for organization’s data</a:t>
            </a:r>
          </a:p>
          <a:p>
            <a:pPr lvl="1"/>
            <a:r>
              <a:rPr lang="en-GB" sz="2000" dirty="0"/>
              <a:t>Appropriate measures of accuracy of alternative methods compared with current performance</a:t>
            </a:r>
          </a:p>
          <a:p>
            <a:pPr>
              <a:spcBef>
                <a:spcPts val="1600"/>
              </a:spcBef>
            </a:pPr>
            <a:r>
              <a:rPr lang="en-GB" dirty="0"/>
              <a:t>User-Computer interface</a:t>
            </a:r>
          </a:p>
          <a:p>
            <a:pPr lvl="1"/>
            <a:r>
              <a:rPr lang="en-GB" sz="2000" dirty="0"/>
              <a:t>Ease of learning and ease of use</a:t>
            </a:r>
          </a:p>
          <a:p>
            <a:pPr lvl="1"/>
            <a:r>
              <a:rPr lang="en-GB" sz="2000" dirty="0"/>
              <a:t>Report-writing capabilities</a:t>
            </a:r>
          </a:p>
          <a:p>
            <a:pPr lvl="1"/>
            <a:r>
              <a:rPr lang="en-GB" sz="2000" dirty="0"/>
              <a:t>Support for judgemental adjustments to model-based forecasts</a:t>
            </a:r>
          </a:p>
        </p:txBody>
      </p:sp>
      <p:sp>
        <p:nvSpPr>
          <p:cNvPr id="5" name="Slide Number Placeholder 4"/>
          <p:cNvSpPr>
            <a:spLocks noGrp="1"/>
          </p:cNvSpPr>
          <p:nvPr>
            <p:ph type="sldNum" sz="quarter" idx="4"/>
          </p:nvPr>
        </p:nvSpPr>
        <p:spPr/>
        <p:txBody>
          <a:bodyPr/>
          <a:lstStyle/>
          <a:p>
            <a:fld id="{9BB7F014-2DB4-4D49-99B4-59FA1294E957}" type="slidenum">
              <a:rPr lang="en-US" smtClean="0"/>
              <a:pPr/>
              <a:t>16</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Tree>
    <p:extLst>
      <p:ext uri="{BB962C8B-B14F-4D97-AF65-F5344CB8AC3E}">
        <p14:creationId xmlns:p14="http://schemas.microsoft.com/office/powerpoint/2010/main" val="151764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12.2 The Role of Forecasting Support Systems</a:t>
            </a:r>
            <a:endParaRPr lang="en-US" dirty="0"/>
          </a:p>
        </p:txBody>
      </p:sp>
      <p:sp>
        <p:nvSpPr>
          <p:cNvPr id="4" name="Content Placeholder 2"/>
          <p:cNvSpPr>
            <a:spLocks noGrp="1"/>
          </p:cNvSpPr>
          <p:nvPr>
            <p:ph idx="1"/>
          </p:nvPr>
        </p:nvSpPr>
        <p:spPr>
          <a:xfrm>
            <a:off x="685799" y="1378368"/>
            <a:ext cx="7543799" cy="4999283"/>
          </a:xfrm>
        </p:spPr>
        <p:txBody>
          <a:bodyPr>
            <a:noAutofit/>
          </a:bodyPr>
          <a:lstStyle/>
          <a:p>
            <a:pPr marL="0" indent="0">
              <a:spcBef>
                <a:spcPts val="2200"/>
              </a:spcBef>
              <a:buNone/>
            </a:pPr>
            <a:r>
              <a:rPr lang="en-GB" b="1" dirty="0" smtClean="0"/>
              <a:t>Key </a:t>
            </a:r>
            <a:r>
              <a:rPr lang="en-GB" b="1" dirty="0"/>
              <a:t>dimensions of FSS</a:t>
            </a:r>
          </a:p>
          <a:p>
            <a:r>
              <a:rPr lang="en-GB" dirty="0"/>
              <a:t>Supplier Company characteristics</a:t>
            </a:r>
          </a:p>
          <a:p>
            <a:pPr lvl="1"/>
            <a:r>
              <a:rPr lang="en-GB" sz="2000" dirty="0"/>
              <a:t>Viability, history, list of clients</a:t>
            </a:r>
          </a:p>
          <a:p>
            <a:pPr lvl="1"/>
            <a:r>
              <a:rPr lang="en-GB" sz="2000" dirty="0"/>
              <a:t>Project team</a:t>
            </a:r>
          </a:p>
          <a:p>
            <a:pPr lvl="1"/>
            <a:r>
              <a:rPr lang="en-GB" sz="2000" dirty="0"/>
              <a:t>Specialist forecasting support</a:t>
            </a:r>
          </a:p>
          <a:p>
            <a:pPr>
              <a:spcBef>
                <a:spcPts val="1600"/>
              </a:spcBef>
            </a:pPr>
            <a:r>
              <a:rPr lang="en-GB" dirty="0"/>
              <a:t>Cost</a:t>
            </a:r>
          </a:p>
          <a:p>
            <a:pPr lvl="1"/>
            <a:r>
              <a:rPr lang="en-GB" sz="2000" dirty="0"/>
              <a:t>Purchase price</a:t>
            </a:r>
          </a:p>
          <a:p>
            <a:pPr lvl="1"/>
            <a:r>
              <a:rPr lang="en-GB" sz="2000" dirty="0"/>
              <a:t>Maintenance</a:t>
            </a:r>
          </a:p>
          <a:p>
            <a:pPr lvl="1"/>
            <a:r>
              <a:rPr lang="en-GB" sz="2000" dirty="0"/>
              <a:t>Consulting/training</a:t>
            </a:r>
          </a:p>
        </p:txBody>
      </p:sp>
      <p:sp>
        <p:nvSpPr>
          <p:cNvPr id="5" name="Slide Number Placeholder 4"/>
          <p:cNvSpPr>
            <a:spLocks noGrp="1"/>
          </p:cNvSpPr>
          <p:nvPr>
            <p:ph type="sldNum" sz="quarter" idx="4"/>
          </p:nvPr>
        </p:nvSpPr>
        <p:spPr/>
        <p:txBody>
          <a:bodyPr/>
          <a:lstStyle/>
          <a:p>
            <a:fld id="{9BB7F014-2DB4-4D49-99B4-59FA1294E957}" type="slidenum">
              <a:rPr lang="en-US" smtClean="0"/>
              <a:pPr/>
              <a:t>17</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7" name="Text Box 6"/>
          <p:cNvSpPr txBox="1">
            <a:spLocks noChangeArrowheads="1"/>
          </p:cNvSpPr>
          <p:nvPr/>
        </p:nvSpPr>
        <p:spPr bwMode="auto">
          <a:xfrm>
            <a:off x="685799" y="5179728"/>
            <a:ext cx="7438869" cy="1077218"/>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sz="2000" b="1" u="none" dirty="0" smtClean="0">
                <a:solidFill>
                  <a:srgbClr val="873B1F"/>
                </a:solidFill>
                <a:latin typeface="Arial" charset="0"/>
                <a:ea typeface="Arial" charset="0"/>
                <a:cs typeface="Arial" charset="0"/>
              </a:rPr>
              <a:t>Questions:</a:t>
            </a:r>
            <a:endParaRPr lang="en-GB" sz="2000" dirty="0" smtClean="0">
              <a:solidFill>
                <a:srgbClr val="873B1F"/>
              </a:solidFill>
              <a:latin typeface="Arial" charset="0"/>
              <a:ea typeface="Arial" charset="0"/>
              <a:cs typeface="Arial" charset="0"/>
            </a:endParaRPr>
          </a:p>
          <a:p>
            <a:pPr marL="228600" indent="-228600" defTabSz="1047750" eaLnBrk="0" hangingPunct="0">
              <a:spcBef>
                <a:spcPts val="600"/>
              </a:spcBef>
              <a:buFont typeface="Arial" charset="0"/>
              <a:buChar char="•"/>
            </a:pPr>
            <a:r>
              <a:rPr lang="en-GB" sz="2000" u="none" dirty="0" smtClean="0">
                <a:solidFill>
                  <a:srgbClr val="873B1F"/>
                </a:solidFill>
                <a:latin typeface="Arial" charset="0"/>
                <a:ea typeface="Arial" charset="0"/>
                <a:cs typeface="Arial" charset="0"/>
              </a:rPr>
              <a:t>What are requirements?</a:t>
            </a:r>
          </a:p>
          <a:p>
            <a:pPr marL="228600" indent="-228600" defTabSz="1047750" eaLnBrk="0" hangingPunct="0">
              <a:spcBef>
                <a:spcPts val="600"/>
              </a:spcBef>
              <a:buFont typeface="Arial" charset="0"/>
              <a:buChar char="•"/>
            </a:pPr>
            <a:r>
              <a:rPr lang="en-GB" sz="2000" u="none" dirty="0" smtClean="0">
                <a:solidFill>
                  <a:srgbClr val="873B1F"/>
                </a:solidFill>
                <a:latin typeface="Arial" charset="0"/>
                <a:ea typeface="Arial" charset="0"/>
                <a:cs typeface="Arial" charset="0"/>
              </a:rPr>
              <a:t>What are desirables?</a:t>
            </a:r>
            <a:endParaRPr lang="en-GB" sz="2000" b="1" u="none" dirty="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188866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12.2 The Role of Forecasting Support Systems</a:t>
            </a:r>
            <a:endParaRPr lang="en-US" dirty="0"/>
          </a:p>
        </p:txBody>
      </p:sp>
      <p:sp>
        <p:nvSpPr>
          <p:cNvPr id="4" name="Content Placeholder 2"/>
          <p:cNvSpPr>
            <a:spLocks noGrp="1"/>
          </p:cNvSpPr>
          <p:nvPr>
            <p:ph idx="1"/>
          </p:nvPr>
        </p:nvSpPr>
        <p:spPr>
          <a:xfrm>
            <a:off x="685799" y="1378369"/>
            <a:ext cx="7543799" cy="4266794"/>
          </a:xfrm>
        </p:spPr>
        <p:txBody>
          <a:bodyPr>
            <a:noAutofit/>
          </a:bodyPr>
          <a:lstStyle/>
          <a:p>
            <a:pPr marL="0" indent="0">
              <a:spcBef>
                <a:spcPts val="2200"/>
              </a:spcBef>
              <a:buNone/>
            </a:pPr>
            <a:r>
              <a:rPr lang="en-GB" sz="2400" b="1" dirty="0" smtClean="0">
                <a:solidFill>
                  <a:srgbClr val="873B1F"/>
                </a:solidFill>
              </a:rPr>
              <a:t>Forecast Adjustment</a:t>
            </a:r>
            <a:endParaRPr lang="en-GB" sz="2400" b="1" dirty="0">
              <a:solidFill>
                <a:srgbClr val="873B1F"/>
              </a:solidFill>
            </a:endParaRPr>
          </a:p>
          <a:p>
            <a:r>
              <a:rPr lang="en-GB" dirty="0"/>
              <a:t>The aim when adjusting a statistical forecast</a:t>
            </a:r>
          </a:p>
          <a:p>
            <a:pPr lvl="1"/>
            <a:r>
              <a:rPr lang="en-GB" dirty="0"/>
              <a:t>To take into account complexity omitted from the statistical model</a:t>
            </a:r>
          </a:p>
          <a:p>
            <a:pPr lvl="1"/>
            <a:endParaRPr lang="en-GB" sz="2000" dirty="0"/>
          </a:p>
          <a:p>
            <a:r>
              <a:rPr lang="en-GB" dirty="0"/>
              <a:t>70%+ forecasts by manufacturers adjusted</a:t>
            </a:r>
          </a:p>
          <a:p>
            <a:pPr lvl="1"/>
            <a:r>
              <a:rPr lang="en-GB" dirty="0"/>
              <a:t>Retailers stocking many thousands of SKUs adjust fewer</a:t>
            </a:r>
          </a:p>
          <a:p>
            <a:pPr lvl="1">
              <a:buFont typeface="Courier New" pitchFamily="49" charset="0"/>
              <a:buChar char="o"/>
            </a:pPr>
            <a:endParaRPr lang="en-GB" sz="2000" dirty="0"/>
          </a:p>
          <a:p>
            <a:pPr lvl="1">
              <a:buFont typeface="Courier New" pitchFamily="49" charset="0"/>
              <a:buChar char="o"/>
            </a:pPr>
            <a:endParaRPr lang="en-GB" sz="2000" dirty="0"/>
          </a:p>
          <a:p>
            <a:r>
              <a:rPr lang="en-GB" dirty="0"/>
              <a:t>Key questions</a:t>
            </a:r>
          </a:p>
          <a:p>
            <a:pPr lvl="1"/>
            <a:r>
              <a:rPr lang="en-GB" dirty="0"/>
              <a:t>When to adjust?</a:t>
            </a:r>
          </a:p>
          <a:p>
            <a:pPr lvl="1"/>
            <a:r>
              <a:rPr lang="en-GB" dirty="0"/>
              <a:t>Size of adjustment?</a:t>
            </a:r>
          </a:p>
        </p:txBody>
      </p:sp>
      <p:sp>
        <p:nvSpPr>
          <p:cNvPr id="5" name="Slide Number Placeholder 4"/>
          <p:cNvSpPr>
            <a:spLocks noGrp="1"/>
          </p:cNvSpPr>
          <p:nvPr>
            <p:ph type="sldNum" sz="quarter" idx="4"/>
          </p:nvPr>
        </p:nvSpPr>
        <p:spPr/>
        <p:txBody>
          <a:bodyPr/>
          <a:lstStyle/>
          <a:p>
            <a:fld id="{9BB7F014-2DB4-4D49-99B4-59FA1294E957}" type="slidenum">
              <a:rPr lang="en-US" smtClean="0"/>
              <a:pPr/>
              <a:t>18</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grpSp>
        <p:nvGrpSpPr>
          <p:cNvPr id="8" name="Group 7"/>
          <p:cNvGrpSpPr/>
          <p:nvPr/>
        </p:nvGrpSpPr>
        <p:grpSpPr>
          <a:xfrm>
            <a:off x="4405233" y="3840468"/>
            <a:ext cx="2880319" cy="2357343"/>
            <a:chOff x="5913438" y="1477491"/>
            <a:chExt cx="3030537" cy="4215284"/>
          </a:xfrm>
        </p:grpSpPr>
        <p:sp>
          <p:nvSpPr>
            <p:cNvPr id="9" name="Line 4"/>
            <p:cNvSpPr>
              <a:spLocks noChangeShapeType="1"/>
            </p:cNvSpPr>
            <p:nvPr/>
          </p:nvSpPr>
          <p:spPr bwMode="auto">
            <a:xfrm flipV="1">
              <a:off x="5976938" y="1839913"/>
              <a:ext cx="520700" cy="0"/>
            </a:xfrm>
            <a:prstGeom prst="line">
              <a:avLst/>
            </a:prstGeom>
            <a:noFill/>
            <a:ln w="9525">
              <a:solidFill>
                <a:schemeClr val="tx1"/>
              </a:solidFill>
              <a:round/>
              <a:headEnd/>
              <a:tailEnd/>
            </a:ln>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endParaRPr lang="en-US" sz="2000" dirty="0"/>
            </a:p>
          </p:txBody>
        </p:sp>
        <p:sp>
          <p:nvSpPr>
            <p:cNvPr id="10" name="AutoShape 5"/>
            <p:cNvSpPr>
              <a:spLocks noChangeArrowheads="1"/>
            </p:cNvSpPr>
            <p:nvPr/>
          </p:nvSpPr>
          <p:spPr bwMode="auto">
            <a:xfrm>
              <a:off x="6084888" y="1852613"/>
              <a:ext cx="288925" cy="762000"/>
            </a:xfrm>
            <a:prstGeom prst="upArrow">
              <a:avLst>
                <a:gd name="adj1" fmla="val 50000"/>
                <a:gd name="adj2" fmla="val 65934"/>
              </a:avLst>
            </a:prstGeom>
            <a:solidFill>
              <a:srgbClr val="99FFCC"/>
            </a:solidFill>
            <a:ln w="9525">
              <a:solidFill>
                <a:schemeClr val="tx1"/>
              </a:solidFill>
              <a:miter lim="800000"/>
              <a:headEnd/>
              <a:tailEnd/>
            </a:ln>
          </p:spPr>
          <p:txBody>
            <a:bodyPr wrap="none" anchor="ct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endParaRPr lang="en-US" sz="2000" dirty="0"/>
            </a:p>
          </p:txBody>
        </p:sp>
        <p:sp>
          <p:nvSpPr>
            <p:cNvPr id="11" name="Line 6"/>
            <p:cNvSpPr>
              <a:spLocks noChangeShapeType="1"/>
            </p:cNvSpPr>
            <p:nvPr/>
          </p:nvSpPr>
          <p:spPr bwMode="auto">
            <a:xfrm>
              <a:off x="5934075" y="2614613"/>
              <a:ext cx="647700" cy="0"/>
            </a:xfrm>
            <a:prstGeom prst="line">
              <a:avLst/>
            </a:prstGeom>
            <a:noFill/>
            <a:ln w="38100">
              <a:solidFill>
                <a:schemeClr val="tx1"/>
              </a:solidFill>
              <a:round/>
              <a:headEnd/>
              <a:tailEnd/>
            </a:ln>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endParaRPr lang="en-US" sz="2000" dirty="0"/>
            </a:p>
          </p:txBody>
        </p:sp>
        <p:sp>
          <p:nvSpPr>
            <p:cNvPr id="12" name="AutoShape 7"/>
            <p:cNvSpPr>
              <a:spLocks noChangeArrowheads="1"/>
            </p:cNvSpPr>
            <p:nvPr/>
          </p:nvSpPr>
          <p:spPr bwMode="auto">
            <a:xfrm>
              <a:off x="6091238" y="2628900"/>
              <a:ext cx="288925" cy="850900"/>
            </a:xfrm>
            <a:prstGeom prst="downArrow">
              <a:avLst>
                <a:gd name="adj1" fmla="val 50000"/>
                <a:gd name="adj2" fmla="val 73626"/>
              </a:avLst>
            </a:prstGeom>
            <a:solidFill>
              <a:schemeClr val="accent1">
                <a:lumMod val="40000"/>
                <a:lumOff val="60000"/>
              </a:schemeClr>
            </a:solidFill>
            <a:ln w="9525">
              <a:solidFill>
                <a:schemeClr val="tx1"/>
              </a:solidFill>
              <a:miter lim="800000"/>
              <a:headEnd/>
              <a:tailEnd/>
            </a:ln>
          </p:spPr>
          <p:txBody>
            <a:bodyPr wrap="none" anchor="ct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endParaRPr lang="en-US" sz="2000" dirty="0"/>
            </a:p>
          </p:txBody>
        </p:sp>
        <p:sp>
          <p:nvSpPr>
            <p:cNvPr id="13" name="Line 8"/>
            <p:cNvSpPr>
              <a:spLocks noChangeShapeType="1"/>
            </p:cNvSpPr>
            <p:nvPr/>
          </p:nvSpPr>
          <p:spPr bwMode="auto">
            <a:xfrm flipV="1">
              <a:off x="5976938" y="3494086"/>
              <a:ext cx="512762" cy="0"/>
            </a:xfrm>
            <a:prstGeom prst="line">
              <a:avLst/>
            </a:prstGeom>
            <a:noFill/>
            <a:ln w="9525">
              <a:solidFill>
                <a:schemeClr val="tx1"/>
              </a:solidFill>
              <a:round/>
              <a:headEnd/>
              <a:tailEnd/>
            </a:ln>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endParaRPr lang="en-US" sz="2000" dirty="0"/>
            </a:p>
          </p:txBody>
        </p:sp>
        <p:sp>
          <p:nvSpPr>
            <p:cNvPr id="14" name="Text Box 9"/>
            <p:cNvSpPr txBox="1">
              <a:spLocks noChangeArrowheads="1"/>
            </p:cNvSpPr>
            <p:nvPr/>
          </p:nvSpPr>
          <p:spPr bwMode="auto">
            <a:xfrm>
              <a:off x="6635089" y="1477491"/>
              <a:ext cx="2111375" cy="660421"/>
            </a:xfrm>
            <a:prstGeom prst="rect">
              <a:avLst/>
            </a:prstGeom>
            <a:noFill/>
            <a:ln w="9525">
              <a:noFill/>
              <a:miter lim="800000"/>
              <a:headEnd/>
              <a:tailEnd/>
            </a:ln>
          </p:spPr>
          <p:txBody>
            <a:bodyPr anchor="b">
              <a:spAutoFit/>
            </a:bodyPr>
            <a:lstStyle>
              <a:defPPr>
                <a:defRPr lang="en-US"/>
              </a:defPPr>
              <a:lvl1pPr algn="l">
                <a:spcBef>
                  <a:spcPct val="50000"/>
                </a:spcBef>
                <a:defRPr sz="1800">
                  <a:latin typeface="Times New Roman" pitchFamily="18" charset="0"/>
                  <a:cs typeface="Arial" charset="0"/>
                </a:defRPr>
              </a:lvl1pPr>
              <a:lvl2pPr algn="l">
                <a:defRPr sz="2400">
                  <a:latin typeface="Times New Roman" pitchFamily="18" charset="0"/>
                  <a:cs typeface="Arial" charset="0"/>
                </a:defRPr>
              </a:lvl2pPr>
              <a:lvl3pPr algn="l">
                <a:defRPr sz="2400">
                  <a:latin typeface="Times New Roman" pitchFamily="18" charset="0"/>
                  <a:cs typeface="Arial" charset="0"/>
                </a:defRPr>
              </a:lvl3pPr>
              <a:lvl4pPr algn="l">
                <a:defRPr sz="2400">
                  <a:latin typeface="Times New Roman" pitchFamily="18" charset="0"/>
                  <a:cs typeface="Arial" charset="0"/>
                </a:defRPr>
              </a:lvl4pPr>
              <a:lvl5pPr algn="l">
                <a:defRPr sz="2400">
                  <a:latin typeface="Times New Roman" pitchFamily="18" charset="0"/>
                  <a:cs typeface="Arial" charset="0"/>
                </a:defRPr>
              </a:lvl5pPr>
              <a:lvl6pPr>
                <a:defRPr sz="2400">
                  <a:latin typeface="Times New Roman" pitchFamily="18" charset="0"/>
                  <a:cs typeface="Arial" charset="0"/>
                </a:defRPr>
              </a:lvl6pPr>
              <a:lvl7pPr>
                <a:defRPr sz="2400">
                  <a:latin typeface="Times New Roman" pitchFamily="18" charset="0"/>
                  <a:cs typeface="Arial" charset="0"/>
                </a:defRPr>
              </a:lvl7pPr>
              <a:lvl8pPr>
                <a:defRPr sz="2400">
                  <a:latin typeface="Times New Roman" pitchFamily="18" charset="0"/>
                  <a:cs typeface="Arial" charset="0"/>
                </a:defRPr>
              </a:lvl8pPr>
              <a:lvl9pPr>
                <a:defRPr sz="2400">
                  <a:latin typeface="Times New Roman" pitchFamily="18" charset="0"/>
                  <a:cs typeface="Arial" charset="0"/>
                </a:defRPr>
              </a:lvl9pPr>
            </a:lstStyle>
            <a:p>
              <a:r>
                <a:rPr lang="en-GB" dirty="0"/>
                <a:t>Adjusted forecast</a:t>
              </a:r>
              <a:endParaRPr lang="en-US" dirty="0"/>
            </a:p>
          </p:txBody>
        </p:sp>
        <p:sp>
          <p:nvSpPr>
            <p:cNvPr id="15" name="Text Box 10"/>
            <p:cNvSpPr txBox="1">
              <a:spLocks noChangeArrowheads="1"/>
            </p:cNvSpPr>
            <p:nvPr/>
          </p:nvSpPr>
          <p:spPr bwMode="auto">
            <a:xfrm>
              <a:off x="6638925" y="2129283"/>
              <a:ext cx="1971676" cy="669480"/>
            </a:xfrm>
            <a:prstGeom prst="rect">
              <a:avLst/>
            </a:prstGeom>
            <a:noFill/>
            <a:ln w="9525">
              <a:noFill/>
              <a:miter lim="800000"/>
              <a:headEnd/>
              <a:tailEnd/>
            </a:ln>
          </p:spPr>
          <p:txBody>
            <a:bodyPr anchor="b">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spcBef>
                  <a:spcPct val="50000"/>
                </a:spcBef>
              </a:pPr>
              <a:r>
                <a:rPr lang="en-GB" sz="1800" dirty="0"/>
                <a:t>System forecast</a:t>
              </a:r>
              <a:endParaRPr lang="en-US" sz="1800" dirty="0"/>
            </a:p>
          </p:txBody>
        </p:sp>
        <p:sp>
          <p:nvSpPr>
            <p:cNvPr id="16" name="Line 14"/>
            <p:cNvSpPr>
              <a:spLocks noChangeShapeType="1"/>
            </p:cNvSpPr>
            <p:nvPr/>
          </p:nvSpPr>
          <p:spPr bwMode="auto">
            <a:xfrm>
              <a:off x="5913438" y="3962400"/>
              <a:ext cx="576262" cy="0"/>
            </a:xfrm>
            <a:prstGeom prst="line">
              <a:avLst/>
            </a:prstGeom>
            <a:noFill/>
            <a:ln w="9525">
              <a:solidFill>
                <a:schemeClr val="tx1"/>
              </a:solidFill>
              <a:round/>
              <a:headEnd/>
              <a:tailEnd/>
            </a:ln>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endParaRPr lang="en-US" sz="2000" dirty="0"/>
            </a:p>
          </p:txBody>
        </p:sp>
        <p:sp>
          <p:nvSpPr>
            <p:cNvPr id="17" name="AutoShape 15"/>
            <p:cNvSpPr>
              <a:spLocks noChangeArrowheads="1"/>
            </p:cNvSpPr>
            <p:nvPr/>
          </p:nvSpPr>
          <p:spPr bwMode="auto">
            <a:xfrm>
              <a:off x="6065838" y="3973513"/>
              <a:ext cx="288925" cy="1462087"/>
            </a:xfrm>
            <a:prstGeom prst="upArrow">
              <a:avLst>
                <a:gd name="adj1" fmla="val 50000"/>
                <a:gd name="adj2" fmla="val 126511"/>
              </a:avLst>
            </a:prstGeom>
            <a:solidFill>
              <a:srgbClr val="FF0000"/>
            </a:solidFill>
            <a:ln w="9525">
              <a:solidFill>
                <a:schemeClr val="tx1"/>
              </a:solidFill>
              <a:miter lim="800000"/>
              <a:headEnd/>
              <a:tailEnd/>
            </a:ln>
          </p:spPr>
          <p:txBody>
            <a:bodyPr wrap="none" anchor="ct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endParaRPr lang="en-US" sz="2000" dirty="0"/>
            </a:p>
          </p:txBody>
        </p:sp>
        <p:sp>
          <p:nvSpPr>
            <p:cNvPr id="18" name="AutoShape 16"/>
            <p:cNvSpPr>
              <a:spLocks noChangeArrowheads="1"/>
            </p:cNvSpPr>
            <p:nvPr/>
          </p:nvSpPr>
          <p:spPr bwMode="auto">
            <a:xfrm>
              <a:off x="6494463" y="4900613"/>
              <a:ext cx="288925" cy="573087"/>
            </a:xfrm>
            <a:prstGeom prst="upArrow">
              <a:avLst>
                <a:gd name="adj1" fmla="val 50000"/>
                <a:gd name="adj2" fmla="val 49588"/>
              </a:avLst>
            </a:prstGeom>
            <a:solidFill>
              <a:srgbClr val="99FFCC"/>
            </a:solidFill>
            <a:ln w="9525">
              <a:solidFill>
                <a:schemeClr val="tx1"/>
              </a:solidFill>
              <a:miter lim="800000"/>
              <a:headEnd/>
              <a:tailEnd/>
            </a:ln>
          </p:spPr>
          <p:txBody>
            <a:bodyPr wrap="none" anchor="ct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endParaRPr lang="en-US" sz="2000" dirty="0"/>
            </a:p>
          </p:txBody>
        </p:sp>
        <p:sp>
          <p:nvSpPr>
            <p:cNvPr id="19" name="Line 17"/>
            <p:cNvSpPr>
              <a:spLocks noChangeShapeType="1"/>
            </p:cNvSpPr>
            <p:nvPr/>
          </p:nvSpPr>
          <p:spPr bwMode="auto">
            <a:xfrm>
              <a:off x="6281343" y="4704556"/>
              <a:ext cx="576263" cy="0"/>
            </a:xfrm>
            <a:prstGeom prst="line">
              <a:avLst/>
            </a:prstGeom>
            <a:noFill/>
            <a:ln w="9525">
              <a:solidFill>
                <a:schemeClr val="tx1"/>
              </a:solidFill>
              <a:round/>
              <a:headEnd/>
              <a:tailEnd/>
            </a:ln>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endParaRPr lang="en-US" sz="2000" dirty="0"/>
            </a:p>
          </p:txBody>
        </p:sp>
        <p:sp>
          <p:nvSpPr>
            <p:cNvPr id="20" name="Line 18"/>
            <p:cNvSpPr>
              <a:spLocks noChangeShapeType="1"/>
            </p:cNvSpPr>
            <p:nvPr/>
          </p:nvSpPr>
          <p:spPr bwMode="auto">
            <a:xfrm>
              <a:off x="5937250" y="5457825"/>
              <a:ext cx="860425" cy="0"/>
            </a:xfrm>
            <a:prstGeom prst="line">
              <a:avLst/>
            </a:prstGeom>
            <a:noFill/>
            <a:ln w="38100">
              <a:solidFill>
                <a:schemeClr val="tx1"/>
              </a:solidFill>
              <a:round/>
              <a:headEnd/>
              <a:tailEnd/>
            </a:ln>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endParaRPr lang="en-US" sz="2000" dirty="0"/>
            </a:p>
          </p:txBody>
        </p:sp>
        <p:sp>
          <p:nvSpPr>
            <p:cNvPr id="21" name="Text Box 19"/>
            <p:cNvSpPr txBox="1">
              <a:spLocks noChangeArrowheads="1"/>
            </p:cNvSpPr>
            <p:nvPr/>
          </p:nvSpPr>
          <p:spPr bwMode="auto">
            <a:xfrm>
              <a:off x="6742113" y="3588193"/>
              <a:ext cx="2201862" cy="669480"/>
            </a:xfrm>
            <a:prstGeom prst="rect">
              <a:avLst/>
            </a:prstGeom>
            <a:noFill/>
            <a:ln w="9525">
              <a:noFill/>
              <a:miter lim="800000"/>
              <a:headEnd/>
              <a:tailEnd/>
            </a:ln>
          </p:spPr>
          <p:txBody>
            <a:bodyPr anchor="b">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spcBef>
                  <a:spcPct val="50000"/>
                </a:spcBef>
              </a:pPr>
              <a:r>
                <a:rPr lang="en-GB" sz="1800" dirty="0"/>
                <a:t>Adjusted forecast</a:t>
              </a:r>
              <a:endParaRPr lang="en-US" sz="1800" dirty="0"/>
            </a:p>
          </p:txBody>
        </p:sp>
        <p:sp>
          <p:nvSpPr>
            <p:cNvPr id="22" name="Text Box 20"/>
            <p:cNvSpPr txBox="1">
              <a:spLocks noChangeArrowheads="1"/>
            </p:cNvSpPr>
            <p:nvPr/>
          </p:nvSpPr>
          <p:spPr bwMode="auto">
            <a:xfrm>
              <a:off x="6905625" y="5023295"/>
              <a:ext cx="1971676" cy="669480"/>
            </a:xfrm>
            <a:prstGeom prst="rect">
              <a:avLst/>
            </a:prstGeom>
            <a:noFill/>
            <a:ln w="9525">
              <a:noFill/>
              <a:miter lim="800000"/>
              <a:headEnd/>
              <a:tailEnd/>
            </a:ln>
          </p:spPr>
          <p:txBody>
            <a:bodyPr anchor="b">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spcBef>
                  <a:spcPct val="50000"/>
                </a:spcBef>
              </a:pPr>
              <a:r>
                <a:rPr lang="en-GB" sz="1800" dirty="0"/>
                <a:t>System forecast</a:t>
              </a:r>
              <a:endParaRPr lang="en-US" sz="1800" dirty="0"/>
            </a:p>
          </p:txBody>
        </p:sp>
        <p:sp>
          <p:nvSpPr>
            <p:cNvPr id="23" name="Text Box 21"/>
            <p:cNvSpPr txBox="1">
              <a:spLocks noChangeArrowheads="1"/>
            </p:cNvSpPr>
            <p:nvPr/>
          </p:nvSpPr>
          <p:spPr bwMode="auto">
            <a:xfrm>
              <a:off x="6792450" y="4184914"/>
              <a:ext cx="1941514" cy="669480"/>
            </a:xfrm>
            <a:prstGeom prst="rect">
              <a:avLst/>
            </a:prstGeom>
            <a:noFill/>
            <a:ln w="9525">
              <a:noFill/>
              <a:miter lim="800000"/>
              <a:headEnd/>
              <a:tailEnd/>
            </a:ln>
          </p:spPr>
          <p:txBody>
            <a:bodyPr anchor="b">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spcBef>
                  <a:spcPct val="50000"/>
                </a:spcBef>
              </a:pPr>
              <a:r>
                <a:rPr lang="en-GB" sz="1800" dirty="0"/>
                <a:t>Actual demand</a:t>
              </a:r>
              <a:endParaRPr lang="en-US" sz="1800" dirty="0"/>
            </a:p>
          </p:txBody>
        </p:sp>
      </p:grpSp>
    </p:spTree>
    <p:extLst>
      <p:ext uri="{BB962C8B-B14F-4D97-AF65-F5344CB8AC3E}">
        <p14:creationId xmlns:p14="http://schemas.microsoft.com/office/powerpoint/2010/main" val="1686017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12.2 The Role of Forecasting Support Systems</a:t>
            </a:r>
            <a:endParaRPr lang="en-US" dirty="0"/>
          </a:p>
        </p:txBody>
      </p:sp>
      <p:sp>
        <p:nvSpPr>
          <p:cNvPr id="4" name="Content Placeholder 2"/>
          <p:cNvSpPr>
            <a:spLocks noGrp="1"/>
          </p:cNvSpPr>
          <p:nvPr>
            <p:ph idx="1"/>
          </p:nvPr>
        </p:nvSpPr>
        <p:spPr>
          <a:xfrm>
            <a:off x="685799" y="1378369"/>
            <a:ext cx="7543799" cy="4266794"/>
          </a:xfrm>
        </p:spPr>
        <p:txBody>
          <a:bodyPr>
            <a:noAutofit/>
          </a:bodyPr>
          <a:lstStyle/>
          <a:p>
            <a:pPr marL="0" indent="0">
              <a:spcBef>
                <a:spcPts val="2200"/>
              </a:spcBef>
              <a:buNone/>
            </a:pPr>
            <a:r>
              <a:rPr lang="en-GB" sz="2400" b="1" dirty="0" smtClean="0">
                <a:solidFill>
                  <a:srgbClr val="873B1F"/>
                </a:solidFill>
              </a:rPr>
              <a:t>Forecast Adjustment</a:t>
            </a:r>
            <a:endParaRPr lang="en-GB" sz="2400" b="1" dirty="0">
              <a:solidFill>
                <a:srgbClr val="873B1F"/>
              </a:solidFill>
            </a:endParaRPr>
          </a:p>
          <a:p>
            <a:pPr marL="0" indent="0">
              <a:lnSpc>
                <a:spcPct val="150000"/>
              </a:lnSpc>
              <a:buNone/>
            </a:pPr>
            <a:r>
              <a:rPr lang="en-GB" b="1" dirty="0"/>
              <a:t>Adjusting a Statistical Forecast</a:t>
            </a:r>
          </a:p>
          <a:p>
            <a:r>
              <a:rPr lang="en-GB" dirty="0"/>
              <a:t>Model-based forecasts should only be adjusted:</a:t>
            </a:r>
          </a:p>
          <a:p>
            <a:pPr lvl="1"/>
            <a:r>
              <a:rPr lang="en-GB" sz="2000" dirty="0"/>
              <a:t>if the forecaster has substantial information about factors excluded from the statistical forecast.</a:t>
            </a:r>
          </a:p>
          <a:p>
            <a:pPr>
              <a:spcBef>
                <a:spcPts val="1600"/>
              </a:spcBef>
            </a:pPr>
            <a:r>
              <a:rPr lang="en-GB" dirty="0"/>
              <a:t>Adjustments can be made more effective: </a:t>
            </a:r>
          </a:p>
          <a:p>
            <a:pPr lvl="1"/>
            <a:r>
              <a:rPr lang="en-GB" sz="2000" dirty="0"/>
              <a:t>by developing a data base of their past effectiveness and the reasons the adjustments were made.</a:t>
            </a:r>
          </a:p>
          <a:p>
            <a:pPr lvl="1"/>
            <a:r>
              <a:rPr lang="en-GB" sz="2000" dirty="0"/>
              <a:t>by developing statistical summaries of past adjustments to provide advice on the size of the adjustment.</a:t>
            </a:r>
          </a:p>
        </p:txBody>
      </p:sp>
      <p:sp>
        <p:nvSpPr>
          <p:cNvPr id="5" name="Slide Number Placeholder 4"/>
          <p:cNvSpPr>
            <a:spLocks noGrp="1"/>
          </p:cNvSpPr>
          <p:nvPr>
            <p:ph type="sldNum" sz="quarter" idx="4"/>
          </p:nvPr>
        </p:nvSpPr>
        <p:spPr/>
        <p:txBody>
          <a:bodyPr/>
          <a:lstStyle/>
          <a:p>
            <a:fld id="{9BB7F014-2DB4-4D49-99B4-59FA1294E957}" type="slidenum">
              <a:rPr lang="en-US" smtClean="0"/>
              <a:pPr/>
              <a:t>19</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Tree>
    <p:extLst>
      <p:ext uri="{BB962C8B-B14F-4D97-AF65-F5344CB8AC3E}">
        <p14:creationId xmlns:p14="http://schemas.microsoft.com/office/powerpoint/2010/main" val="946688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Chapter 12: </a:t>
            </a:r>
            <a:r>
              <a:rPr lang="en-US" dirty="0" smtClean="0"/>
              <a:t>Putting Forecasting Methods to Work</a:t>
            </a:r>
            <a:endParaRPr lang="en-US" dirty="0"/>
          </a:p>
        </p:txBody>
      </p:sp>
      <p:sp>
        <p:nvSpPr>
          <p:cNvPr id="3" name="Content Placeholder 2"/>
          <p:cNvSpPr>
            <a:spLocks noGrp="1"/>
          </p:cNvSpPr>
          <p:nvPr>
            <p:ph idx="1"/>
          </p:nvPr>
        </p:nvSpPr>
        <p:spPr/>
        <p:txBody>
          <a:bodyPr/>
          <a:lstStyle/>
          <a:p>
            <a:pPr marL="685800" indent="-677863">
              <a:buNone/>
            </a:pPr>
            <a:r>
              <a:rPr lang="en-US" dirty="0" smtClean="0"/>
              <a:t>12.1	Evaluating a Forecasting Process</a:t>
            </a:r>
          </a:p>
          <a:p>
            <a:pPr marL="685800" indent="-677863">
              <a:buNone/>
            </a:pPr>
            <a:r>
              <a:rPr lang="en-US" dirty="0" smtClean="0"/>
              <a:t>12.2	The Role of Forecasting Support Systems</a:t>
            </a:r>
          </a:p>
          <a:p>
            <a:pPr marL="685800" indent="-677863">
              <a:buNone/>
            </a:pPr>
            <a:r>
              <a:rPr lang="en-US" dirty="0" smtClean="0"/>
              <a:t>12.3	Operations</a:t>
            </a:r>
          </a:p>
          <a:p>
            <a:pPr marL="685800" indent="-677863">
              <a:buNone/>
            </a:pPr>
            <a:r>
              <a:rPr lang="en-US" dirty="0" smtClean="0"/>
              <a:t>12.4	Marketing</a:t>
            </a:r>
          </a:p>
          <a:p>
            <a:pPr marL="685800" indent="-677863">
              <a:buNone/>
            </a:pPr>
            <a:r>
              <a:rPr lang="en-US" dirty="0" smtClean="0"/>
              <a:t>12.5	Forecasting Individual Behavior</a:t>
            </a:r>
          </a:p>
          <a:p>
            <a:pPr marL="685800" indent="-677863">
              <a:buNone/>
            </a:pPr>
            <a:r>
              <a:rPr lang="en-US" dirty="0" smtClean="0"/>
              <a:t>12.6	Macroeconomic Forecasting</a:t>
            </a:r>
          </a:p>
          <a:p>
            <a:pPr marL="685800" indent="-677863">
              <a:buNone/>
            </a:pPr>
            <a:r>
              <a:rPr lang="en-US" dirty="0" smtClean="0"/>
              <a:t>12.7	Other Applications</a:t>
            </a:r>
          </a:p>
          <a:p>
            <a:pPr marL="685800" indent="-677863">
              <a:buNone/>
            </a:pPr>
            <a:r>
              <a:rPr lang="en-US" dirty="0" smtClean="0"/>
              <a:t>12.8	Forecasting Principles in Application</a:t>
            </a:r>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2</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6518" y="3436938"/>
            <a:ext cx="2194560" cy="2743200"/>
          </a:xfrm>
          <a:prstGeom prst="rect">
            <a:avLst/>
          </a:prstGeom>
        </p:spPr>
      </p:pic>
    </p:spTree>
    <p:extLst>
      <p:ext uri="{BB962C8B-B14F-4D97-AF65-F5344CB8AC3E}">
        <p14:creationId xmlns:p14="http://schemas.microsoft.com/office/powerpoint/2010/main" val="131885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12.2 The Role of Forecasting Support Systems</a:t>
            </a:r>
            <a:endParaRPr lang="en-US" dirty="0"/>
          </a:p>
        </p:txBody>
      </p:sp>
      <p:sp>
        <p:nvSpPr>
          <p:cNvPr id="4" name="Content Placeholder 2"/>
          <p:cNvSpPr>
            <a:spLocks noGrp="1"/>
          </p:cNvSpPr>
          <p:nvPr>
            <p:ph idx="1"/>
          </p:nvPr>
        </p:nvSpPr>
        <p:spPr>
          <a:xfrm>
            <a:off x="685799" y="1378369"/>
            <a:ext cx="7543799" cy="485155"/>
          </a:xfrm>
        </p:spPr>
        <p:txBody>
          <a:bodyPr>
            <a:noAutofit/>
          </a:bodyPr>
          <a:lstStyle/>
          <a:p>
            <a:pPr marL="0" indent="0">
              <a:spcBef>
                <a:spcPts val="2200"/>
              </a:spcBef>
              <a:buNone/>
            </a:pPr>
            <a:r>
              <a:rPr lang="en-GB" sz="2400" b="1" smtClean="0">
                <a:solidFill>
                  <a:srgbClr val="873B1F"/>
                </a:solidFill>
              </a:rPr>
              <a:t>Forecast Adjustment</a:t>
            </a:r>
            <a:endParaRPr lang="en-GB" sz="2400" b="1" dirty="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20</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pic>
        <p:nvPicPr>
          <p:cNvPr id="3" name="Picture 2"/>
          <p:cNvPicPr>
            <a:picLocks noChangeAspect="1"/>
          </p:cNvPicPr>
          <p:nvPr/>
        </p:nvPicPr>
        <p:blipFill>
          <a:blip r:embed="rId2"/>
          <a:stretch>
            <a:fillRect/>
          </a:stretch>
        </p:blipFill>
        <p:spPr>
          <a:xfrm>
            <a:off x="1670050" y="1994060"/>
            <a:ext cx="5803900" cy="3911600"/>
          </a:xfrm>
          <a:prstGeom prst="rect">
            <a:avLst/>
          </a:prstGeom>
        </p:spPr>
      </p:pic>
    </p:spTree>
    <p:extLst>
      <p:ext uri="{BB962C8B-B14F-4D97-AF65-F5344CB8AC3E}">
        <p14:creationId xmlns:p14="http://schemas.microsoft.com/office/powerpoint/2010/main" val="761837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12.2 The Role of Forecasting Support Systems</a:t>
            </a:r>
            <a:endParaRPr lang="en-US" dirty="0"/>
          </a:p>
        </p:txBody>
      </p:sp>
      <p:sp>
        <p:nvSpPr>
          <p:cNvPr id="4" name="Content Placeholder 2"/>
          <p:cNvSpPr>
            <a:spLocks noGrp="1"/>
          </p:cNvSpPr>
          <p:nvPr>
            <p:ph idx="1"/>
          </p:nvPr>
        </p:nvSpPr>
        <p:spPr>
          <a:xfrm>
            <a:off x="685799" y="1378369"/>
            <a:ext cx="7543799" cy="485155"/>
          </a:xfrm>
        </p:spPr>
        <p:txBody>
          <a:bodyPr>
            <a:noAutofit/>
          </a:bodyPr>
          <a:lstStyle/>
          <a:p>
            <a:pPr marL="0" indent="0">
              <a:spcBef>
                <a:spcPts val="2200"/>
              </a:spcBef>
              <a:buNone/>
            </a:pPr>
            <a:r>
              <a:rPr lang="en-GB" sz="2400" b="1" smtClean="0">
                <a:solidFill>
                  <a:srgbClr val="873B1F"/>
                </a:solidFill>
              </a:rPr>
              <a:t>Forecast Adjustment</a:t>
            </a:r>
            <a:endParaRPr lang="en-GB" sz="2400" b="1" dirty="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21</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8" name="Content Placeholder 2"/>
          <p:cNvSpPr txBox="1">
            <a:spLocks/>
          </p:cNvSpPr>
          <p:nvPr/>
        </p:nvSpPr>
        <p:spPr>
          <a:xfrm>
            <a:off x="685799" y="1863525"/>
            <a:ext cx="8229600" cy="1655180"/>
          </a:xfrm>
          <a:prstGeom prst="rect">
            <a:avLst/>
          </a:prstGeom>
        </p:spPr>
        <p:txBody>
          <a:bodyPr lIns="0" tIns="0" rIns="0" bIns="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a:latin typeface="Arial" charset="0"/>
                <a:ea typeface="Arial" charset="0"/>
                <a:cs typeface="Arial" charset="0"/>
              </a:rPr>
              <a:t>Promotional Sales with a Baseline Forecast</a:t>
            </a:r>
            <a:endParaRPr lang="en-US" sz="2000" dirty="0">
              <a:latin typeface="Arial" charset="0"/>
              <a:ea typeface="Arial" charset="0"/>
              <a:cs typeface="Arial" charset="0"/>
            </a:endParaRPr>
          </a:p>
          <a:p>
            <a:pPr marL="0" indent="0">
              <a:buNone/>
            </a:pPr>
            <a:r>
              <a:rPr lang="en-GB" sz="1800" dirty="0">
                <a:latin typeface="Arial" charset="0"/>
                <a:ea typeface="Arial" charset="0"/>
                <a:cs typeface="Arial" charset="0"/>
              </a:rPr>
              <a:t>Developing a Baseline Forecast</a:t>
            </a:r>
          </a:p>
          <a:p>
            <a:pPr marL="457200" indent="-228600">
              <a:buClr>
                <a:srgbClr val="873B1F"/>
              </a:buClr>
            </a:pPr>
            <a:r>
              <a:rPr lang="en-GB" sz="1800" dirty="0">
                <a:latin typeface="Arial" charset="0"/>
                <a:ea typeface="Arial" charset="0"/>
                <a:cs typeface="Arial" charset="0"/>
              </a:rPr>
              <a:t>Use a simple exponential smoothing model updated on non-promoted periods</a:t>
            </a:r>
          </a:p>
          <a:p>
            <a:pPr marL="457200" indent="-228600">
              <a:buClr>
                <a:srgbClr val="873B1F"/>
              </a:buClr>
            </a:pPr>
            <a:r>
              <a:rPr lang="en-GB" sz="1800" dirty="0">
                <a:latin typeface="Arial" charset="0"/>
                <a:ea typeface="Arial" charset="0"/>
                <a:cs typeface="Arial" charset="0"/>
              </a:rPr>
              <a:t>Develop a regression model</a:t>
            </a:r>
          </a:p>
          <a:p>
            <a:pPr>
              <a:lnSpc>
                <a:spcPct val="150000"/>
              </a:lnSpc>
              <a:buFont typeface="Courier New" pitchFamily="49" charset="0"/>
              <a:buChar char="o"/>
            </a:pPr>
            <a:endParaRPr lang="en-GB" sz="2000" b="1" dirty="0">
              <a:latin typeface="Arial" charset="0"/>
              <a:ea typeface="Arial" charset="0"/>
              <a:cs typeface="Arial"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355296487"/>
              </p:ext>
            </p:extLst>
          </p:nvPr>
        </p:nvGraphicFramePr>
        <p:xfrm>
          <a:off x="2149660" y="3379774"/>
          <a:ext cx="5301878" cy="438641"/>
        </p:xfrm>
        <a:graphic>
          <a:graphicData uri="http://schemas.openxmlformats.org/presentationml/2006/ole">
            <mc:AlternateContent xmlns:mc="http://schemas.openxmlformats.org/markup-compatibility/2006">
              <mc:Choice xmlns:v="urn:schemas-microsoft-com:vml" Requires="v">
                <p:oleObj spid="_x0000_s8204" name="Equation" r:id="rId3" imgW="3111500" imgH="254000" progId="">
                  <p:embed/>
                </p:oleObj>
              </mc:Choice>
              <mc:Fallback>
                <p:oleObj name="Equation" r:id="rId3" imgW="3111500" imgH="2540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660" y="3379774"/>
                        <a:ext cx="5301878" cy="438641"/>
                      </a:xfrm>
                      <a:prstGeom prst="rect">
                        <a:avLst/>
                      </a:prstGeom>
                      <a:noFill/>
                      <a:extLst/>
                    </p:spPr>
                  </p:pic>
                </p:oleObj>
              </mc:Fallback>
            </mc:AlternateContent>
          </a:graphicData>
        </a:graphic>
      </p:graphicFrame>
      <p:pic>
        <p:nvPicPr>
          <p:cNvPr id="10" name="Picture 9"/>
          <p:cNvPicPr>
            <a:picLocks noChangeAspect="1"/>
          </p:cNvPicPr>
          <p:nvPr/>
        </p:nvPicPr>
        <p:blipFill>
          <a:blip r:embed="rId5"/>
          <a:stretch>
            <a:fillRect/>
          </a:stretch>
        </p:blipFill>
        <p:spPr>
          <a:xfrm>
            <a:off x="719661" y="3875769"/>
            <a:ext cx="7371144" cy="1748129"/>
          </a:xfrm>
          <a:prstGeom prst="rect">
            <a:avLst/>
          </a:prstGeom>
        </p:spPr>
      </p:pic>
      <p:sp>
        <p:nvSpPr>
          <p:cNvPr id="11" name="Text Box 6"/>
          <p:cNvSpPr txBox="1">
            <a:spLocks noChangeArrowheads="1"/>
          </p:cNvSpPr>
          <p:nvPr/>
        </p:nvSpPr>
        <p:spPr bwMode="auto">
          <a:xfrm>
            <a:off x="685799" y="5790423"/>
            <a:ext cx="7438869" cy="553998"/>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b="1" u="none" dirty="0" smtClean="0">
                <a:solidFill>
                  <a:srgbClr val="873B1F"/>
                </a:solidFill>
                <a:latin typeface="Arial" charset="0"/>
                <a:ea typeface="Arial" charset="0"/>
                <a:cs typeface="Arial" charset="0"/>
              </a:rPr>
              <a:t>Question: </a:t>
            </a:r>
            <a:r>
              <a:rPr lang="en-GB" u="none" dirty="0" smtClean="0">
                <a:solidFill>
                  <a:srgbClr val="873B1F"/>
                </a:solidFill>
                <a:latin typeface="Arial" charset="0"/>
                <a:ea typeface="Arial" charset="0"/>
                <a:cs typeface="Arial" charset="0"/>
              </a:rPr>
              <a:t>In forecasting sales during promotions periods, what factors might limit the effectiveness of the two approaches we have described?</a:t>
            </a:r>
            <a:endParaRPr lang="en-GB" b="1" u="none" dirty="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736253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t>
            </a:r>
            <a:r>
              <a:rPr lang="en-US" dirty="0" err="1" smtClean="0"/>
              <a:t>Aways</a:t>
            </a:r>
            <a:r>
              <a:rPr lang="en-US" dirty="0" smtClean="0"/>
              <a:t> for Forecasting Support Systems</a:t>
            </a:r>
            <a:endParaRPr lang="en-US" dirty="0"/>
          </a:p>
        </p:txBody>
      </p:sp>
      <p:sp>
        <p:nvSpPr>
          <p:cNvPr id="3" name="Content Placeholder 2"/>
          <p:cNvSpPr>
            <a:spLocks noGrp="1"/>
          </p:cNvSpPr>
          <p:nvPr>
            <p:ph idx="1"/>
          </p:nvPr>
        </p:nvSpPr>
        <p:spPr/>
        <p:txBody>
          <a:bodyPr>
            <a:normAutofit/>
          </a:bodyPr>
          <a:lstStyle/>
          <a:p>
            <a:r>
              <a:rPr lang="en-GB" dirty="0"/>
              <a:t>Structure judgmental adjustments</a:t>
            </a:r>
          </a:p>
          <a:p>
            <a:r>
              <a:rPr lang="en-GB" dirty="0"/>
              <a:t>Compare the statistical system forecast with the adjusted final forecast</a:t>
            </a:r>
          </a:p>
          <a:p>
            <a:r>
              <a:rPr lang="en-GB" dirty="0"/>
              <a:t>Collect a ‘rich’ data base on promotions and events</a:t>
            </a:r>
          </a:p>
          <a:p>
            <a:r>
              <a:rPr lang="en-GB" dirty="0"/>
              <a:t>Base the system forecast on the regular periods</a:t>
            </a:r>
          </a:p>
          <a:p>
            <a:pPr lvl="1"/>
            <a:r>
              <a:rPr lang="en-GB" dirty="0"/>
              <a:t>Not when promotions are run</a:t>
            </a:r>
          </a:p>
          <a:p>
            <a:pPr lvl="1"/>
            <a:r>
              <a:rPr lang="en-GB" dirty="0"/>
              <a:t>Use promotional models if possible</a:t>
            </a:r>
          </a:p>
          <a:p>
            <a:r>
              <a:rPr lang="en-GB" dirty="0"/>
              <a:t>Use well-tested software</a:t>
            </a:r>
          </a:p>
          <a:p>
            <a:pPr lvl="1"/>
            <a:r>
              <a:rPr lang="en-GB" dirty="0"/>
              <a:t>Commercial software cannot be assumed to be valid</a:t>
            </a:r>
          </a:p>
          <a:p>
            <a:pPr lvl="1"/>
            <a:r>
              <a:rPr lang="en-GB" dirty="0"/>
              <a:t>Benchmark </a:t>
            </a:r>
            <a:r>
              <a:rPr lang="en-GB" dirty="0" smtClean="0"/>
              <a:t>results</a:t>
            </a:r>
            <a:endParaRPr lang="en-GB"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22</a:t>
            </a:fld>
            <a:endParaRPr lang="en-US" dirty="0"/>
          </a:p>
        </p:txBody>
      </p:sp>
    </p:spTree>
    <p:extLst>
      <p:ext uri="{BB962C8B-B14F-4D97-AF65-F5344CB8AC3E}">
        <p14:creationId xmlns:p14="http://schemas.microsoft.com/office/powerpoint/2010/main" val="382646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 Operations</a:t>
            </a:r>
            <a:endParaRPr lang="en-US" dirty="0"/>
          </a:p>
        </p:txBody>
      </p:sp>
      <p:sp>
        <p:nvSpPr>
          <p:cNvPr id="4" name="Content Placeholder 2"/>
          <p:cNvSpPr>
            <a:spLocks noGrp="1"/>
          </p:cNvSpPr>
          <p:nvPr>
            <p:ph idx="1"/>
          </p:nvPr>
        </p:nvSpPr>
        <p:spPr>
          <a:xfrm>
            <a:off x="685800" y="1481328"/>
            <a:ext cx="7543800" cy="312748"/>
          </a:xfrm>
        </p:spPr>
        <p:txBody>
          <a:bodyPr>
            <a:normAutofit/>
          </a:bodyPr>
          <a:lstStyle/>
          <a:p>
            <a:pPr marL="9525" indent="0">
              <a:spcBef>
                <a:spcPts val="3400"/>
              </a:spcBef>
              <a:buNone/>
            </a:pPr>
            <a:r>
              <a:rPr lang="en-US" b="1" smtClean="0">
                <a:solidFill>
                  <a:srgbClr val="873B1F"/>
                </a:solidFill>
              </a:rPr>
              <a:t>The Hierarchy of Market Drivers</a:t>
            </a:r>
            <a:endParaRPr lang="en-US" dirty="0" smtClean="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23</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pic>
        <p:nvPicPr>
          <p:cNvPr id="7" name="Picture 6"/>
          <p:cNvPicPr>
            <a:picLocks noChangeAspect="1"/>
          </p:cNvPicPr>
          <p:nvPr/>
        </p:nvPicPr>
        <p:blipFill>
          <a:blip r:embed="rId2"/>
          <a:stretch>
            <a:fillRect/>
          </a:stretch>
        </p:blipFill>
        <p:spPr>
          <a:xfrm>
            <a:off x="685799" y="1934435"/>
            <a:ext cx="5705354" cy="3769405"/>
          </a:xfrm>
          <a:prstGeom prst="rect">
            <a:avLst/>
          </a:prstGeom>
        </p:spPr>
      </p:pic>
      <p:sp>
        <p:nvSpPr>
          <p:cNvPr id="8" name="Text Box 6"/>
          <p:cNvSpPr txBox="1">
            <a:spLocks noChangeArrowheads="1"/>
          </p:cNvSpPr>
          <p:nvPr/>
        </p:nvSpPr>
        <p:spPr bwMode="auto">
          <a:xfrm>
            <a:off x="6620719" y="2495698"/>
            <a:ext cx="1932971" cy="2646878"/>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b="1" u="none" dirty="0" smtClean="0">
                <a:solidFill>
                  <a:srgbClr val="873B1F"/>
                </a:solidFill>
                <a:latin typeface="Arial" charset="0"/>
                <a:ea typeface="Arial" charset="0"/>
                <a:cs typeface="Arial" charset="0"/>
              </a:rPr>
              <a:t>Questions:</a:t>
            </a:r>
          </a:p>
          <a:p>
            <a:pPr marL="228600" indent="-228600" defTabSz="1047750" eaLnBrk="0" hangingPunct="0">
              <a:spcBef>
                <a:spcPts val="600"/>
              </a:spcBef>
              <a:buFont typeface="Arial" charset="0"/>
              <a:buChar char="•"/>
            </a:pPr>
            <a:r>
              <a:rPr lang="en-GB" u="none" dirty="0" smtClean="0">
                <a:solidFill>
                  <a:srgbClr val="873B1F"/>
                </a:solidFill>
                <a:latin typeface="Arial" charset="0"/>
                <a:ea typeface="Arial" charset="0"/>
                <a:cs typeface="Arial" charset="0"/>
              </a:rPr>
              <a:t>What forecasts are needed by a chain </a:t>
            </a:r>
            <a:r>
              <a:rPr lang="en-GB" dirty="0" smtClean="0">
                <a:solidFill>
                  <a:srgbClr val="873B1F"/>
                </a:solidFill>
                <a:latin typeface="Arial" charset="0"/>
                <a:ea typeface="Arial" charset="0"/>
                <a:cs typeface="Arial" charset="0"/>
              </a:rPr>
              <a:t>of </a:t>
            </a:r>
            <a:r>
              <a:rPr lang="en-GB" u="none" dirty="0" smtClean="0">
                <a:solidFill>
                  <a:srgbClr val="873B1F"/>
                </a:solidFill>
                <a:latin typeface="Arial" charset="0"/>
                <a:ea typeface="Arial" charset="0"/>
                <a:cs typeface="Arial" charset="0"/>
              </a:rPr>
              <a:t>supermarkets to support their operations?</a:t>
            </a:r>
          </a:p>
          <a:p>
            <a:pPr marL="228600" indent="-228600" defTabSz="1047750" eaLnBrk="0" hangingPunct="0">
              <a:spcBef>
                <a:spcPts val="600"/>
              </a:spcBef>
              <a:buFont typeface="Arial" charset="0"/>
              <a:buChar char="•"/>
            </a:pPr>
            <a:r>
              <a:rPr lang="en-GB" dirty="0" smtClean="0">
                <a:solidFill>
                  <a:srgbClr val="873B1F"/>
                </a:solidFill>
                <a:latin typeface="Arial" charset="0"/>
                <a:ea typeface="Arial" charset="0"/>
                <a:cs typeface="Arial" charset="0"/>
              </a:rPr>
              <a:t>By a criminal justice court?</a:t>
            </a:r>
            <a:endParaRPr lang="en-GB" u="none" dirty="0" smtClean="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804775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 Operations</a:t>
            </a:r>
            <a:endParaRPr lang="en-US" dirty="0"/>
          </a:p>
        </p:txBody>
      </p:sp>
      <p:sp>
        <p:nvSpPr>
          <p:cNvPr id="4" name="Content Placeholder 2"/>
          <p:cNvSpPr>
            <a:spLocks noGrp="1"/>
          </p:cNvSpPr>
          <p:nvPr>
            <p:ph idx="1"/>
          </p:nvPr>
        </p:nvSpPr>
        <p:spPr>
          <a:xfrm>
            <a:off x="685799" y="1391942"/>
            <a:ext cx="7543800" cy="312748"/>
          </a:xfrm>
        </p:spPr>
        <p:txBody>
          <a:bodyPr>
            <a:noAutofit/>
          </a:bodyPr>
          <a:lstStyle/>
          <a:p>
            <a:pPr marL="9525" indent="0">
              <a:spcBef>
                <a:spcPts val="3400"/>
              </a:spcBef>
              <a:buNone/>
            </a:pPr>
            <a:r>
              <a:rPr lang="en-US" sz="2400" b="1" dirty="0" smtClean="0">
                <a:solidFill>
                  <a:srgbClr val="873B1F"/>
                </a:solidFill>
              </a:rPr>
              <a:t>Data Issues in Supply Chain Forecasting</a:t>
            </a:r>
            <a:endParaRPr lang="en-US" sz="2400" dirty="0" smtClean="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24</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pic>
        <p:nvPicPr>
          <p:cNvPr id="9" name="Picture 8"/>
          <p:cNvPicPr>
            <a:picLocks noChangeAspect="1"/>
          </p:cNvPicPr>
          <p:nvPr/>
        </p:nvPicPr>
        <p:blipFill>
          <a:blip r:embed="rId2"/>
          <a:stretch>
            <a:fillRect/>
          </a:stretch>
        </p:blipFill>
        <p:spPr>
          <a:xfrm>
            <a:off x="1712119" y="2132403"/>
            <a:ext cx="5719762" cy="4177001"/>
          </a:xfrm>
          <a:prstGeom prst="rect">
            <a:avLst/>
          </a:prstGeom>
        </p:spPr>
      </p:pic>
      <p:sp>
        <p:nvSpPr>
          <p:cNvPr id="11" name="Content Placeholder 2"/>
          <p:cNvSpPr txBox="1">
            <a:spLocks/>
          </p:cNvSpPr>
          <p:nvPr/>
        </p:nvSpPr>
        <p:spPr>
          <a:xfrm>
            <a:off x="1712118" y="1847261"/>
            <a:ext cx="6517481" cy="312748"/>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indent="0">
              <a:spcBef>
                <a:spcPts val="3400"/>
              </a:spcBef>
              <a:buFont typeface="Arial" panose="020B0604020202020204" pitchFamily="34" charset="0"/>
              <a:buNone/>
            </a:pPr>
            <a:r>
              <a:rPr lang="en-US" sz="1600" b="1" smtClean="0">
                <a:solidFill>
                  <a:srgbClr val="873B1F"/>
                </a:solidFill>
              </a:rPr>
              <a:t>Forecasting across the Supply Chain</a:t>
            </a:r>
            <a:endParaRPr lang="en-US" sz="1600" dirty="0" smtClean="0">
              <a:solidFill>
                <a:srgbClr val="873B1F"/>
              </a:solidFill>
            </a:endParaRPr>
          </a:p>
        </p:txBody>
      </p:sp>
    </p:spTree>
    <p:extLst>
      <p:ext uri="{BB962C8B-B14F-4D97-AF65-F5344CB8AC3E}">
        <p14:creationId xmlns:p14="http://schemas.microsoft.com/office/powerpoint/2010/main" val="820549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 Operations</a:t>
            </a:r>
            <a:endParaRPr lang="en-US" dirty="0"/>
          </a:p>
        </p:txBody>
      </p:sp>
      <p:sp>
        <p:nvSpPr>
          <p:cNvPr id="4" name="Content Placeholder 2"/>
          <p:cNvSpPr>
            <a:spLocks noGrp="1"/>
          </p:cNvSpPr>
          <p:nvPr>
            <p:ph idx="1"/>
          </p:nvPr>
        </p:nvSpPr>
        <p:spPr>
          <a:xfrm>
            <a:off x="685799" y="1391942"/>
            <a:ext cx="7543800" cy="312748"/>
          </a:xfrm>
        </p:spPr>
        <p:txBody>
          <a:bodyPr>
            <a:noAutofit/>
          </a:bodyPr>
          <a:lstStyle/>
          <a:p>
            <a:pPr marL="9525" indent="0">
              <a:spcBef>
                <a:spcPts val="3400"/>
              </a:spcBef>
              <a:buNone/>
            </a:pPr>
            <a:r>
              <a:rPr lang="en-US" sz="2400" b="1" dirty="0" smtClean="0">
                <a:solidFill>
                  <a:srgbClr val="873B1F"/>
                </a:solidFill>
              </a:rPr>
              <a:t>Data Issues in Supply Chain Forecasting</a:t>
            </a:r>
            <a:endParaRPr lang="en-US" sz="2400" dirty="0" smtClean="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25</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8" name="Content Placeholder 2"/>
          <p:cNvSpPr txBox="1">
            <a:spLocks/>
          </p:cNvSpPr>
          <p:nvPr/>
        </p:nvSpPr>
        <p:spPr>
          <a:xfrm>
            <a:off x="685799" y="1853619"/>
            <a:ext cx="7543800" cy="482453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smtClean="0"/>
              <a:t>Demand </a:t>
            </a:r>
            <a:r>
              <a:rPr lang="en-GB" b="1" dirty="0"/>
              <a:t>D</a:t>
            </a:r>
            <a:r>
              <a:rPr lang="en-GB" b="1" dirty="0" smtClean="0"/>
              <a:t>ata in Operations</a:t>
            </a:r>
          </a:p>
          <a:p>
            <a:r>
              <a:rPr lang="en-GB" dirty="0" smtClean="0"/>
              <a:t>What is recorded?</a:t>
            </a:r>
          </a:p>
          <a:p>
            <a:pPr lvl="1"/>
            <a:r>
              <a:rPr lang="en-GB" sz="2000" dirty="0" smtClean="0"/>
              <a:t>Demand, sales, or shipments</a:t>
            </a:r>
          </a:p>
          <a:p>
            <a:r>
              <a:rPr lang="en-GB" dirty="0" smtClean="0"/>
              <a:t>Clean the data to account for lost sales.</a:t>
            </a:r>
          </a:p>
          <a:p>
            <a:pPr marL="0" indent="0">
              <a:buFont typeface="Arial" panose="020B0604020202020204" pitchFamily="34" charset="0"/>
              <a:buNone/>
            </a:pPr>
            <a:r>
              <a:rPr lang="en-GB" i="1" dirty="0" smtClean="0"/>
              <a:t>	</a:t>
            </a:r>
          </a:p>
          <a:p>
            <a:r>
              <a:rPr lang="en-US" dirty="0" smtClean="0"/>
              <a:t>But when an out-of-stock situation is observed, </a:t>
            </a:r>
            <a:endParaRPr lang="en-GB" dirty="0" smtClean="0"/>
          </a:p>
          <a:p>
            <a:pPr marL="0" indent="0">
              <a:buFont typeface="Arial" panose="020B0604020202020204" pitchFamily="34" charset="0"/>
              <a:buNone/>
            </a:pPr>
            <a:r>
              <a:rPr lang="en-US" dirty="0" smtClean="0"/>
              <a:t>	 </a:t>
            </a:r>
            <a:endParaRPr lang="en-GB" dirty="0" smtClean="0"/>
          </a:p>
          <a:p>
            <a:endParaRPr lang="en-GB" dirty="0"/>
          </a:p>
        </p:txBody>
      </p:sp>
      <p:graphicFrame>
        <p:nvGraphicFramePr>
          <p:cNvPr id="10" name="Object 9"/>
          <p:cNvGraphicFramePr>
            <a:graphicFrameLocks noChangeAspect="1"/>
          </p:cNvGraphicFramePr>
          <p:nvPr>
            <p:extLst>
              <p:ext uri="{D42A27DB-BD31-4B8C-83A1-F6EECF244321}">
                <p14:modId xmlns:p14="http://schemas.microsoft.com/office/powerpoint/2010/main" val="1701959290"/>
              </p:ext>
            </p:extLst>
          </p:nvPr>
        </p:nvGraphicFramePr>
        <p:xfrm>
          <a:off x="2801073" y="3481793"/>
          <a:ext cx="3990763" cy="348918"/>
        </p:xfrm>
        <a:graphic>
          <a:graphicData uri="http://schemas.openxmlformats.org/presentationml/2006/ole">
            <mc:AlternateContent xmlns:mc="http://schemas.openxmlformats.org/markup-compatibility/2006">
              <mc:Choice xmlns:v="urn:schemas-microsoft-com:vml" Requires="v">
                <p:oleObj spid="_x0000_s11287" name="Equation" r:id="rId3" imgW="2324100" imgH="203200" progId="">
                  <p:embed/>
                </p:oleObj>
              </mc:Choice>
              <mc:Fallback>
                <p:oleObj name="Equation" r:id="rId3" imgW="2324100" imgH="2032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1073" y="3481793"/>
                        <a:ext cx="3990763" cy="348918"/>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04474576"/>
              </p:ext>
            </p:extLst>
          </p:nvPr>
        </p:nvGraphicFramePr>
        <p:xfrm>
          <a:off x="836014" y="4541329"/>
          <a:ext cx="7920880" cy="350186"/>
        </p:xfrm>
        <a:graphic>
          <a:graphicData uri="http://schemas.openxmlformats.org/presentationml/2006/ole">
            <mc:AlternateContent xmlns:mc="http://schemas.openxmlformats.org/markup-compatibility/2006">
              <mc:Choice xmlns:v="urn:schemas-microsoft-com:vml" Requires="v">
                <p:oleObj spid="_x0000_s11288" name="Equation" r:id="rId5" imgW="4660900" imgH="203200" progId="">
                  <p:embed/>
                </p:oleObj>
              </mc:Choice>
              <mc:Fallback>
                <p:oleObj name="Equation" r:id="rId5" imgW="4660900" imgH="203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014" y="4541329"/>
                        <a:ext cx="7920880" cy="3501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6"/>
          <p:cNvSpPr txBox="1">
            <a:spLocks noChangeArrowheads="1"/>
          </p:cNvSpPr>
          <p:nvPr/>
        </p:nvSpPr>
        <p:spPr bwMode="auto">
          <a:xfrm>
            <a:off x="685799" y="5178943"/>
            <a:ext cx="7876181" cy="984885"/>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b="1" u="none" dirty="0" smtClean="0">
                <a:solidFill>
                  <a:srgbClr val="873B1F"/>
                </a:solidFill>
                <a:latin typeface="Arial" charset="0"/>
                <a:ea typeface="Arial" charset="0"/>
                <a:cs typeface="Arial" charset="0"/>
              </a:rPr>
              <a:t>Questions:</a:t>
            </a:r>
          </a:p>
          <a:p>
            <a:pPr marL="228600" indent="-228600" defTabSz="1047750" eaLnBrk="0" hangingPunct="0">
              <a:spcBef>
                <a:spcPts val="600"/>
              </a:spcBef>
              <a:buFont typeface="Arial" charset="0"/>
              <a:buChar char="•"/>
            </a:pPr>
            <a:r>
              <a:rPr lang="en-GB" u="none" dirty="0" smtClean="0">
                <a:solidFill>
                  <a:srgbClr val="873B1F"/>
                </a:solidFill>
                <a:latin typeface="Arial" charset="0"/>
                <a:ea typeface="Arial" charset="0"/>
                <a:cs typeface="Arial" charset="0"/>
              </a:rPr>
              <a:t>How might you estimate P(</a:t>
            </a:r>
            <a:r>
              <a:rPr lang="en-GB" u="none" dirty="0" err="1" smtClean="0">
                <a:solidFill>
                  <a:srgbClr val="873B1F"/>
                </a:solidFill>
                <a:latin typeface="Arial" charset="0"/>
                <a:ea typeface="Arial" charset="0"/>
                <a:cs typeface="Arial" charset="0"/>
              </a:rPr>
              <a:t>Demand?Stock</a:t>
            </a:r>
            <a:r>
              <a:rPr lang="en-GB" u="none" dirty="0" smtClean="0">
                <a:solidFill>
                  <a:srgbClr val="873B1F"/>
                </a:solidFill>
                <a:latin typeface="Arial" charset="0"/>
                <a:ea typeface="Arial" charset="0"/>
                <a:cs typeface="Arial" charset="0"/>
              </a:rPr>
              <a:t>)?</a:t>
            </a:r>
          </a:p>
          <a:p>
            <a:pPr marL="228600" indent="-228600" defTabSz="1047750" eaLnBrk="0" hangingPunct="0">
              <a:spcBef>
                <a:spcPts val="600"/>
              </a:spcBef>
              <a:buFont typeface="Arial" charset="0"/>
              <a:buChar char="•"/>
            </a:pPr>
            <a:r>
              <a:rPr lang="en-GB" dirty="0" smtClean="0">
                <a:solidFill>
                  <a:srgbClr val="873B1F"/>
                </a:solidFill>
                <a:latin typeface="Arial" charset="0"/>
                <a:ea typeface="Arial" charset="0"/>
                <a:cs typeface="Arial" charset="0"/>
              </a:rPr>
              <a:t>How do these issues affect call </a:t>
            </a:r>
            <a:r>
              <a:rPr lang="en-GB" dirty="0" err="1" smtClean="0">
                <a:solidFill>
                  <a:srgbClr val="873B1F"/>
                </a:solidFill>
                <a:latin typeface="Arial" charset="0"/>
                <a:ea typeface="Arial" charset="0"/>
                <a:cs typeface="Arial" charset="0"/>
              </a:rPr>
              <a:t>center</a:t>
            </a:r>
            <a:r>
              <a:rPr lang="en-GB" dirty="0" smtClean="0">
                <a:solidFill>
                  <a:srgbClr val="873B1F"/>
                </a:solidFill>
                <a:latin typeface="Arial" charset="0"/>
                <a:ea typeface="Arial" charset="0"/>
                <a:cs typeface="Arial" charset="0"/>
              </a:rPr>
              <a:t> forecasting of traffic?</a:t>
            </a:r>
            <a:endParaRPr lang="en-GB" u="none" dirty="0" smtClean="0">
              <a:solidFill>
                <a:srgbClr val="873B1F"/>
              </a:solidFill>
              <a:latin typeface="Arial" charset="0"/>
              <a:ea typeface="Arial" charset="0"/>
              <a:cs typeface="Arial" charset="0"/>
            </a:endParaRPr>
          </a:p>
        </p:txBody>
      </p:sp>
      <p:sp>
        <p:nvSpPr>
          <p:cNvPr id="14" name="TextBox 13"/>
          <p:cNvSpPr txBox="1"/>
          <p:nvPr/>
        </p:nvSpPr>
        <p:spPr>
          <a:xfrm>
            <a:off x="5609652" y="2050692"/>
            <a:ext cx="2952328" cy="907931"/>
          </a:xfrm>
          <a:prstGeom prst="rect">
            <a:avLst/>
          </a:prstGeom>
          <a:solidFill>
            <a:srgbClr val="873B1F"/>
          </a:solidFill>
        </p:spPr>
        <p:txBody>
          <a:bodyPr wrap="square" lIns="91428" tIns="45715" rIns="91428" bIns="45715" rtlCol="0">
            <a:spAutoFit/>
          </a:bodyPr>
          <a:lstStyle/>
          <a:p>
            <a:pPr marL="228600" lvl="2" indent="-228600">
              <a:spcBef>
                <a:spcPts val="600"/>
              </a:spcBef>
              <a:buFont typeface="Arial" pitchFamily="34" charset="0"/>
              <a:buChar char="•"/>
            </a:pPr>
            <a:r>
              <a:rPr lang="en-GB" sz="1600" b="1" dirty="0">
                <a:solidFill>
                  <a:schemeClr val="bg1"/>
                </a:solidFill>
                <a:latin typeface="Arial" charset="0"/>
                <a:ea typeface="Arial" charset="0"/>
                <a:cs typeface="Arial" charset="0"/>
              </a:rPr>
              <a:t>Sales is observed.</a:t>
            </a:r>
          </a:p>
          <a:p>
            <a:pPr marL="228600" lvl="2" indent="-228600">
              <a:spcBef>
                <a:spcPts val="600"/>
              </a:spcBef>
              <a:buFont typeface="Arial" pitchFamily="34" charset="0"/>
              <a:buChar char="•"/>
            </a:pPr>
            <a:r>
              <a:rPr lang="en-GB" sz="1600" b="1" dirty="0">
                <a:solidFill>
                  <a:schemeClr val="bg1"/>
                </a:solidFill>
                <a:latin typeface="Arial" charset="0"/>
                <a:ea typeface="Arial" charset="0"/>
                <a:cs typeface="Arial" charset="0"/>
              </a:rPr>
              <a:t>Demand includes lost or backlogged sales.</a:t>
            </a:r>
          </a:p>
        </p:txBody>
      </p:sp>
    </p:spTree>
    <p:extLst>
      <p:ext uri="{BB962C8B-B14F-4D97-AF65-F5344CB8AC3E}">
        <p14:creationId xmlns:p14="http://schemas.microsoft.com/office/powerpoint/2010/main" val="1446352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 Operations</a:t>
            </a:r>
            <a:endParaRPr lang="en-US" dirty="0"/>
          </a:p>
        </p:txBody>
      </p:sp>
      <p:sp>
        <p:nvSpPr>
          <p:cNvPr id="4" name="Content Placeholder 2"/>
          <p:cNvSpPr>
            <a:spLocks noGrp="1"/>
          </p:cNvSpPr>
          <p:nvPr>
            <p:ph idx="1"/>
          </p:nvPr>
        </p:nvSpPr>
        <p:spPr>
          <a:xfrm>
            <a:off x="685799" y="1391942"/>
            <a:ext cx="7543800" cy="312748"/>
          </a:xfrm>
        </p:spPr>
        <p:txBody>
          <a:bodyPr>
            <a:noAutofit/>
          </a:bodyPr>
          <a:lstStyle/>
          <a:p>
            <a:pPr marL="9525" indent="0">
              <a:spcBef>
                <a:spcPts val="3400"/>
              </a:spcBef>
              <a:buNone/>
            </a:pPr>
            <a:r>
              <a:rPr lang="en-US" sz="2400" b="1" dirty="0" smtClean="0">
                <a:solidFill>
                  <a:srgbClr val="873B1F"/>
                </a:solidFill>
              </a:rPr>
              <a:t>Supply Chain Forecasting and the Bullwhip Effect</a:t>
            </a:r>
            <a:endParaRPr lang="en-US" sz="2400" dirty="0" smtClean="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26</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8" name="Content Placeholder 2"/>
          <p:cNvSpPr txBox="1">
            <a:spLocks/>
          </p:cNvSpPr>
          <p:nvPr/>
        </p:nvSpPr>
        <p:spPr>
          <a:xfrm>
            <a:off x="685799" y="1953631"/>
            <a:ext cx="7543800" cy="2070489"/>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An increase of the demand variability upstream in the supply </a:t>
            </a:r>
            <a:r>
              <a:rPr lang="en-GB" sz="1800" dirty="0" smtClean="0"/>
              <a:t>chain</a:t>
            </a:r>
          </a:p>
          <a:p>
            <a:r>
              <a:rPr lang="en-GB" sz="1800" dirty="0" smtClean="0"/>
              <a:t>Causes</a:t>
            </a:r>
            <a:r>
              <a:rPr lang="en-GB" sz="1800" dirty="0"/>
              <a:t>:</a:t>
            </a:r>
          </a:p>
          <a:p>
            <a:pPr lvl="1"/>
            <a:r>
              <a:rPr lang="en-GB" dirty="0"/>
              <a:t>Special events (e.g. promotions)</a:t>
            </a:r>
          </a:p>
          <a:p>
            <a:pPr lvl="1"/>
            <a:r>
              <a:rPr lang="en-GB" dirty="0"/>
              <a:t>Ineffective flow of information across supply chain levels</a:t>
            </a:r>
          </a:p>
          <a:p>
            <a:pPr lvl="1"/>
            <a:r>
              <a:rPr lang="en-GB" dirty="0"/>
              <a:t>Order batching</a:t>
            </a:r>
          </a:p>
          <a:p>
            <a:pPr lvl="1"/>
            <a:r>
              <a:rPr lang="en-GB" dirty="0"/>
              <a:t>Distance of manufacturers/suppliers from end </a:t>
            </a:r>
            <a:r>
              <a:rPr lang="en-GB" dirty="0" smtClean="0"/>
              <a:t>customer</a:t>
            </a:r>
            <a:endParaRPr lang="en-GB" dirty="0"/>
          </a:p>
        </p:txBody>
      </p:sp>
      <p:pic>
        <p:nvPicPr>
          <p:cNvPr id="11" name="Picture 10"/>
          <p:cNvPicPr>
            <a:picLocks noChangeAspect="1"/>
          </p:cNvPicPr>
          <p:nvPr/>
        </p:nvPicPr>
        <p:blipFill>
          <a:blip r:embed="rId2"/>
          <a:stretch>
            <a:fillRect/>
          </a:stretch>
        </p:blipFill>
        <p:spPr>
          <a:xfrm>
            <a:off x="685799" y="4319511"/>
            <a:ext cx="4257729" cy="2032098"/>
          </a:xfrm>
          <a:prstGeom prst="rect">
            <a:avLst/>
          </a:prstGeom>
        </p:spPr>
      </p:pic>
      <p:pic>
        <p:nvPicPr>
          <p:cNvPr id="15" name="Picture 14"/>
          <p:cNvPicPr>
            <a:picLocks noChangeAspect="1"/>
          </p:cNvPicPr>
          <p:nvPr/>
        </p:nvPicPr>
        <p:blipFill>
          <a:blip r:embed="rId3"/>
          <a:stretch>
            <a:fillRect/>
          </a:stretch>
        </p:blipFill>
        <p:spPr>
          <a:xfrm>
            <a:off x="5229425" y="4301418"/>
            <a:ext cx="3296165" cy="2050192"/>
          </a:xfrm>
          <a:prstGeom prst="rect">
            <a:avLst/>
          </a:prstGeom>
        </p:spPr>
      </p:pic>
      <p:sp>
        <p:nvSpPr>
          <p:cNvPr id="16" name="TextBox 15"/>
          <p:cNvSpPr txBox="1"/>
          <p:nvPr/>
        </p:nvSpPr>
        <p:spPr>
          <a:xfrm>
            <a:off x="2301702" y="4073290"/>
            <a:ext cx="896079" cy="215444"/>
          </a:xfrm>
          <a:prstGeom prst="rect">
            <a:avLst/>
          </a:prstGeom>
          <a:noFill/>
        </p:spPr>
        <p:txBody>
          <a:bodyPr wrap="none" lIns="0" tIns="0" rIns="0" bIns="0" rtlCol="0">
            <a:spAutoFit/>
          </a:bodyPr>
          <a:lstStyle/>
          <a:p>
            <a:r>
              <a:rPr lang="en-GB" sz="1400" b="1" dirty="0">
                <a:solidFill>
                  <a:srgbClr val="873B1F"/>
                </a:solidFill>
                <a:latin typeface="Arial" charset="0"/>
                <a:ea typeface="Arial" charset="0"/>
                <a:cs typeface="Arial" charset="0"/>
              </a:rPr>
              <a:t>Schematic</a:t>
            </a:r>
          </a:p>
        </p:txBody>
      </p:sp>
      <p:sp>
        <p:nvSpPr>
          <p:cNvPr id="17" name="TextBox 16"/>
          <p:cNvSpPr txBox="1"/>
          <p:nvPr/>
        </p:nvSpPr>
        <p:spPr>
          <a:xfrm>
            <a:off x="6010314" y="4042512"/>
            <a:ext cx="1603003" cy="215444"/>
          </a:xfrm>
          <a:prstGeom prst="rect">
            <a:avLst/>
          </a:prstGeom>
          <a:noFill/>
        </p:spPr>
        <p:txBody>
          <a:bodyPr wrap="none" lIns="0" tIns="0" rIns="0" bIns="0" rtlCol="0">
            <a:spAutoFit/>
          </a:bodyPr>
          <a:lstStyle/>
          <a:p>
            <a:r>
              <a:rPr lang="en-GB" sz="1400" b="1" dirty="0">
                <a:solidFill>
                  <a:srgbClr val="873B1F"/>
                </a:solidFill>
                <a:latin typeface="Arial" charset="0"/>
                <a:ea typeface="Arial" charset="0"/>
                <a:cs typeface="Arial" charset="0"/>
              </a:rPr>
              <a:t>Real Data Example</a:t>
            </a:r>
          </a:p>
        </p:txBody>
      </p:sp>
    </p:spTree>
    <p:extLst>
      <p:ext uri="{BB962C8B-B14F-4D97-AF65-F5344CB8AC3E}">
        <p14:creationId xmlns:p14="http://schemas.microsoft.com/office/powerpoint/2010/main" val="2064968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 Operations</a:t>
            </a:r>
            <a:endParaRPr lang="en-US" dirty="0"/>
          </a:p>
        </p:txBody>
      </p:sp>
      <p:sp>
        <p:nvSpPr>
          <p:cNvPr id="4" name="Content Placeholder 2"/>
          <p:cNvSpPr>
            <a:spLocks noGrp="1"/>
          </p:cNvSpPr>
          <p:nvPr>
            <p:ph idx="1"/>
          </p:nvPr>
        </p:nvSpPr>
        <p:spPr>
          <a:xfrm>
            <a:off x="685799" y="1391942"/>
            <a:ext cx="7543800" cy="312748"/>
          </a:xfrm>
        </p:spPr>
        <p:txBody>
          <a:bodyPr>
            <a:noAutofit/>
          </a:bodyPr>
          <a:lstStyle/>
          <a:p>
            <a:pPr marL="9525" indent="0">
              <a:spcBef>
                <a:spcPts val="3400"/>
              </a:spcBef>
              <a:buNone/>
            </a:pPr>
            <a:r>
              <a:rPr lang="en-US" sz="2400" b="1" dirty="0">
                <a:solidFill>
                  <a:srgbClr val="873B1F"/>
                </a:solidFill>
              </a:rPr>
              <a:t>Supply Chain Forecasting and the Bullwhip Effect</a:t>
            </a:r>
            <a:endParaRPr lang="en-US" sz="2400" dirty="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27</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8" name="Content Placeholder 2"/>
          <p:cNvSpPr txBox="1">
            <a:spLocks/>
          </p:cNvSpPr>
          <p:nvPr/>
        </p:nvSpPr>
        <p:spPr>
          <a:xfrm>
            <a:off x="685799" y="1953631"/>
            <a:ext cx="7543800" cy="3660091"/>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Dealing with the Bullwhip Effect</a:t>
            </a:r>
          </a:p>
          <a:p>
            <a:r>
              <a:rPr lang="en-GB" sz="1800" dirty="0"/>
              <a:t>Share information</a:t>
            </a:r>
          </a:p>
          <a:p>
            <a:pPr lvl="1"/>
            <a:r>
              <a:rPr lang="en-GB" dirty="0"/>
              <a:t>EPOS data from the retailer</a:t>
            </a:r>
          </a:p>
          <a:p>
            <a:pPr lvl="1"/>
            <a:r>
              <a:rPr lang="en-GB" dirty="0"/>
              <a:t>Retailer forecasts</a:t>
            </a:r>
          </a:p>
          <a:p>
            <a:pPr lvl="1"/>
            <a:r>
              <a:rPr lang="en-GB" dirty="0"/>
              <a:t>Inventory data</a:t>
            </a:r>
          </a:p>
          <a:p>
            <a:r>
              <a:rPr lang="en-GB" sz="1800" dirty="0"/>
              <a:t>Benefits from collaborative information sharing</a:t>
            </a:r>
          </a:p>
          <a:p>
            <a:pPr lvl="1">
              <a:lnSpc>
                <a:spcPct val="80000"/>
              </a:lnSpc>
            </a:pPr>
            <a:r>
              <a:rPr lang="en-US" dirty="0"/>
              <a:t>Gathering of forecasting expertise from diverse sources</a:t>
            </a:r>
          </a:p>
          <a:p>
            <a:pPr lvl="1">
              <a:lnSpc>
                <a:spcPct val="80000"/>
              </a:lnSpc>
            </a:pPr>
            <a:r>
              <a:rPr lang="en-US" dirty="0"/>
              <a:t>Inventory Reductions</a:t>
            </a:r>
          </a:p>
          <a:p>
            <a:pPr lvl="1">
              <a:lnSpc>
                <a:spcPct val="90000"/>
              </a:lnSpc>
            </a:pPr>
            <a:r>
              <a:rPr lang="en-US" dirty="0"/>
              <a:t>Improved Order Forecast Accuracy</a:t>
            </a:r>
          </a:p>
          <a:p>
            <a:pPr lvl="1">
              <a:lnSpc>
                <a:spcPct val="90000"/>
              </a:lnSpc>
            </a:pPr>
            <a:r>
              <a:rPr lang="en-US" dirty="0"/>
              <a:t>Fewer Stock-outs &amp; Increased Customer Service</a:t>
            </a:r>
          </a:p>
          <a:p>
            <a:pPr lvl="1">
              <a:lnSpc>
                <a:spcPct val="90000"/>
              </a:lnSpc>
            </a:pPr>
            <a:r>
              <a:rPr lang="en-US" dirty="0"/>
              <a:t>More predictable order cycles – no Bullwhip</a:t>
            </a:r>
          </a:p>
        </p:txBody>
      </p:sp>
      <p:sp>
        <p:nvSpPr>
          <p:cNvPr id="13" name="Text Box 6"/>
          <p:cNvSpPr txBox="1">
            <a:spLocks noChangeArrowheads="1"/>
          </p:cNvSpPr>
          <p:nvPr/>
        </p:nvSpPr>
        <p:spPr bwMode="auto">
          <a:xfrm>
            <a:off x="685799" y="5748648"/>
            <a:ext cx="7876181" cy="553998"/>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b="1" u="none" dirty="0" smtClean="0">
                <a:solidFill>
                  <a:srgbClr val="873B1F"/>
                </a:solidFill>
                <a:latin typeface="Arial" charset="0"/>
                <a:ea typeface="Arial" charset="0"/>
                <a:cs typeface="Arial" charset="0"/>
              </a:rPr>
              <a:t>Question: </a:t>
            </a:r>
            <a:r>
              <a:rPr lang="en-GB" u="none" dirty="0" smtClean="0">
                <a:solidFill>
                  <a:srgbClr val="873B1F"/>
                </a:solidFill>
                <a:latin typeface="Arial" charset="0"/>
                <a:ea typeface="Arial" charset="0"/>
                <a:cs typeface="Arial" charset="0"/>
              </a:rPr>
              <a:t>How could a manufacturer best use a retailer’s forecasts to improve the accuracy of its </a:t>
            </a:r>
            <a:r>
              <a:rPr lang="en-GB" u="none" smtClean="0">
                <a:solidFill>
                  <a:srgbClr val="873B1F"/>
                </a:solidFill>
                <a:latin typeface="Arial" charset="0"/>
                <a:ea typeface="Arial" charset="0"/>
                <a:cs typeface="Arial" charset="0"/>
              </a:rPr>
              <a:t>own forecasts?</a:t>
            </a:r>
            <a:endParaRPr lang="en-GB" u="none" dirty="0" smtClean="0">
              <a:solidFill>
                <a:srgbClr val="873B1F"/>
              </a:solidFill>
              <a:latin typeface="Arial" charset="0"/>
              <a:ea typeface="Arial" charset="0"/>
              <a:cs typeface="Arial" charset="0"/>
            </a:endParaRPr>
          </a:p>
        </p:txBody>
      </p:sp>
      <p:sp>
        <p:nvSpPr>
          <p:cNvPr id="14" name="TextBox 13"/>
          <p:cNvSpPr txBox="1"/>
          <p:nvPr/>
        </p:nvSpPr>
        <p:spPr>
          <a:xfrm>
            <a:off x="5609652" y="2241524"/>
            <a:ext cx="2952328" cy="830987"/>
          </a:xfrm>
          <a:prstGeom prst="rect">
            <a:avLst/>
          </a:prstGeom>
          <a:solidFill>
            <a:srgbClr val="873B1F"/>
          </a:solidFill>
        </p:spPr>
        <p:txBody>
          <a:bodyPr wrap="square" lIns="91428" tIns="45715" rIns="91428" bIns="45715" rtlCol="0">
            <a:spAutoFit/>
          </a:bodyPr>
          <a:lstStyle/>
          <a:p>
            <a:pPr marL="0" lvl="2">
              <a:spcBef>
                <a:spcPts val="600"/>
              </a:spcBef>
            </a:pPr>
            <a:r>
              <a:rPr lang="en-GB" sz="1600" b="1" dirty="0" smtClean="0">
                <a:solidFill>
                  <a:schemeClr val="bg1"/>
                </a:solidFill>
                <a:latin typeface="Arial" charset="0"/>
                <a:ea typeface="Arial" charset="0"/>
                <a:cs typeface="Arial" charset="0"/>
              </a:rPr>
              <a:t>Collaborative Planning, Forecasting, </a:t>
            </a:r>
            <a:r>
              <a:rPr lang="en-GB" sz="1600" b="1" smtClean="0">
                <a:solidFill>
                  <a:schemeClr val="bg1"/>
                </a:solidFill>
                <a:latin typeface="Arial" charset="0"/>
                <a:ea typeface="Arial" charset="0"/>
                <a:cs typeface="Arial" charset="0"/>
              </a:rPr>
              <a:t>and Replenishment – CPFR</a:t>
            </a:r>
            <a:endParaRPr lang="en-GB" sz="16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240846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 Operations</a:t>
            </a:r>
            <a:endParaRPr lang="en-US" dirty="0"/>
          </a:p>
        </p:txBody>
      </p:sp>
      <p:sp>
        <p:nvSpPr>
          <p:cNvPr id="4" name="Content Placeholder 2"/>
          <p:cNvSpPr>
            <a:spLocks noGrp="1"/>
          </p:cNvSpPr>
          <p:nvPr>
            <p:ph idx="1"/>
          </p:nvPr>
        </p:nvSpPr>
        <p:spPr>
          <a:xfrm>
            <a:off x="685799" y="1391942"/>
            <a:ext cx="7543800" cy="312748"/>
          </a:xfrm>
        </p:spPr>
        <p:txBody>
          <a:bodyPr>
            <a:noAutofit/>
          </a:bodyPr>
          <a:lstStyle/>
          <a:p>
            <a:pPr marL="9525" indent="0">
              <a:spcBef>
                <a:spcPts val="3400"/>
              </a:spcBef>
              <a:buNone/>
            </a:pPr>
            <a:r>
              <a:rPr lang="en-US" sz="2400" b="1" dirty="0" smtClean="0">
                <a:solidFill>
                  <a:srgbClr val="873B1F"/>
                </a:solidFill>
              </a:rPr>
              <a:t>Hierarchical Forecasting</a:t>
            </a:r>
            <a:endParaRPr lang="en-US" sz="2400" dirty="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28</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8" name="Content Placeholder 2"/>
          <p:cNvSpPr txBox="1">
            <a:spLocks/>
          </p:cNvSpPr>
          <p:nvPr/>
        </p:nvSpPr>
        <p:spPr>
          <a:xfrm>
            <a:off x="685799" y="1953631"/>
            <a:ext cx="2705583" cy="561689"/>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smtClean="0">
                <a:solidFill>
                  <a:srgbClr val="873B1F"/>
                </a:solidFill>
              </a:rPr>
              <a:t>Hierarchy of Demand Data by </a:t>
            </a:r>
            <a:r>
              <a:rPr lang="en-US" sz="1600" b="1" smtClean="0">
                <a:solidFill>
                  <a:srgbClr val="873B1F"/>
                </a:solidFill>
              </a:rPr>
              <a:t>Product Grouping</a:t>
            </a:r>
            <a:endParaRPr lang="en-US" sz="1600" dirty="0">
              <a:solidFill>
                <a:srgbClr val="873B1F"/>
              </a:solidFill>
            </a:endParaRPr>
          </a:p>
        </p:txBody>
      </p:sp>
      <p:sp>
        <p:nvSpPr>
          <p:cNvPr id="11" name="Content Placeholder 2"/>
          <p:cNvSpPr txBox="1">
            <a:spLocks/>
          </p:cNvSpPr>
          <p:nvPr/>
        </p:nvSpPr>
        <p:spPr>
          <a:xfrm>
            <a:off x="685798" y="4038141"/>
            <a:ext cx="2705583" cy="561689"/>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smtClean="0">
                <a:solidFill>
                  <a:srgbClr val="873B1F"/>
                </a:solidFill>
              </a:rPr>
              <a:t>Hierarchy of Demand Data by Geographical Grouping</a:t>
            </a:r>
            <a:endParaRPr lang="en-US" sz="1600" dirty="0">
              <a:solidFill>
                <a:srgbClr val="873B1F"/>
              </a:solidFill>
            </a:endParaRPr>
          </a:p>
        </p:txBody>
      </p:sp>
      <p:pic>
        <p:nvPicPr>
          <p:cNvPr id="3" name="Picture 2"/>
          <p:cNvPicPr>
            <a:picLocks noChangeAspect="1"/>
          </p:cNvPicPr>
          <p:nvPr/>
        </p:nvPicPr>
        <p:blipFill>
          <a:blip r:embed="rId2"/>
          <a:stretch>
            <a:fillRect/>
          </a:stretch>
        </p:blipFill>
        <p:spPr>
          <a:xfrm>
            <a:off x="3391382" y="1953631"/>
            <a:ext cx="4490978" cy="1835569"/>
          </a:xfrm>
          <a:prstGeom prst="rect">
            <a:avLst/>
          </a:prstGeom>
        </p:spPr>
      </p:pic>
      <p:pic>
        <p:nvPicPr>
          <p:cNvPr id="7" name="Picture 6"/>
          <p:cNvPicPr>
            <a:picLocks noChangeAspect="1"/>
          </p:cNvPicPr>
          <p:nvPr/>
        </p:nvPicPr>
        <p:blipFill>
          <a:blip r:embed="rId3"/>
          <a:stretch>
            <a:fillRect/>
          </a:stretch>
        </p:blipFill>
        <p:spPr>
          <a:xfrm>
            <a:off x="3405277" y="4024775"/>
            <a:ext cx="4477083" cy="2234925"/>
          </a:xfrm>
          <a:prstGeom prst="rect">
            <a:avLst/>
          </a:prstGeom>
        </p:spPr>
      </p:pic>
    </p:spTree>
    <p:extLst>
      <p:ext uri="{BB962C8B-B14F-4D97-AF65-F5344CB8AC3E}">
        <p14:creationId xmlns:p14="http://schemas.microsoft.com/office/powerpoint/2010/main" val="1268486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 Operations</a:t>
            </a:r>
            <a:endParaRPr lang="en-US" dirty="0"/>
          </a:p>
        </p:txBody>
      </p:sp>
      <p:sp>
        <p:nvSpPr>
          <p:cNvPr id="4" name="Content Placeholder 2"/>
          <p:cNvSpPr>
            <a:spLocks noGrp="1"/>
          </p:cNvSpPr>
          <p:nvPr>
            <p:ph idx="1"/>
          </p:nvPr>
        </p:nvSpPr>
        <p:spPr>
          <a:xfrm>
            <a:off x="685799" y="1391942"/>
            <a:ext cx="7543800" cy="312748"/>
          </a:xfrm>
        </p:spPr>
        <p:txBody>
          <a:bodyPr>
            <a:noAutofit/>
          </a:bodyPr>
          <a:lstStyle/>
          <a:p>
            <a:pPr marL="9525" indent="0">
              <a:spcBef>
                <a:spcPts val="3400"/>
              </a:spcBef>
              <a:buNone/>
            </a:pPr>
            <a:r>
              <a:rPr lang="en-US" sz="2400" b="1" dirty="0" smtClean="0">
                <a:solidFill>
                  <a:srgbClr val="873B1F"/>
                </a:solidFill>
              </a:rPr>
              <a:t>Hierarchical Forecasting</a:t>
            </a:r>
            <a:endParaRPr lang="en-US" sz="2400" dirty="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29</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3" name="TextBox 2"/>
          <p:cNvSpPr txBox="1"/>
          <p:nvPr/>
        </p:nvSpPr>
        <p:spPr>
          <a:xfrm>
            <a:off x="685799" y="2037144"/>
            <a:ext cx="7543800" cy="3154710"/>
          </a:xfrm>
          <a:prstGeom prst="rect">
            <a:avLst/>
          </a:prstGeom>
          <a:noFill/>
        </p:spPr>
        <p:txBody>
          <a:bodyPr wrap="square" lIns="0" tIns="0" rIns="0" bIns="0" rtlCol="0">
            <a:spAutoFit/>
          </a:bodyPr>
          <a:lstStyle/>
          <a:p>
            <a:pPr marL="228600" indent="-228600">
              <a:spcBef>
                <a:spcPts val="1000"/>
              </a:spcBef>
              <a:buClr>
                <a:srgbClr val="873B1F"/>
              </a:buClr>
              <a:buFont typeface="Arial" charset="0"/>
              <a:buChar char="•"/>
            </a:pPr>
            <a:r>
              <a:rPr lang="en-GB" sz="2000" dirty="0">
                <a:latin typeface="Arial" charset="0"/>
                <a:ea typeface="Arial" charset="0"/>
                <a:cs typeface="Arial" charset="0"/>
              </a:rPr>
              <a:t>Different parts of the organization require different levels of detail in order to support planning decision.</a:t>
            </a:r>
          </a:p>
          <a:p>
            <a:pPr marL="228600" indent="-228600">
              <a:spcBef>
                <a:spcPts val="1000"/>
              </a:spcBef>
              <a:buClr>
                <a:srgbClr val="873B1F"/>
              </a:buClr>
              <a:buFont typeface="Arial" charset="0"/>
              <a:buChar char="•"/>
            </a:pPr>
            <a:r>
              <a:rPr lang="en-GB" sz="2000" dirty="0">
                <a:latin typeface="Arial" charset="0"/>
                <a:ea typeface="Arial" charset="0"/>
                <a:cs typeface="Arial" charset="0"/>
              </a:rPr>
              <a:t>When the mapping from bottom level to top is unique we deal with a </a:t>
            </a:r>
            <a:r>
              <a:rPr lang="en-GB" sz="2000" i="1" dirty="0">
                <a:latin typeface="Arial" charset="0"/>
                <a:ea typeface="Arial" charset="0"/>
                <a:cs typeface="Arial" charset="0"/>
              </a:rPr>
              <a:t>demand hierarchy.</a:t>
            </a:r>
          </a:p>
          <a:p>
            <a:pPr marL="228600" indent="-228600">
              <a:spcBef>
                <a:spcPts val="1000"/>
              </a:spcBef>
              <a:buClr>
                <a:srgbClr val="873B1F"/>
              </a:buClr>
              <a:buFont typeface="Arial" charset="0"/>
              <a:buChar char="•"/>
            </a:pPr>
            <a:r>
              <a:rPr lang="en-GB" sz="2000" dirty="0">
                <a:latin typeface="Arial" charset="0"/>
                <a:ea typeface="Arial" charset="0"/>
                <a:cs typeface="Arial" charset="0"/>
              </a:rPr>
              <a:t>When the mapping is non-unique we deal with </a:t>
            </a:r>
            <a:r>
              <a:rPr lang="en-GB" sz="2000" i="1" dirty="0">
                <a:latin typeface="Arial" charset="0"/>
                <a:ea typeface="Arial" charset="0"/>
                <a:cs typeface="Arial" charset="0"/>
              </a:rPr>
              <a:t>grouped demand series</a:t>
            </a:r>
            <a:r>
              <a:rPr lang="en-GB" sz="2000" dirty="0">
                <a:latin typeface="Arial" charset="0"/>
                <a:ea typeface="Arial" charset="0"/>
                <a:cs typeface="Arial" charset="0"/>
              </a:rPr>
              <a:t>. </a:t>
            </a:r>
          </a:p>
          <a:p>
            <a:pPr marL="228600" indent="-228600">
              <a:spcBef>
                <a:spcPts val="1000"/>
              </a:spcBef>
              <a:buClr>
                <a:srgbClr val="873B1F"/>
              </a:buClr>
              <a:buFont typeface="Arial" charset="0"/>
              <a:buChar char="•"/>
            </a:pPr>
            <a:r>
              <a:rPr lang="en-GB" sz="2000" dirty="0">
                <a:latin typeface="Arial" charset="0"/>
                <a:ea typeface="Arial" charset="0"/>
                <a:cs typeface="Arial" charset="0"/>
              </a:rPr>
              <a:t>Hierarchical forecasting enforces forecast consistency: </a:t>
            </a:r>
          </a:p>
          <a:p>
            <a:pPr lvl="1" indent="-228600">
              <a:buFont typeface=".AppleSystemUIFont" charset="-120"/>
              <a:buChar char="–"/>
            </a:pPr>
            <a:r>
              <a:rPr lang="en-GB" dirty="0">
                <a:latin typeface="Arial" charset="0"/>
                <a:ea typeface="Arial" charset="0"/>
                <a:cs typeface="Arial" charset="0"/>
              </a:rPr>
              <a:t>the sum of forecasts of lower levels adds-up to higher levels: not guaranteed when forecasting independently. </a:t>
            </a:r>
          </a:p>
        </p:txBody>
      </p:sp>
    </p:spTree>
    <p:extLst>
      <p:ext uri="{BB962C8B-B14F-4D97-AF65-F5344CB8AC3E}">
        <p14:creationId xmlns:p14="http://schemas.microsoft.com/office/powerpoint/2010/main" val="49376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12.1 Evaluating a Forecasting Process</a:t>
            </a:r>
            <a:endParaRPr lang="en-US" dirty="0"/>
          </a:p>
        </p:txBody>
      </p:sp>
      <p:sp>
        <p:nvSpPr>
          <p:cNvPr id="3" name="Content Placeholder 2"/>
          <p:cNvSpPr>
            <a:spLocks noGrp="1"/>
          </p:cNvSpPr>
          <p:nvPr>
            <p:ph idx="1"/>
          </p:nvPr>
        </p:nvSpPr>
        <p:spPr/>
        <p:txBody>
          <a:bodyPr>
            <a:normAutofit/>
          </a:bodyPr>
          <a:lstStyle/>
          <a:p>
            <a:r>
              <a:rPr lang="en-US" dirty="0"/>
              <a:t>Organization specific</a:t>
            </a:r>
          </a:p>
          <a:p>
            <a:pPr lvl="1"/>
            <a:r>
              <a:rPr lang="en-US" sz="2000" dirty="0"/>
              <a:t>Accuracy; </a:t>
            </a:r>
          </a:p>
          <a:p>
            <a:pPr lvl="1"/>
            <a:r>
              <a:rPr lang="en-US" sz="2000" dirty="0"/>
              <a:t>Costs and resources needed;</a:t>
            </a:r>
          </a:p>
          <a:p>
            <a:pPr lvl="1"/>
            <a:r>
              <a:rPr lang="en-US" sz="2000" dirty="0"/>
              <a:t>The availability of the data;</a:t>
            </a:r>
          </a:p>
          <a:p>
            <a:pPr lvl="1"/>
            <a:r>
              <a:rPr lang="en-US" sz="2000" dirty="0"/>
              <a:t>Speed with which the forecasts are produced.</a:t>
            </a:r>
          </a:p>
          <a:p>
            <a:pPr marL="228600" lvl="1">
              <a:spcBef>
                <a:spcPts val="1100"/>
              </a:spcBef>
              <a:buClr>
                <a:srgbClr val="873B1F"/>
              </a:buClr>
              <a:buFont typeface="Arial" charset="0"/>
              <a:buChar char="•"/>
            </a:pPr>
            <a:r>
              <a:rPr lang="en-US" sz="2000" dirty="0"/>
              <a:t>The impact on the bottom line, e.g. profit, service level. </a:t>
            </a:r>
          </a:p>
          <a:p>
            <a:pPr marL="228600" lvl="1">
              <a:spcBef>
                <a:spcPts val="1100"/>
              </a:spcBef>
              <a:buClr>
                <a:srgbClr val="873B1F"/>
              </a:buClr>
              <a:buFont typeface="Arial" charset="0"/>
              <a:buChar char="•"/>
            </a:pPr>
            <a:r>
              <a:rPr lang="en-US" sz="2000" dirty="0"/>
              <a:t>Comprehensibility.</a:t>
            </a:r>
          </a:p>
          <a:p>
            <a:pPr marL="228600" lvl="1">
              <a:spcBef>
                <a:spcPts val="1100"/>
              </a:spcBef>
              <a:buClr>
                <a:srgbClr val="873B1F"/>
              </a:buClr>
              <a:buFont typeface="Arial" charset="0"/>
              <a:buChar char="•"/>
            </a:pPr>
            <a:r>
              <a:rPr lang="en-US" sz="2000" dirty="0"/>
              <a:t>Captures key features of the activity system such as the effects of promotional activities and special events.</a:t>
            </a:r>
          </a:p>
          <a:p>
            <a:pPr marL="228600" lvl="1">
              <a:spcBef>
                <a:spcPts val="1100"/>
              </a:spcBef>
              <a:buClr>
                <a:srgbClr val="873B1F"/>
              </a:buClr>
              <a:buFont typeface="Arial" charset="0"/>
              <a:buChar char="•"/>
            </a:pPr>
            <a:r>
              <a:rPr lang="en-US" sz="2000" dirty="0"/>
              <a:t>Motivational effects.</a:t>
            </a: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3</a:t>
            </a:fld>
            <a:endParaRPr lang="en-US" dirty="0"/>
          </a:p>
        </p:txBody>
      </p:sp>
      <p:sp>
        <p:nvSpPr>
          <p:cNvPr id="8" name="Text Box 6"/>
          <p:cNvSpPr txBox="1">
            <a:spLocks noChangeArrowheads="1"/>
          </p:cNvSpPr>
          <p:nvPr/>
        </p:nvSpPr>
        <p:spPr bwMode="auto">
          <a:xfrm>
            <a:off x="3727428" y="5718473"/>
            <a:ext cx="1689143" cy="461665"/>
          </a:xfrm>
          <a:prstGeom prst="rect">
            <a:avLst/>
          </a:prstGeom>
          <a:solidFill>
            <a:srgbClr val="873B1F"/>
          </a:solidFill>
          <a:ln w="12700">
            <a:noFill/>
            <a:miter lim="800000"/>
            <a:headEnd/>
            <a:tailEnd/>
          </a:ln>
          <a:effectLst/>
        </p:spPr>
        <p:txBody>
          <a:bodyPr wrap="square" lIns="104753" tIns="91440" rIns="104753" bIns="91440" anchor="ctr" anchorCtr="0">
            <a:spAutoFit/>
          </a:bodyPr>
          <a:lstStyle/>
          <a:p>
            <a:pPr algn="ctr" defTabSz="1047750" eaLnBrk="0" hangingPunct="0">
              <a:spcBef>
                <a:spcPts val="600"/>
              </a:spcBef>
            </a:pPr>
            <a:r>
              <a:rPr lang="en-GB" u="none" smtClean="0">
                <a:solidFill>
                  <a:schemeClr val="bg1"/>
                </a:solidFill>
                <a:latin typeface="Arial" charset="0"/>
                <a:ea typeface="Arial" charset="0"/>
                <a:cs typeface="Arial" charset="0"/>
              </a:rPr>
              <a:t>PIVASE!</a:t>
            </a:r>
            <a:endParaRPr lang="en-GB" u="none"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718467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 Operations</a:t>
            </a:r>
            <a:endParaRPr lang="en-US" dirty="0"/>
          </a:p>
        </p:txBody>
      </p:sp>
      <p:sp>
        <p:nvSpPr>
          <p:cNvPr id="4" name="Content Placeholder 2"/>
          <p:cNvSpPr>
            <a:spLocks noGrp="1"/>
          </p:cNvSpPr>
          <p:nvPr>
            <p:ph idx="1"/>
          </p:nvPr>
        </p:nvSpPr>
        <p:spPr>
          <a:xfrm>
            <a:off x="685799" y="1391942"/>
            <a:ext cx="7543800" cy="312748"/>
          </a:xfrm>
        </p:spPr>
        <p:txBody>
          <a:bodyPr>
            <a:noAutofit/>
          </a:bodyPr>
          <a:lstStyle/>
          <a:p>
            <a:pPr marL="9525" indent="0">
              <a:spcBef>
                <a:spcPts val="3400"/>
              </a:spcBef>
              <a:buNone/>
            </a:pPr>
            <a:r>
              <a:rPr lang="en-US" sz="2400" b="1" dirty="0" smtClean="0">
                <a:solidFill>
                  <a:srgbClr val="873B1F"/>
                </a:solidFill>
              </a:rPr>
              <a:t>Hierarchical Forecasting</a:t>
            </a:r>
            <a:endParaRPr lang="en-US" sz="2400" dirty="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30</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3" name="TextBox 2"/>
          <p:cNvSpPr txBox="1"/>
          <p:nvPr/>
        </p:nvSpPr>
        <p:spPr>
          <a:xfrm>
            <a:off x="685799" y="2037144"/>
            <a:ext cx="7543800" cy="307777"/>
          </a:xfrm>
          <a:prstGeom prst="rect">
            <a:avLst/>
          </a:prstGeom>
          <a:noFill/>
        </p:spPr>
        <p:txBody>
          <a:bodyPr wrap="square" lIns="0" tIns="0" rIns="0" bIns="0" rtlCol="0">
            <a:spAutoFit/>
          </a:bodyPr>
          <a:lstStyle/>
          <a:p>
            <a:pPr marL="228600" indent="-228600">
              <a:spcBef>
                <a:spcPts val="1000"/>
              </a:spcBef>
              <a:buClr>
                <a:srgbClr val="873B1F"/>
              </a:buClr>
              <a:buFont typeface="Arial" charset="0"/>
              <a:buChar char="•"/>
            </a:pPr>
            <a:r>
              <a:rPr lang="en-GB" sz="2000" dirty="0" smtClean="0">
                <a:latin typeface="Arial" charset="0"/>
                <a:ea typeface="Arial" charset="0"/>
                <a:cs typeface="Arial" charset="0"/>
              </a:rPr>
              <a:t>Top-Down and Bottom-Up Forecasts (hierarchical demand)</a:t>
            </a:r>
            <a:endParaRPr lang="en-GB" dirty="0">
              <a:latin typeface="Arial" charset="0"/>
              <a:ea typeface="Arial" charset="0"/>
              <a:cs typeface="Arial" charset="0"/>
            </a:endParaRPr>
          </a:p>
        </p:txBody>
      </p:sp>
      <p:pic>
        <p:nvPicPr>
          <p:cNvPr id="7" name="Picture 6"/>
          <p:cNvPicPr>
            <a:picLocks noChangeAspect="1"/>
          </p:cNvPicPr>
          <p:nvPr/>
        </p:nvPicPr>
        <p:blipFill>
          <a:blip r:embed="rId2"/>
          <a:stretch>
            <a:fillRect/>
          </a:stretch>
        </p:blipFill>
        <p:spPr>
          <a:xfrm>
            <a:off x="685799" y="2517037"/>
            <a:ext cx="7718445" cy="2999264"/>
          </a:xfrm>
          <a:prstGeom prst="rect">
            <a:avLst/>
          </a:prstGeom>
        </p:spPr>
      </p:pic>
      <p:sp>
        <p:nvSpPr>
          <p:cNvPr id="8" name="Text Box 6"/>
          <p:cNvSpPr txBox="1">
            <a:spLocks noChangeArrowheads="1"/>
          </p:cNvSpPr>
          <p:nvPr/>
        </p:nvSpPr>
        <p:spPr bwMode="auto">
          <a:xfrm>
            <a:off x="685799" y="5748648"/>
            <a:ext cx="7876181" cy="553998"/>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b="1" u="none" dirty="0" smtClean="0">
                <a:solidFill>
                  <a:srgbClr val="873B1F"/>
                </a:solidFill>
                <a:latin typeface="Arial" charset="0"/>
                <a:ea typeface="Arial" charset="0"/>
                <a:cs typeface="Arial" charset="0"/>
              </a:rPr>
              <a:t>Question: </a:t>
            </a:r>
            <a:r>
              <a:rPr lang="en-GB" u="none" dirty="0" smtClean="0">
                <a:solidFill>
                  <a:srgbClr val="873B1F"/>
                </a:solidFill>
                <a:latin typeface="Arial" charset="0"/>
                <a:ea typeface="Arial" charset="0"/>
                <a:cs typeface="Arial" charset="0"/>
              </a:rPr>
              <a:t>What advantages and disadvantages do you see in adopting either a top-down approach or a bottom-up approach?</a:t>
            </a:r>
          </a:p>
        </p:txBody>
      </p:sp>
    </p:spTree>
    <p:extLst>
      <p:ext uri="{BB962C8B-B14F-4D97-AF65-F5344CB8AC3E}">
        <p14:creationId xmlns:p14="http://schemas.microsoft.com/office/powerpoint/2010/main" val="909404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 Operations</a:t>
            </a:r>
            <a:endParaRPr lang="en-US" dirty="0"/>
          </a:p>
        </p:txBody>
      </p:sp>
      <p:sp>
        <p:nvSpPr>
          <p:cNvPr id="4" name="Content Placeholder 2"/>
          <p:cNvSpPr>
            <a:spLocks noGrp="1"/>
          </p:cNvSpPr>
          <p:nvPr>
            <p:ph idx="1"/>
          </p:nvPr>
        </p:nvSpPr>
        <p:spPr>
          <a:xfrm>
            <a:off x="685799" y="1391942"/>
            <a:ext cx="7543800" cy="312748"/>
          </a:xfrm>
        </p:spPr>
        <p:txBody>
          <a:bodyPr>
            <a:noAutofit/>
          </a:bodyPr>
          <a:lstStyle/>
          <a:p>
            <a:pPr marL="9525" indent="0">
              <a:spcBef>
                <a:spcPts val="3400"/>
              </a:spcBef>
              <a:buNone/>
            </a:pPr>
            <a:r>
              <a:rPr lang="en-US" sz="2400" b="1" dirty="0" smtClean="0">
                <a:solidFill>
                  <a:srgbClr val="873B1F"/>
                </a:solidFill>
              </a:rPr>
              <a:t>Hierarchical Forecasting</a:t>
            </a:r>
            <a:endParaRPr lang="en-US" sz="2400" dirty="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31</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3" name="TextBox 2"/>
          <p:cNvSpPr txBox="1"/>
          <p:nvPr/>
        </p:nvSpPr>
        <p:spPr>
          <a:xfrm>
            <a:off x="685799" y="2037144"/>
            <a:ext cx="7543800" cy="2939266"/>
          </a:xfrm>
          <a:prstGeom prst="rect">
            <a:avLst/>
          </a:prstGeom>
          <a:noFill/>
        </p:spPr>
        <p:txBody>
          <a:bodyPr wrap="square" lIns="0" tIns="0" rIns="0" bIns="0" rtlCol="0">
            <a:spAutoFit/>
          </a:bodyPr>
          <a:lstStyle/>
          <a:p>
            <a:pPr marL="228600" indent="-228600">
              <a:buClr>
                <a:srgbClr val="873B1F"/>
              </a:buClr>
              <a:buFont typeface="Arial" charset="0"/>
              <a:buChar char="•"/>
            </a:pPr>
            <a:r>
              <a:rPr lang="en-GB" sz="2000" dirty="0">
                <a:latin typeface="Arial" charset="0"/>
                <a:ea typeface="Arial" charset="0"/>
                <a:cs typeface="Arial" charset="0"/>
              </a:rPr>
              <a:t>Choosing between approaches:</a:t>
            </a:r>
          </a:p>
          <a:p>
            <a:pPr lvl="1" indent="-228600">
              <a:spcBef>
                <a:spcPts val="400"/>
              </a:spcBef>
              <a:buFont typeface=".AppleSystemUIFont" charset="-120"/>
              <a:buChar char="–"/>
            </a:pPr>
            <a:r>
              <a:rPr lang="en-GB" dirty="0">
                <a:latin typeface="Arial" charset="0"/>
                <a:ea typeface="Arial" charset="0"/>
                <a:cs typeface="Arial" charset="0"/>
              </a:rPr>
              <a:t>Compare results using a </a:t>
            </a:r>
            <a:r>
              <a:rPr lang="en-GB" i="1" dirty="0">
                <a:latin typeface="Arial" charset="0"/>
                <a:ea typeface="Arial" charset="0"/>
                <a:cs typeface="Arial" charset="0"/>
              </a:rPr>
              <a:t>forecast competition</a:t>
            </a:r>
            <a:r>
              <a:rPr lang="en-GB" dirty="0">
                <a:latin typeface="Arial" charset="0"/>
                <a:ea typeface="Arial" charset="0"/>
                <a:cs typeface="Arial" charset="0"/>
              </a:rPr>
              <a:t>.</a:t>
            </a:r>
          </a:p>
          <a:p>
            <a:pPr lvl="1" indent="-228600">
              <a:spcBef>
                <a:spcPts val="400"/>
              </a:spcBef>
              <a:buFont typeface=".AppleSystemUIFont" charset="-120"/>
              <a:buChar char="–"/>
            </a:pPr>
            <a:r>
              <a:rPr lang="en-GB" dirty="0">
                <a:latin typeface="Arial" charset="0"/>
                <a:ea typeface="Arial" charset="0"/>
                <a:cs typeface="Arial" charset="0"/>
              </a:rPr>
              <a:t>What is the forecasting objective? Guide selection of evaluation metric and approaches considered.</a:t>
            </a:r>
          </a:p>
          <a:p>
            <a:pPr lvl="1" indent="-228600">
              <a:spcBef>
                <a:spcPts val="400"/>
              </a:spcBef>
              <a:buFont typeface=".AppleSystemUIFont" charset="-120"/>
              <a:buChar char="–"/>
            </a:pPr>
            <a:r>
              <a:rPr lang="en-GB" dirty="0">
                <a:latin typeface="Arial" charset="0"/>
                <a:ea typeface="Arial" charset="0"/>
                <a:cs typeface="Arial" charset="0"/>
              </a:rPr>
              <a:t>What level in the hierarchy is most important for the organization’s decisions?</a:t>
            </a:r>
          </a:p>
          <a:p>
            <a:pPr marL="228600" indent="-228600">
              <a:spcBef>
                <a:spcPts val="1000"/>
              </a:spcBef>
              <a:buClr>
                <a:srgbClr val="873B1F"/>
              </a:buClr>
              <a:buFont typeface="Arial" charset="0"/>
              <a:buChar char="•"/>
            </a:pPr>
            <a:r>
              <a:rPr lang="en-GB" sz="2000" i="1" dirty="0">
                <a:latin typeface="Arial" charset="0"/>
                <a:ea typeface="Arial" charset="0"/>
                <a:cs typeface="Arial" charset="0"/>
              </a:rPr>
              <a:t>Combination approach</a:t>
            </a:r>
          </a:p>
          <a:p>
            <a:pPr lvl="1" indent="-228600">
              <a:spcBef>
                <a:spcPts val="400"/>
              </a:spcBef>
              <a:buFont typeface=".AppleSystemUIFont" charset="-120"/>
              <a:buChar char="–"/>
            </a:pPr>
            <a:r>
              <a:rPr lang="en-GB" dirty="0">
                <a:latin typeface="Arial" charset="0"/>
                <a:ea typeface="Arial" charset="0"/>
                <a:cs typeface="Arial" charset="0"/>
              </a:rPr>
              <a:t>Attempts to overcome the limitations of both</a:t>
            </a:r>
          </a:p>
          <a:p>
            <a:pPr lvl="1" indent="-228600">
              <a:spcBef>
                <a:spcPts val="400"/>
              </a:spcBef>
              <a:buFont typeface=".AppleSystemUIFont" charset="-120"/>
              <a:buChar char="–"/>
            </a:pPr>
            <a:r>
              <a:rPr lang="en-GB" dirty="0">
                <a:latin typeface="Arial" charset="0"/>
                <a:ea typeface="Arial" charset="0"/>
                <a:cs typeface="Arial" charset="0"/>
              </a:rPr>
              <a:t>Allows for grouped series.</a:t>
            </a:r>
          </a:p>
        </p:txBody>
      </p:sp>
    </p:spTree>
    <p:extLst>
      <p:ext uri="{BB962C8B-B14F-4D97-AF65-F5344CB8AC3E}">
        <p14:creationId xmlns:p14="http://schemas.microsoft.com/office/powerpoint/2010/main" val="343656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 Operations</a:t>
            </a:r>
            <a:endParaRPr lang="en-US" dirty="0"/>
          </a:p>
        </p:txBody>
      </p:sp>
      <p:sp>
        <p:nvSpPr>
          <p:cNvPr id="4" name="Content Placeholder 2"/>
          <p:cNvSpPr>
            <a:spLocks noGrp="1"/>
          </p:cNvSpPr>
          <p:nvPr>
            <p:ph idx="1"/>
          </p:nvPr>
        </p:nvSpPr>
        <p:spPr>
          <a:xfrm>
            <a:off x="685799" y="1391942"/>
            <a:ext cx="7543800" cy="312748"/>
          </a:xfrm>
        </p:spPr>
        <p:txBody>
          <a:bodyPr>
            <a:noAutofit/>
          </a:bodyPr>
          <a:lstStyle/>
          <a:p>
            <a:pPr marL="9525" indent="0">
              <a:spcBef>
                <a:spcPts val="3400"/>
              </a:spcBef>
              <a:buNone/>
            </a:pPr>
            <a:r>
              <a:rPr lang="en-US" sz="2400" b="1" dirty="0" smtClean="0">
                <a:solidFill>
                  <a:srgbClr val="873B1F"/>
                </a:solidFill>
              </a:rPr>
              <a:t>Forecasts and Time Aggregation</a:t>
            </a:r>
            <a:endParaRPr lang="en-US" sz="2400" dirty="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32</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3" name="TextBox 2"/>
          <p:cNvSpPr txBox="1"/>
          <p:nvPr/>
        </p:nvSpPr>
        <p:spPr>
          <a:xfrm>
            <a:off x="685799" y="1911021"/>
            <a:ext cx="7543800" cy="553998"/>
          </a:xfrm>
          <a:prstGeom prst="rect">
            <a:avLst/>
          </a:prstGeom>
          <a:noFill/>
        </p:spPr>
        <p:txBody>
          <a:bodyPr wrap="square" lIns="0" tIns="0" rIns="0" bIns="0" rtlCol="0">
            <a:spAutoFit/>
          </a:bodyPr>
          <a:lstStyle/>
          <a:p>
            <a:pPr marL="228600" indent="-228600">
              <a:buClr>
                <a:srgbClr val="873B1F"/>
              </a:buClr>
              <a:buFont typeface="Arial" charset="0"/>
              <a:buChar char="•"/>
            </a:pPr>
            <a:r>
              <a:rPr lang="en-GB" dirty="0" smtClean="0">
                <a:latin typeface="Arial" charset="0"/>
                <a:ea typeface="Arial" charset="0"/>
                <a:cs typeface="Arial" charset="0"/>
              </a:rPr>
              <a:t>Different elements of the time series structure are dominant in different temporal aggregation levels</a:t>
            </a:r>
            <a:endParaRPr lang="en-GB" dirty="0">
              <a:latin typeface="Arial" charset="0"/>
              <a:ea typeface="Arial" charset="0"/>
              <a:cs typeface="Arial" charset="0"/>
            </a:endParaRPr>
          </a:p>
        </p:txBody>
      </p:sp>
      <p:pic>
        <p:nvPicPr>
          <p:cNvPr id="7" name="Picture 6"/>
          <p:cNvPicPr>
            <a:picLocks noChangeAspect="1"/>
          </p:cNvPicPr>
          <p:nvPr/>
        </p:nvPicPr>
        <p:blipFill>
          <a:blip r:embed="rId2"/>
          <a:stretch>
            <a:fillRect/>
          </a:stretch>
        </p:blipFill>
        <p:spPr>
          <a:xfrm>
            <a:off x="1371701" y="2619672"/>
            <a:ext cx="6067063" cy="3720950"/>
          </a:xfrm>
          <a:prstGeom prst="rect">
            <a:avLst/>
          </a:prstGeom>
        </p:spPr>
      </p:pic>
    </p:spTree>
    <p:extLst>
      <p:ext uri="{BB962C8B-B14F-4D97-AF65-F5344CB8AC3E}">
        <p14:creationId xmlns:p14="http://schemas.microsoft.com/office/powerpoint/2010/main" val="48292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 Operations</a:t>
            </a:r>
            <a:endParaRPr lang="en-US" dirty="0"/>
          </a:p>
        </p:txBody>
      </p:sp>
      <p:sp>
        <p:nvSpPr>
          <p:cNvPr id="4" name="Content Placeholder 2"/>
          <p:cNvSpPr>
            <a:spLocks noGrp="1"/>
          </p:cNvSpPr>
          <p:nvPr>
            <p:ph idx="1"/>
          </p:nvPr>
        </p:nvSpPr>
        <p:spPr>
          <a:xfrm>
            <a:off x="685799" y="1391942"/>
            <a:ext cx="7543800" cy="312748"/>
          </a:xfrm>
        </p:spPr>
        <p:txBody>
          <a:bodyPr>
            <a:noAutofit/>
          </a:bodyPr>
          <a:lstStyle/>
          <a:p>
            <a:pPr marL="9525" indent="0">
              <a:spcBef>
                <a:spcPts val="3400"/>
              </a:spcBef>
              <a:buNone/>
            </a:pPr>
            <a:r>
              <a:rPr lang="en-US" sz="2400" b="1" dirty="0" smtClean="0">
                <a:solidFill>
                  <a:srgbClr val="873B1F"/>
                </a:solidFill>
              </a:rPr>
              <a:t>Forecasts and Time Aggregation</a:t>
            </a:r>
            <a:endParaRPr lang="en-US" sz="2400" dirty="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33</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3" name="TextBox 2"/>
          <p:cNvSpPr txBox="1"/>
          <p:nvPr/>
        </p:nvSpPr>
        <p:spPr>
          <a:xfrm>
            <a:off x="685799" y="1911021"/>
            <a:ext cx="7543800" cy="2498120"/>
          </a:xfrm>
          <a:prstGeom prst="rect">
            <a:avLst/>
          </a:prstGeom>
          <a:noFill/>
        </p:spPr>
        <p:txBody>
          <a:bodyPr wrap="square" lIns="0" tIns="0" rIns="0" bIns="0" rtlCol="0">
            <a:spAutoFit/>
          </a:bodyPr>
          <a:lstStyle/>
          <a:p>
            <a:pPr marL="228600" indent="-228600">
              <a:buClr>
                <a:srgbClr val="873B1F"/>
              </a:buClr>
              <a:buFont typeface="Arial" charset="0"/>
              <a:buChar char="•"/>
            </a:pPr>
            <a:r>
              <a:rPr lang="en-GB" dirty="0" smtClean="0">
                <a:latin typeface="Arial" charset="0"/>
                <a:ea typeface="Arial" charset="0"/>
                <a:cs typeface="Arial" charset="0"/>
              </a:rPr>
              <a:t>Which aggregation level to choose?</a:t>
            </a:r>
          </a:p>
          <a:p>
            <a:pPr marL="457200" indent="-274638">
              <a:spcBef>
                <a:spcPts val="400"/>
              </a:spcBef>
              <a:buClr>
                <a:schemeClr val="tx1"/>
              </a:buClr>
              <a:buFont typeface=".AppleSystemUIFont" charset="-120"/>
              <a:buChar char="–"/>
            </a:pPr>
            <a:r>
              <a:rPr lang="en-GB" dirty="0" smtClean="0">
                <a:latin typeface="Arial" charset="0"/>
                <a:ea typeface="Arial" charset="0"/>
                <a:cs typeface="Arial" charset="0"/>
              </a:rPr>
              <a:t>What is the forecast objective/forecast horizon?</a:t>
            </a:r>
          </a:p>
          <a:p>
            <a:pPr marL="457200" indent="-274638">
              <a:spcBef>
                <a:spcPts val="400"/>
              </a:spcBef>
              <a:buClr>
                <a:schemeClr val="tx1"/>
              </a:buClr>
              <a:buFont typeface=".AppleSystemUIFont" charset="-120"/>
              <a:buChar char="–"/>
            </a:pPr>
            <a:r>
              <a:rPr lang="en-GB" dirty="0" smtClean="0">
                <a:latin typeface="Arial" charset="0"/>
                <a:ea typeface="Arial" charset="0"/>
                <a:cs typeface="Arial" charset="0"/>
              </a:rPr>
              <a:t>At what level is it easier to forecast the time series?</a:t>
            </a:r>
            <a:r>
              <a:rPr lang="en-GB" dirty="0">
                <a:latin typeface="Arial" charset="0"/>
                <a:ea typeface="Arial" charset="0"/>
                <a:cs typeface="Arial" charset="0"/>
              </a:rPr>
              <a:t> </a:t>
            </a:r>
            <a:r>
              <a:rPr lang="en-GB" dirty="0" smtClean="0">
                <a:latin typeface="Arial" charset="0"/>
                <a:ea typeface="Arial" charset="0"/>
                <a:cs typeface="Arial" charset="0"/>
              </a:rPr>
              <a:t>The appropriate forecast method may change.</a:t>
            </a:r>
          </a:p>
          <a:p>
            <a:pPr marL="457200" indent="-274638">
              <a:spcBef>
                <a:spcPts val="400"/>
              </a:spcBef>
              <a:buClr>
                <a:schemeClr val="tx1"/>
              </a:buClr>
              <a:buFont typeface=".AppleSystemUIFont" charset="-120"/>
              <a:buChar char="–"/>
            </a:pPr>
            <a:r>
              <a:rPr lang="en-GB" dirty="0" smtClean="0">
                <a:latin typeface="Arial" charset="0"/>
                <a:ea typeface="Arial" charset="0"/>
                <a:cs typeface="Arial" charset="0"/>
              </a:rPr>
              <a:t>Forecasting competition, but careful to compare results on a common aggregation level!</a:t>
            </a:r>
          </a:p>
          <a:p>
            <a:pPr marL="285750" indent="-285750">
              <a:spcBef>
                <a:spcPts val="1000"/>
              </a:spcBef>
              <a:buClr>
                <a:srgbClr val="873B1F"/>
              </a:buClr>
              <a:buFont typeface="Arial" charset="0"/>
              <a:buChar char="•"/>
            </a:pPr>
            <a:r>
              <a:rPr lang="en-GB" dirty="0" smtClean="0">
                <a:latin typeface="Arial" charset="0"/>
                <a:ea typeface="Arial" charset="0"/>
                <a:cs typeface="Arial" charset="0"/>
              </a:rPr>
              <a:t>Alternatively, instead of choosing a level we can keep all with a </a:t>
            </a:r>
            <a:r>
              <a:rPr lang="en-GB" i="1" dirty="0" smtClean="0">
                <a:latin typeface="Arial" charset="0"/>
                <a:ea typeface="Arial" charset="0"/>
                <a:cs typeface="Arial" charset="0"/>
              </a:rPr>
              <a:t>Temporal Hierarchy</a:t>
            </a:r>
            <a:r>
              <a:rPr lang="en-GB" dirty="0" smtClean="0">
                <a:latin typeface="Arial" charset="0"/>
                <a:ea typeface="Arial" charset="0"/>
                <a:cs typeface="Arial" charset="0"/>
              </a:rPr>
              <a:t>.</a:t>
            </a:r>
            <a:endParaRPr lang="en-GB" dirty="0">
              <a:latin typeface="Arial" charset="0"/>
              <a:ea typeface="Arial" charset="0"/>
              <a:cs typeface="Arial" charset="0"/>
            </a:endParaRPr>
          </a:p>
        </p:txBody>
      </p:sp>
      <p:pic>
        <p:nvPicPr>
          <p:cNvPr id="8" name="Picture 7"/>
          <p:cNvPicPr>
            <a:picLocks noChangeAspect="1"/>
          </p:cNvPicPr>
          <p:nvPr/>
        </p:nvPicPr>
        <p:blipFill>
          <a:blip r:embed="rId2"/>
          <a:stretch>
            <a:fillRect/>
          </a:stretch>
        </p:blipFill>
        <p:spPr>
          <a:xfrm>
            <a:off x="3766476" y="4258015"/>
            <a:ext cx="4874602" cy="1920298"/>
          </a:xfrm>
          <a:prstGeom prst="rect">
            <a:avLst/>
          </a:prstGeom>
        </p:spPr>
      </p:pic>
      <p:sp>
        <p:nvSpPr>
          <p:cNvPr id="9" name="TextBox 8"/>
          <p:cNvSpPr txBox="1"/>
          <p:nvPr/>
        </p:nvSpPr>
        <p:spPr>
          <a:xfrm>
            <a:off x="856527" y="4755123"/>
            <a:ext cx="2573256" cy="1077208"/>
          </a:xfrm>
          <a:prstGeom prst="rect">
            <a:avLst/>
          </a:prstGeom>
          <a:solidFill>
            <a:srgbClr val="873B1F"/>
          </a:solidFill>
        </p:spPr>
        <p:txBody>
          <a:bodyPr wrap="square" lIns="91428" tIns="45715" rIns="91428" bIns="45715" rtlCol="0">
            <a:spAutoFit/>
          </a:bodyPr>
          <a:lstStyle/>
          <a:p>
            <a:pPr marL="0" lvl="2" algn="ctr">
              <a:spcBef>
                <a:spcPts val="600"/>
              </a:spcBef>
            </a:pPr>
            <a:r>
              <a:rPr lang="en-GB" sz="1600" dirty="0" smtClean="0">
                <a:solidFill>
                  <a:schemeClr val="bg1"/>
                </a:solidFill>
                <a:latin typeface="Arial" charset="0"/>
                <a:ea typeface="Arial" charset="0"/>
                <a:cs typeface="Arial" charset="0"/>
              </a:rPr>
              <a:t>As with hierarchical forecasting, model using combination approach for </a:t>
            </a:r>
            <a:r>
              <a:rPr lang="en-GB" sz="1600" smtClean="0">
                <a:solidFill>
                  <a:schemeClr val="bg1"/>
                </a:solidFill>
                <a:latin typeface="Arial" charset="0"/>
                <a:ea typeface="Arial" charset="0"/>
                <a:cs typeface="Arial" charset="0"/>
              </a:rPr>
              <a:t>grouped series.</a:t>
            </a:r>
            <a:endParaRPr lang="en-GB" sz="16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504389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 Operations</a:t>
            </a:r>
            <a:endParaRPr lang="en-US" dirty="0"/>
          </a:p>
        </p:txBody>
      </p:sp>
      <p:sp>
        <p:nvSpPr>
          <p:cNvPr id="4" name="Content Placeholder 2"/>
          <p:cNvSpPr>
            <a:spLocks noGrp="1"/>
          </p:cNvSpPr>
          <p:nvPr>
            <p:ph idx="1"/>
          </p:nvPr>
        </p:nvSpPr>
        <p:spPr>
          <a:xfrm>
            <a:off x="685799" y="1391942"/>
            <a:ext cx="7543800" cy="312748"/>
          </a:xfrm>
        </p:spPr>
        <p:txBody>
          <a:bodyPr>
            <a:noAutofit/>
          </a:bodyPr>
          <a:lstStyle/>
          <a:p>
            <a:pPr marL="9525" indent="0">
              <a:spcBef>
                <a:spcPts val="3400"/>
              </a:spcBef>
              <a:buNone/>
            </a:pPr>
            <a:r>
              <a:rPr lang="en-US" sz="2400" b="1" dirty="0" smtClean="0">
                <a:solidFill>
                  <a:srgbClr val="873B1F"/>
                </a:solidFill>
              </a:rPr>
              <a:t>Forecasts and Time Aggregation</a:t>
            </a:r>
            <a:endParaRPr lang="en-US" sz="2400" dirty="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34</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pic>
        <p:nvPicPr>
          <p:cNvPr id="10" name="Picture 9"/>
          <p:cNvPicPr>
            <a:picLocks noChangeAspect="1"/>
          </p:cNvPicPr>
          <p:nvPr/>
        </p:nvPicPr>
        <p:blipFill>
          <a:blip r:embed="rId2"/>
          <a:stretch>
            <a:fillRect/>
          </a:stretch>
        </p:blipFill>
        <p:spPr>
          <a:xfrm>
            <a:off x="1147130" y="1877479"/>
            <a:ext cx="6849740" cy="3883317"/>
          </a:xfrm>
          <a:prstGeom prst="rect">
            <a:avLst/>
          </a:prstGeom>
        </p:spPr>
      </p:pic>
      <p:sp>
        <p:nvSpPr>
          <p:cNvPr id="11" name="Text Box 6"/>
          <p:cNvSpPr txBox="1">
            <a:spLocks noChangeArrowheads="1"/>
          </p:cNvSpPr>
          <p:nvPr/>
        </p:nvSpPr>
        <p:spPr bwMode="auto">
          <a:xfrm>
            <a:off x="685799" y="5851036"/>
            <a:ext cx="7876181" cy="553998"/>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b="1" u="none" dirty="0" smtClean="0">
                <a:solidFill>
                  <a:srgbClr val="873B1F"/>
                </a:solidFill>
                <a:latin typeface="Arial" charset="0"/>
                <a:ea typeface="Arial" charset="0"/>
                <a:cs typeface="Arial" charset="0"/>
              </a:rPr>
              <a:t>Question: </a:t>
            </a:r>
            <a:r>
              <a:rPr lang="en-GB" u="none" dirty="0" smtClean="0">
                <a:solidFill>
                  <a:srgbClr val="873B1F"/>
                </a:solidFill>
                <a:latin typeface="Arial" charset="0"/>
                <a:ea typeface="Arial" charset="0"/>
                <a:cs typeface="Arial" charset="0"/>
              </a:rPr>
              <a:t>What are expected advantages from using temporal hierarchies forecasting? Why?</a:t>
            </a:r>
          </a:p>
        </p:txBody>
      </p:sp>
    </p:spTree>
    <p:extLst>
      <p:ext uri="{BB962C8B-B14F-4D97-AF65-F5344CB8AC3E}">
        <p14:creationId xmlns:p14="http://schemas.microsoft.com/office/powerpoint/2010/main" val="1742620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 Operations</a:t>
            </a:r>
            <a:endParaRPr lang="en-US" dirty="0"/>
          </a:p>
        </p:txBody>
      </p:sp>
      <p:sp>
        <p:nvSpPr>
          <p:cNvPr id="4" name="Content Placeholder 2"/>
          <p:cNvSpPr>
            <a:spLocks noGrp="1"/>
          </p:cNvSpPr>
          <p:nvPr>
            <p:ph idx="1"/>
          </p:nvPr>
        </p:nvSpPr>
        <p:spPr>
          <a:xfrm>
            <a:off x="685799" y="1391942"/>
            <a:ext cx="7543800" cy="312748"/>
          </a:xfrm>
        </p:spPr>
        <p:txBody>
          <a:bodyPr>
            <a:noAutofit/>
          </a:bodyPr>
          <a:lstStyle/>
          <a:p>
            <a:pPr marL="9525" indent="0">
              <a:spcBef>
                <a:spcPts val="3400"/>
              </a:spcBef>
              <a:buNone/>
            </a:pPr>
            <a:r>
              <a:rPr lang="en-US" sz="2400" b="1" dirty="0" smtClean="0">
                <a:solidFill>
                  <a:srgbClr val="873B1F"/>
                </a:solidFill>
              </a:rPr>
              <a:t>Demand Data and Intermittent Demand</a:t>
            </a:r>
            <a:endParaRPr lang="en-US" sz="2400" dirty="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35</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11" name="Text Box 6"/>
          <p:cNvSpPr txBox="1">
            <a:spLocks noChangeArrowheads="1"/>
          </p:cNvSpPr>
          <p:nvPr/>
        </p:nvSpPr>
        <p:spPr bwMode="auto">
          <a:xfrm>
            <a:off x="6005336" y="4280092"/>
            <a:ext cx="2635742" cy="1107996"/>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b="1" u="none" dirty="0" smtClean="0">
                <a:solidFill>
                  <a:srgbClr val="873B1F"/>
                </a:solidFill>
                <a:latin typeface="Arial" charset="0"/>
                <a:ea typeface="Arial" charset="0"/>
                <a:cs typeface="Arial" charset="0"/>
              </a:rPr>
              <a:t>Question: </a:t>
            </a:r>
            <a:r>
              <a:rPr lang="en-GB" u="none" dirty="0" smtClean="0">
                <a:solidFill>
                  <a:srgbClr val="873B1F"/>
                </a:solidFill>
                <a:latin typeface="Arial" charset="0"/>
                <a:ea typeface="Arial" charset="0"/>
                <a:cs typeface="Arial" charset="0"/>
              </a:rPr>
              <a:t>What the problems of using </a:t>
            </a:r>
            <a:r>
              <a:rPr lang="en-GB" u="none" smtClean="0">
                <a:solidFill>
                  <a:srgbClr val="873B1F"/>
                </a:solidFill>
                <a:latin typeface="Arial" charset="0"/>
                <a:ea typeface="Arial" charset="0"/>
                <a:cs typeface="Arial" charset="0"/>
              </a:rPr>
              <a:t>exponential smoothing in this case?</a:t>
            </a:r>
            <a:endParaRPr lang="en-GB" u="none" dirty="0" smtClean="0">
              <a:solidFill>
                <a:srgbClr val="873B1F"/>
              </a:solidFill>
              <a:latin typeface="Arial" charset="0"/>
              <a:ea typeface="Arial" charset="0"/>
              <a:cs typeface="Arial" charset="0"/>
            </a:endParaRPr>
          </a:p>
        </p:txBody>
      </p:sp>
      <p:sp>
        <p:nvSpPr>
          <p:cNvPr id="8" name="TextBox 7"/>
          <p:cNvSpPr txBox="1"/>
          <p:nvPr/>
        </p:nvSpPr>
        <p:spPr>
          <a:xfrm>
            <a:off x="685799" y="1911021"/>
            <a:ext cx="7543800" cy="1261884"/>
          </a:xfrm>
          <a:prstGeom prst="rect">
            <a:avLst/>
          </a:prstGeom>
          <a:noFill/>
        </p:spPr>
        <p:txBody>
          <a:bodyPr wrap="square" lIns="0" tIns="0" rIns="0" bIns="0" rtlCol="0">
            <a:spAutoFit/>
          </a:bodyPr>
          <a:lstStyle/>
          <a:p>
            <a:pPr marL="228600" indent="-228600">
              <a:spcBef>
                <a:spcPts val="600"/>
              </a:spcBef>
              <a:buClr>
                <a:srgbClr val="873B1F"/>
              </a:buClr>
              <a:buFont typeface="Arial" charset="0"/>
              <a:buChar char="•"/>
            </a:pPr>
            <a:r>
              <a:rPr lang="en-GB" dirty="0">
                <a:latin typeface="Arial" charset="0"/>
                <a:ea typeface="Arial" charset="0"/>
                <a:cs typeface="Arial" charset="0"/>
              </a:rPr>
              <a:t>Intermittent Demand SKUs frequently have zero sales, and any nonzero demand is often highly variable (so called lumpy demand). </a:t>
            </a:r>
          </a:p>
          <a:p>
            <a:pPr marL="228600" indent="-228600">
              <a:spcBef>
                <a:spcPts val="600"/>
              </a:spcBef>
              <a:buClr>
                <a:srgbClr val="873B1F"/>
              </a:buClr>
              <a:buFont typeface="Arial" charset="0"/>
              <a:buChar char="•"/>
            </a:pPr>
            <a:r>
              <a:rPr lang="en-GB" dirty="0">
                <a:latin typeface="Arial" charset="0"/>
                <a:ea typeface="Arial" charset="0"/>
                <a:cs typeface="Arial" charset="0"/>
              </a:rPr>
              <a:t>Common for spare parts suppliers and retailers.</a:t>
            </a:r>
          </a:p>
          <a:p>
            <a:pPr marL="228600" indent="-228600">
              <a:spcBef>
                <a:spcPts val="600"/>
              </a:spcBef>
              <a:buClr>
                <a:srgbClr val="873B1F"/>
              </a:buClr>
              <a:buFont typeface="Arial" charset="0"/>
              <a:buChar char="•"/>
            </a:pPr>
            <a:r>
              <a:rPr lang="en-GB" dirty="0">
                <a:latin typeface="Arial" charset="0"/>
                <a:ea typeface="Arial" charset="0"/>
                <a:cs typeface="Arial" charset="0"/>
              </a:rPr>
              <a:t>Requires special statistical methods.</a:t>
            </a:r>
          </a:p>
        </p:txBody>
      </p:sp>
      <p:pic>
        <p:nvPicPr>
          <p:cNvPr id="9" name="Picture 8"/>
          <p:cNvPicPr>
            <a:picLocks noChangeAspect="1"/>
          </p:cNvPicPr>
          <p:nvPr/>
        </p:nvPicPr>
        <p:blipFill>
          <a:blip r:embed="rId2"/>
          <a:stretch>
            <a:fillRect/>
          </a:stretch>
        </p:blipFill>
        <p:spPr>
          <a:xfrm>
            <a:off x="685799" y="3330288"/>
            <a:ext cx="4939497" cy="3007604"/>
          </a:xfrm>
          <a:prstGeom prst="rect">
            <a:avLst/>
          </a:prstGeom>
        </p:spPr>
      </p:pic>
    </p:spTree>
    <p:extLst>
      <p:ext uri="{BB962C8B-B14F-4D97-AF65-F5344CB8AC3E}">
        <p14:creationId xmlns:p14="http://schemas.microsoft.com/office/powerpoint/2010/main" val="314541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 Operations</a:t>
            </a:r>
            <a:endParaRPr lang="en-US" dirty="0"/>
          </a:p>
        </p:txBody>
      </p:sp>
      <p:sp>
        <p:nvSpPr>
          <p:cNvPr id="4" name="Content Placeholder 2"/>
          <p:cNvSpPr>
            <a:spLocks noGrp="1"/>
          </p:cNvSpPr>
          <p:nvPr>
            <p:ph idx="1"/>
          </p:nvPr>
        </p:nvSpPr>
        <p:spPr>
          <a:xfrm>
            <a:off x="685799" y="1391942"/>
            <a:ext cx="7543800" cy="312748"/>
          </a:xfrm>
        </p:spPr>
        <p:txBody>
          <a:bodyPr>
            <a:noAutofit/>
          </a:bodyPr>
          <a:lstStyle/>
          <a:p>
            <a:pPr marL="9525" indent="0">
              <a:spcBef>
                <a:spcPts val="3400"/>
              </a:spcBef>
              <a:buNone/>
            </a:pPr>
            <a:r>
              <a:rPr lang="en-US" sz="2400" b="1" dirty="0" smtClean="0">
                <a:solidFill>
                  <a:srgbClr val="873B1F"/>
                </a:solidFill>
              </a:rPr>
              <a:t>Demand Data and Intermittent Demand</a:t>
            </a:r>
            <a:endParaRPr lang="en-US" sz="2400" dirty="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36</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685799" y="1911021"/>
                <a:ext cx="7543800" cy="3395481"/>
              </a:xfrm>
              <a:prstGeom prst="rect">
                <a:avLst/>
              </a:prstGeom>
              <a:noFill/>
            </p:spPr>
            <p:txBody>
              <a:bodyPr wrap="square" lIns="0" tIns="0" rIns="0" bIns="0" rtlCol="0">
                <a:spAutoFit/>
              </a:bodyPr>
              <a:lstStyle/>
              <a:p>
                <a:r>
                  <a:rPr lang="en-US" dirty="0">
                    <a:latin typeface="Arial" charset="0"/>
                    <a:ea typeface="Arial" charset="0"/>
                    <a:cs typeface="Arial" charset="0"/>
                  </a:rPr>
                  <a:t>Croston’s method:</a:t>
                </a:r>
              </a:p>
              <a:p>
                <a:r>
                  <a:rPr lang="en-US" dirty="0">
                    <a:latin typeface="Arial" charset="0"/>
                    <a:ea typeface="Arial" charset="0"/>
                    <a:cs typeface="Arial" charset="0"/>
                  </a:rPr>
                  <a:t>The forecast is</a:t>
                </a:r>
              </a:p>
              <a:p>
                <a:endParaRPr lang="en-US" dirty="0">
                  <a:latin typeface="Arial" charset="0"/>
                  <a:ea typeface="Arial" charset="0"/>
                  <a:cs typeface="Arial" charset="0"/>
                </a:endParaRPr>
              </a:p>
              <a:p>
                <a14:m>
                  <m:oMath xmlns:m="http://schemas.openxmlformats.org/officeDocument/2006/math">
                    <m:sSubSup>
                      <m:sSubSupPr>
                        <m:ctrlPr>
                          <a:rPr lang="en-GB" i="1">
                            <a:latin typeface="Cambria Math" charset="0"/>
                            <a:ea typeface="Arial" charset="0"/>
                            <a:cs typeface="Arial" charset="0"/>
                          </a:rPr>
                        </m:ctrlPr>
                      </m:sSubSupPr>
                      <m:e>
                        <m:r>
                          <a:rPr lang="en-GB" i="1">
                            <a:latin typeface="Cambria Math" charset="0"/>
                            <a:ea typeface="Arial" charset="0"/>
                            <a:cs typeface="Arial" charset="0"/>
                          </a:rPr>
                          <m:t>𝑌</m:t>
                        </m:r>
                      </m:e>
                      <m:sub>
                        <m:r>
                          <a:rPr lang="en-GB" i="1">
                            <a:latin typeface="Cambria Math" charset="0"/>
                            <a:ea typeface="Arial" charset="0"/>
                            <a:cs typeface="Arial" charset="0"/>
                          </a:rPr>
                          <m:t>𝑡</m:t>
                        </m:r>
                      </m:sub>
                      <m:sup>
                        <m:r>
                          <a:rPr lang="en-GB" i="1">
                            <a:latin typeface="Cambria Math" charset="0"/>
                            <a:ea typeface="Arial" charset="0"/>
                            <a:cs typeface="Arial" charset="0"/>
                          </a:rPr>
                          <m:t>′</m:t>
                        </m:r>
                      </m:sup>
                    </m:sSubSup>
                  </m:oMath>
                </a14:m>
                <a:r>
                  <a:rPr lang="en-US" dirty="0">
                    <a:latin typeface="Arial" charset="0"/>
                    <a:ea typeface="Arial" charset="0"/>
                    <a:cs typeface="Arial" charset="0"/>
                  </a:rPr>
                  <a:t> is the exponentially smoothed (or moving-average) forecast of the size of demand, updated only if demand occurs in period.</a:t>
                </a:r>
              </a:p>
              <a:p>
                <a:endParaRPr lang="en-US" dirty="0">
                  <a:latin typeface="Arial" charset="0"/>
                  <a:ea typeface="Arial" charset="0"/>
                  <a:cs typeface="Arial" charset="0"/>
                </a:endParaRPr>
              </a:p>
              <a:p>
                <a14:m>
                  <m:oMath xmlns:m="http://schemas.openxmlformats.org/officeDocument/2006/math">
                    <m:sSubSup>
                      <m:sSubSupPr>
                        <m:ctrlPr>
                          <a:rPr lang="en-GB" i="1">
                            <a:latin typeface="Cambria Math" charset="0"/>
                            <a:ea typeface="Arial" charset="0"/>
                            <a:cs typeface="Arial" charset="0"/>
                          </a:rPr>
                        </m:ctrlPr>
                      </m:sSubSupPr>
                      <m:e>
                        <m:r>
                          <a:rPr lang="en-GB" i="1">
                            <a:latin typeface="Cambria Math" charset="0"/>
                            <a:ea typeface="Arial" charset="0"/>
                            <a:cs typeface="Arial" charset="0"/>
                          </a:rPr>
                          <m:t>𝑝</m:t>
                        </m:r>
                      </m:e>
                      <m:sub>
                        <m:r>
                          <a:rPr lang="en-GB" i="1">
                            <a:latin typeface="Cambria Math" charset="0"/>
                            <a:ea typeface="Arial" charset="0"/>
                            <a:cs typeface="Arial" charset="0"/>
                          </a:rPr>
                          <m:t>𝑡</m:t>
                        </m:r>
                      </m:sub>
                      <m:sup>
                        <m:r>
                          <a:rPr lang="en-GB" i="1">
                            <a:latin typeface="Cambria Math" charset="0"/>
                            <a:ea typeface="Arial" charset="0"/>
                            <a:cs typeface="Arial" charset="0"/>
                          </a:rPr>
                          <m:t>′</m:t>
                        </m:r>
                      </m:sup>
                    </m:sSubSup>
                  </m:oMath>
                </a14:m>
                <a:r>
                  <a:rPr lang="en-US" dirty="0">
                    <a:latin typeface="Arial" charset="0"/>
                    <a:ea typeface="Arial" charset="0"/>
                    <a:cs typeface="Arial" charset="0"/>
                  </a:rPr>
                  <a:t> denotes the exponentially smoothed </a:t>
                </a:r>
                <a:r>
                  <a:rPr lang="en-US" dirty="0" err="1">
                    <a:latin typeface="Arial" charset="0"/>
                    <a:ea typeface="Arial" charset="0"/>
                    <a:cs typeface="Arial" charset="0"/>
                  </a:rPr>
                  <a:t>interdemand</a:t>
                </a:r>
                <a:r>
                  <a:rPr lang="en-US" dirty="0">
                    <a:latin typeface="Arial" charset="0"/>
                    <a:ea typeface="Arial" charset="0"/>
                    <a:cs typeface="Arial" charset="0"/>
                  </a:rPr>
                  <a:t> interval, updated only if demand occurs in period, </a:t>
                </a:r>
              </a:p>
              <a:p>
                <a:endParaRPr lang="en-US" dirty="0">
                  <a:latin typeface="Arial" charset="0"/>
                  <a:ea typeface="Arial" charset="0"/>
                  <a:cs typeface="Arial" charset="0"/>
                </a:endParaRPr>
              </a:p>
              <a:p>
                <a:r>
                  <a:rPr lang="en-US" dirty="0">
                    <a:latin typeface="Arial" charset="0"/>
                    <a:ea typeface="Arial" charset="0"/>
                    <a:cs typeface="Arial" charset="0"/>
                  </a:rPr>
                  <a:t>For </a:t>
                </a:r>
                <a:r>
                  <a:rPr lang="en-US" dirty="0" err="1">
                    <a:latin typeface="Arial" charset="0"/>
                    <a:ea typeface="Arial" charset="0"/>
                    <a:cs typeface="Arial" charset="0"/>
                  </a:rPr>
                  <a:t>Croston’s</a:t>
                </a:r>
                <a:r>
                  <a:rPr lang="en-US" dirty="0">
                    <a:latin typeface="Arial" charset="0"/>
                    <a:ea typeface="Arial" charset="0"/>
                    <a:cs typeface="Arial" charset="0"/>
                  </a:rPr>
                  <a:t> method </a:t>
                </a:r>
                <a14:m>
                  <m:oMath xmlns:m="http://schemas.openxmlformats.org/officeDocument/2006/math">
                    <m:r>
                      <a:rPr lang="en-GB" i="1">
                        <a:latin typeface="Cambria Math" charset="0"/>
                        <a:ea typeface="Arial" charset="0"/>
                        <a:cs typeface="Arial" charset="0"/>
                      </a:rPr>
                      <m:t>𝑐</m:t>
                    </m:r>
                    <m:r>
                      <a:rPr lang="en-GB" i="1">
                        <a:latin typeface="Cambria Math" charset="0"/>
                        <a:ea typeface="Arial" charset="0"/>
                        <a:cs typeface="Arial" charset="0"/>
                      </a:rPr>
                      <m:t>=1</m:t>
                    </m:r>
                  </m:oMath>
                </a14:m>
                <a:r>
                  <a:rPr lang="en-GB" dirty="0">
                    <a:latin typeface="Arial" charset="0"/>
                    <a:ea typeface="Arial" charset="0"/>
                    <a:cs typeface="Arial" charset="0"/>
                  </a:rPr>
                  <a:t>. </a:t>
                </a:r>
                <a:r>
                  <a:rPr lang="en-GB" dirty="0" err="1">
                    <a:latin typeface="Arial" charset="0"/>
                    <a:ea typeface="Arial" charset="0"/>
                    <a:cs typeface="Arial" charset="0"/>
                  </a:rPr>
                  <a:t>Syntetos</a:t>
                </a:r>
                <a:r>
                  <a:rPr lang="en-GB" dirty="0">
                    <a:latin typeface="Arial" charset="0"/>
                    <a:ea typeface="Arial" charset="0"/>
                    <a:cs typeface="Arial" charset="0"/>
                  </a:rPr>
                  <a:t> and Boylan (2005) approximation corrects the inherent bias in </a:t>
                </a:r>
                <a:r>
                  <a:rPr lang="en-GB" dirty="0" err="1">
                    <a:latin typeface="Arial" charset="0"/>
                    <a:ea typeface="Arial" charset="0"/>
                    <a:cs typeface="Arial" charset="0"/>
                  </a:rPr>
                  <a:t>Croston’s</a:t>
                </a:r>
                <a:r>
                  <a:rPr lang="en-GB" dirty="0">
                    <a:latin typeface="Arial" charset="0"/>
                    <a:ea typeface="Arial" charset="0"/>
                    <a:cs typeface="Arial" charset="0"/>
                  </a:rPr>
                  <a:t> method by </a:t>
                </a:r>
                <a14:m>
                  <m:oMath xmlns:m="http://schemas.openxmlformats.org/officeDocument/2006/math">
                    <m:r>
                      <a:rPr lang="en-GB" i="1">
                        <a:latin typeface="Cambria Math" charset="0"/>
                        <a:ea typeface="Arial" charset="0"/>
                        <a:cs typeface="Arial" charset="0"/>
                      </a:rPr>
                      <m:t>𝑐</m:t>
                    </m:r>
                    <m:r>
                      <a:rPr lang="en-GB" i="1">
                        <a:latin typeface="Cambria Math" charset="0"/>
                        <a:ea typeface="Arial" charset="0"/>
                        <a:cs typeface="Arial" charset="0"/>
                      </a:rPr>
                      <m:t>=1−</m:t>
                    </m:r>
                    <m:sSub>
                      <m:sSubPr>
                        <m:ctrlPr>
                          <a:rPr lang="en-GB" i="1">
                            <a:latin typeface="Cambria Math" charset="0"/>
                            <a:ea typeface="Arial" charset="0"/>
                            <a:cs typeface="Arial" charset="0"/>
                          </a:rPr>
                        </m:ctrlPr>
                      </m:sSubPr>
                      <m:e>
                        <m:r>
                          <a:rPr lang="en-GB" i="1">
                            <a:latin typeface="Cambria Math" charset="0"/>
                            <a:ea typeface="Arial" charset="0"/>
                            <a:cs typeface="Arial" charset="0"/>
                          </a:rPr>
                          <m:t>𝑎</m:t>
                        </m:r>
                      </m:e>
                      <m:sub>
                        <m:r>
                          <a:rPr lang="en-GB" i="1">
                            <a:latin typeface="Cambria Math" charset="0"/>
                            <a:ea typeface="Arial" charset="0"/>
                            <a:cs typeface="Arial" charset="0"/>
                          </a:rPr>
                          <m:t>𝑝</m:t>
                        </m:r>
                      </m:sub>
                    </m:sSub>
                    <m:r>
                      <a:rPr lang="en-GB" i="1">
                        <a:latin typeface="Cambria Math" charset="0"/>
                        <a:ea typeface="Arial" charset="0"/>
                        <a:cs typeface="Arial" charset="0"/>
                      </a:rPr>
                      <m:t>/2</m:t>
                    </m:r>
                  </m:oMath>
                </a14:m>
                <a:r>
                  <a:rPr lang="en-GB" dirty="0">
                    <a:latin typeface="Arial" charset="0"/>
                    <a:ea typeface="Arial" charset="0"/>
                    <a:cs typeface="Arial" charset="0"/>
                  </a:rPr>
                  <a:t>, where </a:t>
                </a:r>
                <a14:m>
                  <m:oMath xmlns:m="http://schemas.openxmlformats.org/officeDocument/2006/math">
                    <m:sSub>
                      <m:sSubPr>
                        <m:ctrlPr>
                          <a:rPr lang="en-GB" i="1">
                            <a:latin typeface="Cambria Math" charset="0"/>
                            <a:ea typeface="Arial" charset="0"/>
                            <a:cs typeface="Arial" charset="0"/>
                          </a:rPr>
                        </m:ctrlPr>
                      </m:sSubPr>
                      <m:e>
                        <m:r>
                          <a:rPr lang="en-GB" i="1">
                            <a:latin typeface="Cambria Math" charset="0"/>
                            <a:ea typeface="Arial" charset="0"/>
                            <a:cs typeface="Arial" charset="0"/>
                          </a:rPr>
                          <m:t>𝑎</m:t>
                        </m:r>
                      </m:e>
                      <m:sub>
                        <m:r>
                          <a:rPr lang="en-GB" i="1">
                            <a:latin typeface="Cambria Math" charset="0"/>
                            <a:ea typeface="Arial" charset="0"/>
                            <a:cs typeface="Arial" charset="0"/>
                          </a:rPr>
                          <m:t>𝑝</m:t>
                        </m:r>
                      </m:sub>
                    </m:sSub>
                  </m:oMath>
                </a14:m>
                <a:r>
                  <a:rPr lang="en-GB" dirty="0">
                    <a:latin typeface="Arial" charset="0"/>
                    <a:ea typeface="Arial" charset="0"/>
                    <a:cs typeface="Arial" charset="0"/>
                  </a:rPr>
                  <a:t> is the smoothing parameter of </a:t>
                </a:r>
                <a:r>
                  <a:rPr lang="en-GB" dirty="0" smtClean="0">
                    <a:latin typeface="Arial" charset="0"/>
                    <a:ea typeface="Arial" charset="0"/>
                    <a:cs typeface="Arial" charset="0"/>
                  </a:rPr>
                  <a:t>inter-demand </a:t>
                </a:r>
                <a:r>
                  <a:rPr lang="en-GB" dirty="0">
                    <a:latin typeface="Arial" charset="0"/>
                    <a:ea typeface="Arial" charset="0"/>
                    <a:cs typeface="Arial" charset="0"/>
                  </a:rPr>
                  <a:t>intervals</a:t>
                </a:r>
                <a:r>
                  <a:rPr lang="en-GB" dirty="0" smtClean="0">
                    <a:latin typeface="Arial" charset="0"/>
                    <a:ea typeface="Arial" charset="0"/>
                    <a:cs typeface="Arial" charset="0"/>
                  </a:rPr>
                  <a:t>.</a:t>
                </a:r>
                <a:endParaRPr lang="en-GB" dirty="0">
                  <a:latin typeface="Arial" charset="0"/>
                  <a:ea typeface="Arial" charset="0"/>
                  <a:cs typeface="Arial"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85799" y="1911021"/>
                <a:ext cx="7543800" cy="3395481"/>
              </a:xfrm>
              <a:prstGeom prst="rect">
                <a:avLst/>
              </a:prstGeom>
              <a:blipFill rotWithShape="0">
                <a:blip r:embed="rId2"/>
                <a:stretch>
                  <a:fillRect l="-1858" t="-2334" r="-2019" b="-3411"/>
                </a:stretch>
              </a:blipFill>
            </p:spPr>
            <p:txBody>
              <a:bodyPr/>
              <a:lstStyle/>
              <a:p>
                <a:r>
                  <a:rPr lang="en-US">
                    <a:noFill/>
                  </a:rPr>
                  <a:t> </a:t>
                </a:r>
              </a:p>
            </p:txBody>
          </p:sp>
        </mc:Fallback>
      </mc:AlternateContent>
      <p:pic>
        <p:nvPicPr>
          <p:cNvPr id="10" name="Picture 9"/>
          <p:cNvPicPr>
            <a:picLocks noChangeAspect="1"/>
          </p:cNvPicPr>
          <p:nvPr/>
        </p:nvPicPr>
        <p:blipFill>
          <a:blip r:embed="rId3"/>
          <a:stretch>
            <a:fillRect/>
          </a:stretch>
        </p:blipFill>
        <p:spPr>
          <a:xfrm>
            <a:off x="3009417" y="1779401"/>
            <a:ext cx="1783063" cy="813328"/>
          </a:xfrm>
          <a:prstGeom prst="rect">
            <a:avLst/>
          </a:prstGeom>
        </p:spPr>
      </p:pic>
    </p:spTree>
    <p:extLst>
      <p:ext uri="{BB962C8B-B14F-4D97-AF65-F5344CB8AC3E}">
        <p14:creationId xmlns:p14="http://schemas.microsoft.com/office/powerpoint/2010/main" val="284245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 Operations</a:t>
            </a:r>
            <a:endParaRPr lang="en-US" dirty="0"/>
          </a:p>
        </p:txBody>
      </p:sp>
      <p:sp>
        <p:nvSpPr>
          <p:cNvPr id="4" name="Content Placeholder 2"/>
          <p:cNvSpPr>
            <a:spLocks noGrp="1"/>
          </p:cNvSpPr>
          <p:nvPr>
            <p:ph idx="1"/>
          </p:nvPr>
        </p:nvSpPr>
        <p:spPr>
          <a:xfrm>
            <a:off x="685799" y="1391942"/>
            <a:ext cx="7543800" cy="312748"/>
          </a:xfrm>
        </p:spPr>
        <p:txBody>
          <a:bodyPr>
            <a:noAutofit/>
          </a:bodyPr>
          <a:lstStyle/>
          <a:p>
            <a:pPr marL="9525" indent="0">
              <a:spcBef>
                <a:spcPts val="3400"/>
              </a:spcBef>
              <a:buNone/>
            </a:pPr>
            <a:r>
              <a:rPr lang="en-US" sz="2400" b="1" dirty="0" smtClean="0">
                <a:solidFill>
                  <a:srgbClr val="873B1F"/>
                </a:solidFill>
              </a:rPr>
              <a:t>Demand Data and Intermittent Demand</a:t>
            </a:r>
            <a:endParaRPr lang="en-US" sz="2400" dirty="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37</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8" name="TextBox 7"/>
          <p:cNvSpPr txBox="1"/>
          <p:nvPr/>
        </p:nvSpPr>
        <p:spPr>
          <a:xfrm>
            <a:off x="685799" y="1911021"/>
            <a:ext cx="7543800" cy="276999"/>
          </a:xfrm>
          <a:prstGeom prst="rect">
            <a:avLst/>
          </a:prstGeom>
          <a:noFill/>
        </p:spPr>
        <p:txBody>
          <a:bodyPr wrap="square" lIns="0" tIns="0" rIns="0" bIns="0" rtlCol="0">
            <a:spAutoFit/>
          </a:bodyPr>
          <a:lstStyle/>
          <a:p>
            <a:pPr marL="285750" indent="-285750">
              <a:buClr>
                <a:srgbClr val="873B1F"/>
              </a:buClr>
              <a:buFont typeface="Arial" charset="0"/>
              <a:buChar char="•"/>
            </a:pPr>
            <a:r>
              <a:rPr lang="en-US" dirty="0" smtClean="0">
                <a:latin typeface="Arial" charset="0"/>
                <a:ea typeface="Arial" charset="0"/>
                <a:cs typeface="Arial" charset="0"/>
              </a:rPr>
              <a:t>Example of calculation</a:t>
            </a:r>
            <a:endParaRPr lang="en-GB" dirty="0">
              <a:latin typeface="Arial" charset="0"/>
              <a:ea typeface="Arial" charset="0"/>
              <a:cs typeface="Arial" charset="0"/>
            </a:endParaRPr>
          </a:p>
        </p:txBody>
      </p:sp>
      <p:pic>
        <p:nvPicPr>
          <p:cNvPr id="9" name="Picture 8"/>
          <p:cNvPicPr>
            <a:picLocks noChangeAspect="1"/>
          </p:cNvPicPr>
          <p:nvPr/>
        </p:nvPicPr>
        <p:blipFill>
          <a:blip r:embed="rId2"/>
          <a:stretch>
            <a:fillRect/>
          </a:stretch>
        </p:blipFill>
        <p:spPr>
          <a:xfrm>
            <a:off x="685798" y="2245254"/>
            <a:ext cx="6680987" cy="3005339"/>
          </a:xfrm>
          <a:prstGeom prst="rect">
            <a:avLst/>
          </a:prstGeom>
        </p:spPr>
      </p:pic>
      <p:sp>
        <p:nvSpPr>
          <p:cNvPr id="11" name="TextBox 10"/>
          <p:cNvSpPr txBox="1"/>
          <p:nvPr/>
        </p:nvSpPr>
        <p:spPr>
          <a:xfrm>
            <a:off x="685799" y="5366388"/>
            <a:ext cx="7543800" cy="276999"/>
          </a:xfrm>
          <a:prstGeom prst="rect">
            <a:avLst/>
          </a:prstGeom>
          <a:noFill/>
        </p:spPr>
        <p:txBody>
          <a:bodyPr wrap="square" lIns="0" tIns="0" rIns="0" bIns="0" rtlCol="0">
            <a:spAutoFit/>
          </a:bodyPr>
          <a:lstStyle/>
          <a:p>
            <a:pPr marL="285750" indent="-285750">
              <a:buClr>
                <a:srgbClr val="873B1F"/>
              </a:buClr>
              <a:buFont typeface="Arial" charset="0"/>
              <a:buChar char="•"/>
            </a:pPr>
            <a:r>
              <a:rPr lang="en-US" dirty="0" smtClean="0">
                <a:latin typeface="Arial" charset="0"/>
                <a:ea typeface="Arial" charset="0"/>
                <a:cs typeface="Arial" charset="0"/>
              </a:rPr>
              <a:t>Alternatively we can use temporal aggregation or hierarchies</a:t>
            </a:r>
            <a:endParaRPr lang="en-GB" dirty="0">
              <a:latin typeface="Arial" charset="0"/>
              <a:ea typeface="Arial" charset="0"/>
              <a:cs typeface="Arial" charset="0"/>
            </a:endParaRPr>
          </a:p>
        </p:txBody>
      </p:sp>
      <p:sp>
        <p:nvSpPr>
          <p:cNvPr id="12" name="Text Box 6"/>
          <p:cNvSpPr txBox="1">
            <a:spLocks noChangeArrowheads="1"/>
          </p:cNvSpPr>
          <p:nvPr/>
        </p:nvSpPr>
        <p:spPr bwMode="auto">
          <a:xfrm>
            <a:off x="685799" y="5791157"/>
            <a:ext cx="7438869" cy="553998"/>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b="1" u="none" dirty="0" smtClean="0">
                <a:solidFill>
                  <a:srgbClr val="873B1F"/>
                </a:solidFill>
                <a:latin typeface="Arial" charset="0"/>
                <a:ea typeface="Arial" charset="0"/>
                <a:cs typeface="Arial" charset="0"/>
              </a:rPr>
              <a:t>Question: </a:t>
            </a:r>
            <a:r>
              <a:rPr lang="en-GB" u="none" dirty="0" smtClean="0">
                <a:solidFill>
                  <a:srgbClr val="873B1F"/>
                </a:solidFill>
                <a:latin typeface="Arial" charset="0"/>
                <a:ea typeface="Arial" charset="0"/>
                <a:cs typeface="Arial" charset="0"/>
              </a:rPr>
              <a:t>What are advantages and disadvantages of using temporal aggregation (or hierarchies) for intermittent demand forecasting?</a:t>
            </a:r>
          </a:p>
        </p:txBody>
      </p:sp>
    </p:spTree>
    <p:extLst>
      <p:ext uri="{BB962C8B-B14F-4D97-AF65-F5344CB8AC3E}">
        <p14:creationId xmlns:p14="http://schemas.microsoft.com/office/powerpoint/2010/main" val="696847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 Operations</a:t>
            </a:r>
            <a:endParaRPr lang="en-US" dirty="0"/>
          </a:p>
        </p:txBody>
      </p:sp>
      <p:sp>
        <p:nvSpPr>
          <p:cNvPr id="4" name="Content Placeholder 2"/>
          <p:cNvSpPr>
            <a:spLocks noGrp="1"/>
          </p:cNvSpPr>
          <p:nvPr>
            <p:ph idx="1"/>
          </p:nvPr>
        </p:nvSpPr>
        <p:spPr>
          <a:xfrm>
            <a:off x="685799" y="1391942"/>
            <a:ext cx="7543800" cy="312748"/>
          </a:xfrm>
        </p:spPr>
        <p:txBody>
          <a:bodyPr>
            <a:noAutofit/>
          </a:bodyPr>
          <a:lstStyle/>
          <a:p>
            <a:pPr marL="9525" indent="0">
              <a:spcBef>
                <a:spcPts val="3400"/>
              </a:spcBef>
              <a:buNone/>
            </a:pPr>
            <a:r>
              <a:rPr lang="en-US" sz="2400" b="1" dirty="0" smtClean="0">
                <a:solidFill>
                  <a:srgbClr val="873B1F"/>
                </a:solidFill>
              </a:rPr>
              <a:t>Summary</a:t>
            </a:r>
            <a:endParaRPr lang="en-US" sz="2400" dirty="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38</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8" name="TextBox 7"/>
          <p:cNvSpPr txBox="1"/>
          <p:nvPr/>
        </p:nvSpPr>
        <p:spPr>
          <a:xfrm>
            <a:off x="685799" y="1911021"/>
            <a:ext cx="7543800" cy="3600986"/>
          </a:xfrm>
          <a:prstGeom prst="rect">
            <a:avLst/>
          </a:prstGeom>
          <a:noFill/>
        </p:spPr>
        <p:txBody>
          <a:bodyPr wrap="square" lIns="0" tIns="0" rIns="0" bIns="0" rtlCol="0">
            <a:spAutoFit/>
          </a:bodyPr>
          <a:lstStyle/>
          <a:p>
            <a:pPr marL="228600" indent="-228600">
              <a:buClr>
                <a:srgbClr val="873B1F"/>
              </a:buClr>
              <a:buFont typeface="Arial" charset="0"/>
              <a:buChar char="•"/>
            </a:pPr>
            <a:r>
              <a:rPr lang="en-GB" sz="2000" dirty="0">
                <a:latin typeface="Arial" charset="0"/>
                <a:ea typeface="Arial" charset="0"/>
                <a:cs typeface="Arial" charset="0"/>
              </a:rPr>
              <a:t>Most common application of forecasting techniques</a:t>
            </a:r>
          </a:p>
          <a:p>
            <a:pPr lvl="1" indent="-228600">
              <a:buFont typeface=".AppleSystemUIFont" charset="-120"/>
              <a:buChar char="–"/>
            </a:pPr>
            <a:r>
              <a:rPr lang="en-GB" sz="2000" dirty="0">
                <a:latin typeface="Arial" charset="0"/>
                <a:ea typeface="Arial" charset="0"/>
                <a:cs typeface="Arial" charset="0"/>
              </a:rPr>
              <a:t>Usually exponential smoothing based</a:t>
            </a:r>
          </a:p>
          <a:p>
            <a:pPr lvl="1" indent="-228600">
              <a:buFont typeface=".AppleSystemUIFont" charset="-120"/>
              <a:buChar char="–"/>
            </a:pPr>
            <a:r>
              <a:rPr lang="en-GB" sz="2000" dirty="0">
                <a:latin typeface="Arial" charset="0"/>
                <a:ea typeface="Arial" charset="0"/>
                <a:cs typeface="Arial" charset="0"/>
              </a:rPr>
              <a:t>Intermittent demand items require special treatment</a:t>
            </a:r>
          </a:p>
          <a:p>
            <a:pPr marL="228600" indent="-228600">
              <a:spcBef>
                <a:spcPts val="1200"/>
              </a:spcBef>
              <a:buClr>
                <a:srgbClr val="873B1F"/>
              </a:buClr>
              <a:buFont typeface="Arial" charset="0"/>
              <a:buChar char="•"/>
            </a:pPr>
            <a:r>
              <a:rPr lang="en-GB" sz="2000" dirty="0">
                <a:latin typeface="Arial" charset="0"/>
                <a:ea typeface="Arial" charset="0"/>
                <a:cs typeface="Arial" charset="0"/>
              </a:rPr>
              <a:t>Data falls in natural hierarchies</a:t>
            </a:r>
          </a:p>
          <a:p>
            <a:pPr marL="228600" indent="-228600">
              <a:spcBef>
                <a:spcPts val="1200"/>
              </a:spcBef>
              <a:buClr>
                <a:srgbClr val="873B1F"/>
              </a:buClr>
              <a:buFont typeface="Arial" charset="0"/>
              <a:buChar char="•"/>
            </a:pPr>
            <a:r>
              <a:rPr lang="en-GB" sz="2000" dirty="0">
                <a:latin typeface="Arial" charset="0"/>
                <a:ea typeface="Arial" charset="0"/>
                <a:cs typeface="Arial" charset="0"/>
              </a:rPr>
              <a:t>Temporal aggregation connects short and long term forecasting</a:t>
            </a:r>
          </a:p>
          <a:p>
            <a:pPr marL="228600" indent="-228600">
              <a:spcBef>
                <a:spcPts val="1200"/>
              </a:spcBef>
              <a:buClr>
                <a:srgbClr val="873B1F"/>
              </a:buClr>
              <a:buFont typeface="Arial" charset="0"/>
              <a:buChar char="•"/>
            </a:pPr>
            <a:r>
              <a:rPr lang="en-GB" sz="2000" dirty="0">
                <a:latin typeface="Arial" charset="0"/>
                <a:ea typeface="Arial" charset="0"/>
                <a:cs typeface="Arial" charset="0"/>
              </a:rPr>
              <a:t>Few explanatory variables</a:t>
            </a:r>
          </a:p>
          <a:p>
            <a:pPr lvl="1" indent="-228600">
              <a:buFont typeface=".AppleSystemUIFont" charset="-120"/>
              <a:buChar char="–"/>
            </a:pPr>
            <a:r>
              <a:rPr lang="en-GB" dirty="0">
                <a:latin typeface="Arial" charset="0"/>
                <a:ea typeface="Arial" charset="0"/>
                <a:cs typeface="Arial" charset="0"/>
              </a:rPr>
              <a:t>Promotions</a:t>
            </a:r>
          </a:p>
          <a:p>
            <a:pPr lvl="1" indent="-228600">
              <a:buFont typeface=".AppleSystemUIFont" charset="-120"/>
              <a:buChar char="–"/>
            </a:pPr>
            <a:r>
              <a:rPr lang="en-GB" dirty="0">
                <a:latin typeface="Arial" charset="0"/>
                <a:ea typeface="Arial" charset="0"/>
                <a:cs typeface="Arial" charset="0"/>
              </a:rPr>
              <a:t>Shared information from downstream in supply chain</a:t>
            </a:r>
          </a:p>
          <a:p>
            <a:pPr marL="228600" indent="-228600">
              <a:spcBef>
                <a:spcPts val="1200"/>
              </a:spcBef>
              <a:buClr>
                <a:srgbClr val="873B1F"/>
              </a:buClr>
              <a:buFont typeface="Arial" charset="0"/>
              <a:buChar char="•"/>
            </a:pPr>
            <a:r>
              <a:rPr lang="en-GB" sz="2000" dirty="0" smtClean="0">
                <a:latin typeface="Arial" charset="0"/>
                <a:ea typeface="Arial" charset="0"/>
                <a:cs typeface="Arial" charset="0"/>
              </a:rPr>
              <a:t>Reliant on managerial judgment</a:t>
            </a:r>
          </a:p>
          <a:p>
            <a:pPr lvl="1" indent="-228600">
              <a:buFont typeface=".AppleSystemUIFont" charset="-120"/>
              <a:buChar char="–"/>
            </a:pPr>
            <a:r>
              <a:rPr lang="en-GB" dirty="0" smtClean="0">
                <a:latin typeface="Arial" charset="0"/>
                <a:ea typeface="Arial" charset="0"/>
                <a:cs typeface="Arial" charset="0"/>
              </a:rPr>
              <a:t>Enhanced </a:t>
            </a:r>
            <a:r>
              <a:rPr lang="en-GB" dirty="0">
                <a:latin typeface="Arial" charset="0"/>
                <a:ea typeface="Arial" charset="0"/>
                <a:cs typeface="Arial" charset="0"/>
              </a:rPr>
              <a:t>by models</a:t>
            </a:r>
          </a:p>
        </p:txBody>
      </p:sp>
    </p:spTree>
    <p:extLst>
      <p:ext uri="{BB962C8B-B14F-4D97-AF65-F5344CB8AC3E}">
        <p14:creationId xmlns:p14="http://schemas.microsoft.com/office/powerpoint/2010/main" val="605292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t>
            </a:r>
            <a:r>
              <a:rPr lang="en-US" dirty="0" err="1" smtClean="0"/>
              <a:t>Aways</a:t>
            </a:r>
            <a:r>
              <a:rPr lang="en-US" dirty="0" smtClean="0"/>
              <a:t> for Operations</a:t>
            </a:r>
            <a:endParaRPr lang="en-US" dirty="0"/>
          </a:p>
        </p:txBody>
      </p:sp>
      <p:sp>
        <p:nvSpPr>
          <p:cNvPr id="3" name="Content Placeholder 2"/>
          <p:cNvSpPr>
            <a:spLocks noGrp="1"/>
          </p:cNvSpPr>
          <p:nvPr>
            <p:ph idx="1"/>
          </p:nvPr>
        </p:nvSpPr>
        <p:spPr/>
        <p:txBody>
          <a:bodyPr>
            <a:noAutofit/>
          </a:bodyPr>
          <a:lstStyle/>
          <a:p>
            <a:r>
              <a:rPr lang="en-GB" dirty="0"/>
              <a:t>Consider using information in the product hierarchy</a:t>
            </a:r>
          </a:p>
          <a:p>
            <a:pPr lvl="1"/>
            <a:r>
              <a:rPr lang="en-GB" dirty="0"/>
              <a:t>Vertical and cross-sectional info</a:t>
            </a:r>
          </a:p>
          <a:p>
            <a:r>
              <a:rPr lang="en-GB" dirty="0"/>
              <a:t>Overcome the bull-whip effect</a:t>
            </a:r>
          </a:p>
          <a:p>
            <a:pPr lvl="1"/>
            <a:r>
              <a:rPr lang="en-GB" dirty="0"/>
              <a:t>Using effective forecasting methods</a:t>
            </a:r>
          </a:p>
          <a:p>
            <a:pPr lvl="1"/>
            <a:r>
              <a:rPr lang="en-GB" dirty="0"/>
              <a:t>Using collaborative information (from customers)</a:t>
            </a:r>
          </a:p>
          <a:p>
            <a:r>
              <a:rPr lang="en-GB" dirty="0"/>
              <a:t>Take into account special features of the data</a:t>
            </a:r>
          </a:p>
          <a:p>
            <a:pPr lvl="1"/>
            <a:r>
              <a:rPr lang="en-GB" dirty="0"/>
              <a:t>Demand vs. sales</a:t>
            </a:r>
          </a:p>
          <a:p>
            <a:pPr lvl="1"/>
            <a:r>
              <a:rPr lang="en-GB" dirty="0"/>
              <a:t>Intermittent demand</a:t>
            </a:r>
          </a:p>
          <a:p>
            <a:pPr lvl="1"/>
            <a:r>
              <a:rPr lang="en-GB" dirty="0"/>
              <a:t>Temporal aggregation and hierarchies</a:t>
            </a:r>
          </a:p>
          <a:p>
            <a:r>
              <a:rPr lang="en-GB" dirty="0"/>
              <a:t>Use a ‘forecasting competition’ approach to benchmark current operational method</a:t>
            </a:r>
          </a:p>
          <a:p>
            <a:pPr lvl="1"/>
            <a:r>
              <a:rPr lang="en-GB" dirty="0"/>
              <a:t>Gives an upper bound of possible improvements</a:t>
            </a:r>
          </a:p>
          <a:p>
            <a:pPr lvl="1"/>
            <a:r>
              <a:rPr lang="en-GB" dirty="0"/>
              <a:t>Take care in choosing error </a:t>
            </a:r>
            <a:r>
              <a:rPr lang="en-GB" dirty="0" smtClean="0"/>
              <a:t>measure</a:t>
            </a:r>
            <a:endParaRPr lang="en-GB"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39</a:t>
            </a:fld>
            <a:endParaRPr lang="en-US" dirty="0"/>
          </a:p>
        </p:txBody>
      </p:sp>
    </p:spTree>
    <p:extLst>
      <p:ext uri="{BB962C8B-B14F-4D97-AF65-F5344CB8AC3E}">
        <p14:creationId xmlns:p14="http://schemas.microsoft.com/office/powerpoint/2010/main" val="989620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12.1 Evaluating a Forecasting Process</a:t>
            </a:r>
          </a:p>
        </p:txBody>
      </p:sp>
      <p:sp>
        <p:nvSpPr>
          <p:cNvPr id="4" name="Content Placeholder 2"/>
          <p:cNvSpPr>
            <a:spLocks noGrp="1"/>
          </p:cNvSpPr>
          <p:nvPr>
            <p:ph idx="1"/>
          </p:nvPr>
        </p:nvSpPr>
        <p:spPr>
          <a:xfrm>
            <a:off x="685800" y="1481328"/>
            <a:ext cx="7543800" cy="4698810"/>
          </a:xfrm>
        </p:spPr>
        <p:txBody>
          <a:bodyPr>
            <a:noAutofit/>
          </a:bodyPr>
          <a:lstStyle/>
          <a:p>
            <a:pPr marL="0" indent="0">
              <a:buNone/>
            </a:pPr>
            <a:r>
              <a:rPr lang="en-US" sz="2400" b="1" dirty="0" smtClean="0">
                <a:solidFill>
                  <a:srgbClr val="873B1F"/>
                </a:solidFill>
              </a:rPr>
              <a:t>Evaluating Forecasting Methods: </a:t>
            </a:r>
            <a:br>
              <a:rPr lang="en-US" sz="2400" b="1" dirty="0" smtClean="0">
                <a:solidFill>
                  <a:srgbClr val="873B1F"/>
                </a:solidFill>
              </a:rPr>
            </a:br>
            <a:r>
              <a:rPr lang="en-US" sz="2400" b="1" dirty="0" smtClean="0">
                <a:solidFill>
                  <a:srgbClr val="873B1F"/>
                </a:solidFill>
              </a:rPr>
              <a:t>Forecasting Competitions</a:t>
            </a:r>
          </a:p>
          <a:p>
            <a:pPr marL="0" indent="0">
              <a:buNone/>
            </a:pPr>
            <a:r>
              <a:rPr lang="en-GB" b="1" dirty="0"/>
              <a:t>Will benchmark studies help?</a:t>
            </a:r>
          </a:p>
          <a:p>
            <a:r>
              <a:rPr lang="en-GB" dirty="0" smtClean="0"/>
              <a:t>Carrying </a:t>
            </a:r>
            <a:r>
              <a:rPr lang="en-GB" dirty="0"/>
              <a:t>out your own benchmark study – the role of </a:t>
            </a:r>
            <a:r>
              <a:rPr lang="en-GB" i="1" dirty="0"/>
              <a:t>Forecasting Competitions</a:t>
            </a:r>
            <a:r>
              <a:rPr lang="en-GB" b="1" i="1" dirty="0">
                <a:solidFill>
                  <a:schemeClr val="tx2"/>
                </a:solidFill>
              </a:rPr>
              <a:t>.</a:t>
            </a:r>
            <a:endParaRPr lang="en-GB" dirty="0">
              <a:solidFill>
                <a:schemeClr val="tx2"/>
              </a:solidFill>
            </a:endParaRPr>
          </a:p>
          <a:p>
            <a:pPr marL="514350" lvl="1" indent="-285750">
              <a:buClr>
                <a:srgbClr val="873B1F"/>
              </a:buClr>
              <a:buFont typeface="+mj-lt"/>
              <a:buAutoNum type="arabicPeriod"/>
            </a:pPr>
            <a:r>
              <a:rPr lang="en-GB" dirty="0"/>
              <a:t>Specify the population of relevant time series.</a:t>
            </a:r>
          </a:p>
          <a:p>
            <a:pPr marL="514350" lvl="1" indent="-285750">
              <a:buClr>
                <a:srgbClr val="873B1F"/>
              </a:buClr>
              <a:buFont typeface="+mj-lt"/>
              <a:buAutoNum type="arabicPeriod"/>
            </a:pPr>
            <a:r>
              <a:rPr lang="en-GB" dirty="0"/>
              <a:t>Define the forecasting task precisely.</a:t>
            </a:r>
          </a:p>
          <a:p>
            <a:pPr marL="514350" lvl="1" indent="-285750">
              <a:buClr>
                <a:srgbClr val="873B1F"/>
              </a:buClr>
              <a:buFont typeface="+mj-lt"/>
              <a:buAutoNum type="arabicPeriod"/>
            </a:pPr>
            <a:r>
              <a:rPr lang="en-GB" dirty="0"/>
              <a:t>Specify the forecasting methods to be considered</a:t>
            </a:r>
          </a:p>
          <a:p>
            <a:pPr marL="800100" lvl="2" indent="-228600"/>
            <a:r>
              <a:rPr lang="en-GB" sz="1800" dirty="0"/>
              <a:t>Include a standard benchmark</a:t>
            </a:r>
          </a:p>
          <a:p>
            <a:pPr marL="800100" lvl="2" indent="-228600"/>
            <a:r>
              <a:rPr lang="en-GB" sz="1800" dirty="0"/>
              <a:t>Include current practice.</a:t>
            </a:r>
          </a:p>
          <a:p>
            <a:pPr marL="514350" lvl="1" indent="-285750">
              <a:buClr>
                <a:srgbClr val="873B1F"/>
              </a:buClr>
              <a:buFont typeface="+mj-lt"/>
              <a:buAutoNum type="arabicPeriod"/>
            </a:pPr>
            <a:r>
              <a:rPr lang="en-GB" dirty="0"/>
              <a:t>Define the performance measures linked to value.</a:t>
            </a:r>
          </a:p>
          <a:p>
            <a:pPr marL="514350" lvl="1" indent="-285750">
              <a:buClr>
                <a:srgbClr val="873B1F"/>
              </a:buClr>
              <a:buFont typeface="+mj-lt"/>
              <a:buAutoNum type="arabicPeriod"/>
            </a:pPr>
            <a:r>
              <a:rPr lang="en-GB" dirty="0"/>
              <a:t>Specify the data to be used in training the methods.</a:t>
            </a:r>
          </a:p>
          <a:p>
            <a:pPr marL="514350" lvl="1" indent="-285750">
              <a:buClr>
                <a:srgbClr val="873B1F"/>
              </a:buClr>
              <a:buFont typeface="+mj-lt"/>
              <a:buAutoNum type="arabicPeriod"/>
            </a:pPr>
            <a:r>
              <a:rPr lang="en-GB" dirty="0"/>
              <a:t>Calculate error measures and choose best method</a:t>
            </a:r>
            <a:r>
              <a:rPr lang="en-GB" dirty="0" smtClean="0"/>
              <a:t>.</a:t>
            </a:r>
            <a:endParaRPr lang="en-GB"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Tree>
    <p:extLst>
      <p:ext uri="{BB962C8B-B14F-4D97-AF65-F5344CB8AC3E}">
        <p14:creationId xmlns:p14="http://schemas.microsoft.com/office/powerpoint/2010/main" val="1990900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12.4 Marketing</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40</a:t>
            </a:fld>
            <a:endParaRPr lang="en-US" dirty="0"/>
          </a:p>
        </p:txBody>
      </p:sp>
      <p:sp>
        <p:nvSpPr>
          <p:cNvPr id="7" name="Content Placeholder 2"/>
          <p:cNvSpPr>
            <a:spLocks noGrp="1"/>
          </p:cNvSpPr>
          <p:nvPr>
            <p:ph idx="1"/>
          </p:nvPr>
        </p:nvSpPr>
        <p:spPr>
          <a:xfrm>
            <a:off x="685799" y="1418854"/>
            <a:ext cx="7543800" cy="264095"/>
          </a:xfrm>
        </p:spPr>
        <p:txBody>
          <a:bodyPr>
            <a:normAutofit/>
          </a:bodyPr>
          <a:lstStyle/>
          <a:p>
            <a:pPr marL="0" indent="0">
              <a:buNone/>
            </a:pPr>
            <a:r>
              <a:rPr lang="en-US" sz="1600" b="1" dirty="0" smtClean="0">
                <a:solidFill>
                  <a:srgbClr val="873B1F"/>
                </a:solidFill>
              </a:rPr>
              <a:t>Prediction of Individual and Aggregate Demand in a Customer Life Cycle</a:t>
            </a:r>
            <a:endParaRPr lang="en-US" sz="1600" dirty="0"/>
          </a:p>
        </p:txBody>
      </p:sp>
      <p:pic>
        <p:nvPicPr>
          <p:cNvPr id="8" name="Picture 7"/>
          <p:cNvPicPr>
            <a:picLocks noChangeAspect="1"/>
          </p:cNvPicPr>
          <p:nvPr/>
        </p:nvPicPr>
        <p:blipFill>
          <a:blip r:embed="rId2"/>
          <a:stretch>
            <a:fillRect/>
          </a:stretch>
        </p:blipFill>
        <p:spPr>
          <a:xfrm>
            <a:off x="685800" y="1853245"/>
            <a:ext cx="7592994" cy="4102081"/>
          </a:xfrm>
          <a:prstGeom prst="rect">
            <a:avLst/>
          </a:prstGeom>
        </p:spPr>
      </p:pic>
    </p:spTree>
    <p:extLst>
      <p:ext uri="{BB962C8B-B14F-4D97-AF65-F5344CB8AC3E}">
        <p14:creationId xmlns:p14="http://schemas.microsoft.com/office/powerpoint/2010/main" val="741486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 Marketing</a:t>
            </a:r>
          </a:p>
        </p:txBody>
      </p:sp>
      <p:sp>
        <p:nvSpPr>
          <p:cNvPr id="3" name="Content Placeholder 2"/>
          <p:cNvSpPr>
            <a:spLocks noGrp="1"/>
          </p:cNvSpPr>
          <p:nvPr>
            <p:ph idx="1"/>
          </p:nvPr>
        </p:nvSpPr>
        <p:spPr>
          <a:xfrm>
            <a:off x="685800" y="1481328"/>
            <a:ext cx="7543800" cy="4667224"/>
          </a:xfrm>
        </p:spPr>
        <p:txBody>
          <a:bodyPr>
            <a:normAutofit/>
          </a:bodyPr>
          <a:lstStyle/>
          <a:p>
            <a:r>
              <a:rPr lang="en-GB" dirty="0"/>
              <a:t>Aggregate market forecasts (B2C, B2B)</a:t>
            </a:r>
          </a:p>
          <a:p>
            <a:pPr lvl="1"/>
            <a:r>
              <a:rPr lang="en-GB" sz="2000" dirty="0"/>
              <a:t>New products and services</a:t>
            </a:r>
          </a:p>
          <a:p>
            <a:pPr lvl="1"/>
            <a:r>
              <a:rPr lang="en-GB" sz="2000" dirty="0"/>
              <a:t>Market response</a:t>
            </a:r>
          </a:p>
          <a:p>
            <a:pPr lvl="2"/>
            <a:r>
              <a:rPr lang="en-GB" sz="2000" dirty="0"/>
              <a:t>Sales in an established market</a:t>
            </a:r>
          </a:p>
          <a:p>
            <a:pPr lvl="2"/>
            <a:r>
              <a:rPr lang="en-GB" sz="2000" dirty="0"/>
              <a:t>Brand and share</a:t>
            </a:r>
          </a:p>
          <a:p>
            <a:pPr>
              <a:spcBef>
                <a:spcPts val="2200"/>
              </a:spcBef>
            </a:pPr>
            <a:r>
              <a:rPr lang="en-GB" dirty="0" smtClean="0"/>
              <a:t>Individual </a:t>
            </a:r>
            <a:r>
              <a:rPr lang="en-GB" dirty="0"/>
              <a:t>customer </a:t>
            </a:r>
            <a:r>
              <a:rPr lang="en-US" dirty="0"/>
              <a:t>behavior</a:t>
            </a:r>
          </a:p>
          <a:p>
            <a:pPr lvl="1"/>
            <a:r>
              <a:rPr lang="en-GB" sz="2000" dirty="0"/>
              <a:t>Targeting and attraction of new customers</a:t>
            </a:r>
          </a:p>
          <a:p>
            <a:pPr lvl="1"/>
            <a:r>
              <a:rPr lang="en-GB" sz="2000" dirty="0"/>
              <a:t>Retention</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41</a:t>
            </a:fld>
            <a:endParaRPr lang="en-US" dirty="0"/>
          </a:p>
        </p:txBody>
      </p:sp>
      <p:sp>
        <p:nvSpPr>
          <p:cNvPr id="6" name="Text Box 6"/>
          <p:cNvSpPr txBox="1">
            <a:spLocks noChangeArrowheads="1"/>
          </p:cNvSpPr>
          <p:nvPr/>
        </p:nvSpPr>
        <p:spPr bwMode="auto">
          <a:xfrm>
            <a:off x="685799" y="5212423"/>
            <a:ext cx="7438869" cy="553998"/>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b="1" u="none" dirty="0" smtClean="0">
                <a:solidFill>
                  <a:srgbClr val="873B1F"/>
                </a:solidFill>
                <a:latin typeface="Arial" charset="0"/>
                <a:ea typeface="Arial" charset="0"/>
                <a:cs typeface="Arial" charset="0"/>
              </a:rPr>
              <a:t>Question: </a:t>
            </a:r>
            <a:r>
              <a:rPr lang="en-GB" u="none" dirty="0" smtClean="0">
                <a:solidFill>
                  <a:srgbClr val="873B1F"/>
                </a:solidFill>
                <a:latin typeface="Arial" charset="0"/>
                <a:ea typeface="Arial" charset="0"/>
                <a:cs typeface="Arial" charset="0"/>
              </a:rPr>
              <a:t>How would you go about forecasting the demand for a new airliner (e.g., Airbus 350-1000 or Boeing 787-10) over the next ten years?</a:t>
            </a:r>
          </a:p>
        </p:txBody>
      </p:sp>
    </p:spTree>
    <p:extLst>
      <p:ext uri="{BB962C8B-B14F-4D97-AF65-F5344CB8AC3E}">
        <p14:creationId xmlns:p14="http://schemas.microsoft.com/office/powerpoint/2010/main" val="2086434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 Marketing</a:t>
            </a:r>
          </a:p>
        </p:txBody>
      </p:sp>
      <p:sp>
        <p:nvSpPr>
          <p:cNvPr id="3" name="Content Placeholder 2"/>
          <p:cNvSpPr>
            <a:spLocks noGrp="1"/>
          </p:cNvSpPr>
          <p:nvPr>
            <p:ph idx="1"/>
          </p:nvPr>
        </p:nvSpPr>
        <p:spPr>
          <a:xfrm>
            <a:off x="685800" y="1481328"/>
            <a:ext cx="7543800" cy="264095"/>
          </a:xfrm>
        </p:spPr>
        <p:txBody>
          <a:bodyPr>
            <a:noAutofit/>
          </a:bodyPr>
          <a:lstStyle/>
          <a:p>
            <a:pPr marL="0" indent="0">
              <a:buNone/>
            </a:pPr>
            <a:r>
              <a:rPr lang="en-US" sz="2400" b="1" dirty="0" smtClean="0">
                <a:solidFill>
                  <a:srgbClr val="873B1F"/>
                </a:solidFill>
              </a:rPr>
              <a:t>New Products and Services</a:t>
            </a:r>
            <a:endParaRPr lang="en-US" sz="24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42</a:t>
            </a:fld>
            <a:endParaRPr lang="en-US" dirty="0"/>
          </a:p>
        </p:txBody>
      </p:sp>
      <p:sp>
        <p:nvSpPr>
          <p:cNvPr id="9" name="Content Placeholder 2"/>
          <p:cNvSpPr txBox="1">
            <a:spLocks/>
          </p:cNvSpPr>
          <p:nvPr/>
        </p:nvSpPr>
        <p:spPr>
          <a:xfrm>
            <a:off x="685800" y="2083750"/>
            <a:ext cx="7543800" cy="4064801"/>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What distinguishes a ‘new product’?</a:t>
            </a:r>
          </a:p>
          <a:p>
            <a:pPr lvl="1"/>
            <a:r>
              <a:rPr lang="en-GB" sz="2000" dirty="0" smtClean="0"/>
              <a:t>Types of new products</a:t>
            </a:r>
          </a:p>
          <a:p>
            <a:pPr>
              <a:spcBef>
                <a:spcPts val="2200"/>
              </a:spcBef>
            </a:pPr>
            <a:r>
              <a:rPr lang="en-GB" dirty="0" smtClean="0"/>
              <a:t>W</a:t>
            </a:r>
            <a:r>
              <a:rPr lang="en-US" dirty="0" err="1" smtClean="0"/>
              <a:t>hy</a:t>
            </a:r>
            <a:r>
              <a:rPr lang="en-US" dirty="0" smtClean="0"/>
              <a:t> is new product forecasting so important?</a:t>
            </a:r>
          </a:p>
          <a:p>
            <a:pPr>
              <a:spcBef>
                <a:spcPts val="2200"/>
              </a:spcBef>
            </a:pPr>
            <a:r>
              <a:rPr lang="en-US" dirty="0" smtClean="0"/>
              <a:t>Judgment used extensively in new product forecasting</a:t>
            </a:r>
          </a:p>
          <a:p>
            <a:pPr lvl="1"/>
            <a:r>
              <a:rPr lang="en-US" sz="2000" dirty="0" smtClean="0"/>
              <a:t>R</a:t>
            </a:r>
            <a:r>
              <a:rPr lang="en-GB" sz="2000" dirty="0" smtClean="0"/>
              <a:t>ole of statistical </a:t>
            </a:r>
            <a:r>
              <a:rPr lang="en-GB" sz="2000" dirty="0" err="1" smtClean="0"/>
              <a:t>modeling</a:t>
            </a:r>
            <a:endParaRPr lang="en-GB" sz="2000" dirty="0" smtClean="0"/>
          </a:p>
          <a:p>
            <a:pPr lvl="1"/>
            <a:r>
              <a:rPr lang="en-GB" sz="2000" dirty="0" smtClean="0"/>
              <a:t>Using analogies</a:t>
            </a:r>
            <a:endParaRPr lang="en-GB" sz="2000" dirty="0"/>
          </a:p>
        </p:txBody>
      </p:sp>
    </p:spTree>
    <p:extLst>
      <p:ext uri="{BB962C8B-B14F-4D97-AF65-F5344CB8AC3E}">
        <p14:creationId xmlns:p14="http://schemas.microsoft.com/office/powerpoint/2010/main" val="1722857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 Marketing</a:t>
            </a:r>
          </a:p>
        </p:txBody>
      </p:sp>
      <p:sp>
        <p:nvSpPr>
          <p:cNvPr id="3" name="Content Placeholder 2"/>
          <p:cNvSpPr>
            <a:spLocks noGrp="1"/>
          </p:cNvSpPr>
          <p:nvPr>
            <p:ph idx="1"/>
          </p:nvPr>
        </p:nvSpPr>
        <p:spPr>
          <a:xfrm>
            <a:off x="685800" y="1481328"/>
            <a:ext cx="7543800" cy="264095"/>
          </a:xfrm>
        </p:spPr>
        <p:txBody>
          <a:bodyPr>
            <a:noAutofit/>
          </a:bodyPr>
          <a:lstStyle/>
          <a:p>
            <a:pPr marL="0" indent="0">
              <a:buNone/>
            </a:pPr>
            <a:r>
              <a:rPr lang="en-US" sz="2400" b="1" dirty="0" smtClean="0">
                <a:solidFill>
                  <a:srgbClr val="873B1F"/>
                </a:solidFill>
              </a:rPr>
              <a:t>Long-Term Trends</a:t>
            </a:r>
            <a:endParaRPr lang="en-US" sz="24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43</a:t>
            </a:fld>
            <a:endParaRPr lang="en-US" dirty="0"/>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685800" y="2083750"/>
                <a:ext cx="7543800" cy="4064801"/>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GB" sz="1800" i="1">
                        <a:latin typeface="Cambria Math" charset="0"/>
                      </a:rPr>
                      <m:t>𝑀</m:t>
                    </m:r>
                  </m:oMath>
                </a14:m>
                <a:r>
                  <a:rPr lang="en-GB" sz="1800" dirty="0"/>
                  <a:t> is the market potential (of the product or service)</a:t>
                </a:r>
              </a:p>
              <a:p>
                <a:pPr marL="0" indent="0">
                  <a:buNone/>
                </a:pPr>
                <a14:m>
                  <m:oMath xmlns:m="http://schemas.openxmlformats.org/officeDocument/2006/math">
                    <m:r>
                      <a:rPr lang="en-GB" sz="1800" i="1">
                        <a:latin typeface="Cambria Math" charset="0"/>
                      </a:rPr>
                      <m:t>𝑁</m:t>
                    </m:r>
                    <m:d>
                      <m:dPr>
                        <m:ctrlPr>
                          <a:rPr lang="en-GB" sz="1800" i="1">
                            <a:latin typeface="Cambria Math" charset="0"/>
                          </a:rPr>
                        </m:ctrlPr>
                      </m:dPr>
                      <m:e>
                        <m:r>
                          <a:rPr lang="en-GB" sz="1800" i="1">
                            <a:latin typeface="Cambria Math" charset="0"/>
                          </a:rPr>
                          <m:t>𝑡</m:t>
                        </m:r>
                      </m:e>
                    </m:d>
                  </m:oMath>
                </a14:m>
                <a:r>
                  <a:rPr lang="en-GB" sz="1800" dirty="0"/>
                  <a:t> is the cumulative number of individuals (people, businesses) who have adopted by end-period </a:t>
                </a:r>
                <a14:m>
                  <m:oMath xmlns:m="http://schemas.openxmlformats.org/officeDocument/2006/math">
                    <m:r>
                      <a:rPr lang="en-GB" sz="1800" i="1">
                        <a:latin typeface="Cambria Math" charset="0"/>
                      </a:rPr>
                      <m:t>𝑡</m:t>
                    </m:r>
                  </m:oMath>
                </a14:m>
                <a:r>
                  <a:rPr lang="en-GB" sz="1800" dirty="0"/>
                  <a:t>.</a:t>
                </a:r>
              </a:p>
              <a:p>
                <a:r>
                  <a:rPr lang="en-GB" sz="1800" dirty="0"/>
                  <a:t>Linear</a:t>
                </a:r>
              </a:p>
              <a:p>
                <a:r>
                  <a:rPr lang="en-GB" sz="1800" dirty="0" smtClean="0"/>
                  <a:t>Exponential</a:t>
                </a:r>
                <a:endParaRPr lang="en-GB" sz="1800" dirty="0"/>
              </a:p>
              <a:p>
                <a:r>
                  <a:rPr lang="en-GB" sz="1800" dirty="0" smtClean="0"/>
                  <a:t>Modified </a:t>
                </a:r>
                <a:r>
                  <a:rPr lang="en-GB" sz="1800" dirty="0"/>
                  <a:t>exponential</a:t>
                </a:r>
              </a:p>
              <a:p>
                <a:r>
                  <a:rPr lang="en-GB" sz="1800" dirty="0" err="1" smtClean="0"/>
                  <a:t>Gompertz</a:t>
                </a:r>
                <a:r>
                  <a:rPr lang="en-GB" sz="1800" dirty="0" smtClean="0"/>
                  <a:t> </a:t>
                </a:r>
                <a:r>
                  <a:rPr lang="en-GB" sz="1800" dirty="0"/>
                  <a:t>curve</a:t>
                </a:r>
              </a:p>
              <a:p>
                <a:r>
                  <a:rPr lang="en-GB" sz="1800" dirty="0" smtClean="0"/>
                  <a:t>Extended </a:t>
                </a:r>
                <a:r>
                  <a:rPr lang="en-GB" sz="1800" dirty="0"/>
                  <a:t>logistic curve</a:t>
                </a: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685800" y="2083750"/>
                <a:ext cx="7543800" cy="4064801"/>
              </a:xfrm>
              <a:prstGeom prst="rect">
                <a:avLst/>
              </a:prstGeom>
              <a:blipFill rotWithShape="0">
                <a:blip r:embed="rId2"/>
                <a:stretch>
                  <a:fillRect l="-1940" t="-1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099880" y="3575047"/>
                <a:ext cx="2749727" cy="3132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𝑁</m:t>
                      </m:r>
                      <m:d>
                        <m:dPr>
                          <m:ctrlPr>
                            <a:rPr lang="en-GB" sz="2000" b="0" i="1" smtClean="0">
                              <a:latin typeface="Cambria Math" charset="0"/>
                            </a:rPr>
                          </m:ctrlPr>
                        </m:dPr>
                        <m:e>
                          <m:r>
                            <a:rPr lang="en-GB" sz="2000" b="0" i="1" smtClean="0">
                              <a:latin typeface="Cambria Math" panose="02040503050406030204" pitchFamily="18" charset="0"/>
                            </a:rPr>
                            <m:t>𝑡</m:t>
                          </m:r>
                        </m:e>
                      </m:d>
                      <m:r>
                        <a:rPr lang="en-GB" sz="2000" b="0" i="1" smtClean="0">
                          <a:latin typeface="Cambria Math" panose="02040503050406030204" pitchFamily="18" charset="0"/>
                        </a:rPr>
                        <m:t>=</m:t>
                      </m:r>
                      <m:r>
                        <a:rPr lang="en-GB" sz="2000" b="0" i="1" smtClean="0">
                          <a:latin typeface="Cambria Math" panose="02040503050406030204" pitchFamily="18" charset="0"/>
                        </a:rPr>
                        <m:t>𝑎𝑒𝑥𝑝</m:t>
                      </m:r>
                      <m:d>
                        <m:dPr>
                          <m:ctrlPr>
                            <a:rPr lang="en-GB" sz="2000" b="0" i="1" smtClean="0">
                              <a:latin typeface="Cambria Math" charset="0"/>
                            </a:rPr>
                          </m:ctrlPr>
                        </m:dPr>
                        <m:e>
                          <m:r>
                            <a:rPr lang="en-GB" sz="2000" b="0" i="1" smtClean="0">
                              <a:latin typeface="Cambria Math" panose="02040503050406030204" pitchFamily="18" charset="0"/>
                            </a:rPr>
                            <m:t>𝑏𝑡</m:t>
                          </m:r>
                        </m:e>
                      </m:d>
                      <m:r>
                        <a:rPr lang="en-GB" sz="2000" b="0" i="1" smtClean="0">
                          <a:latin typeface="Cambria Math" panose="02040503050406030204" pitchFamily="18" charset="0"/>
                        </a:rPr>
                        <m:t>=</m:t>
                      </m:r>
                      <m:r>
                        <a:rPr lang="en-GB" sz="2000" b="0" i="1" smtClean="0">
                          <a:latin typeface="Cambria Math" panose="02040503050406030204" pitchFamily="18" charset="0"/>
                        </a:rPr>
                        <m:t>𝑎</m:t>
                      </m:r>
                      <m:sSup>
                        <m:sSupPr>
                          <m:ctrlPr>
                            <a:rPr lang="en-GB" sz="2000" b="0" i="1" smtClean="0">
                              <a:latin typeface="Cambria Math" charset="0"/>
                            </a:rPr>
                          </m:ctrlPr>
                        </m:sSupPr>
                        <m:e>
                          <m:r>
                            <a:rPr lang="en-GB" sz="2000" b="0" i="1" smtClean="0">
                              <a:latin typeface="Cambria Math" panose="02040503050406030204" pitchFamily="18" charset="0"/>
                            </a:rPr>
                            <m:t>𝑒</m:t>
                          </m:r>
                        </m:e>
                        <m:sup>
                          <m:r>
                            <a:rPr lang="en-GB" sz="2000" b="0" i="1" smtClean="0">
                              <a:latin typeface="Cambria Math" panose="02040503050406030204" pitchFamily="18" charset="0"/>
                            </a:rPr>
                            <m:t>𝑏𝑡</m:t>
                          </m:r>
                        </m:sup>
                      </m:sSup>
                    </m:oMath>
                  </m:oMathPara>
                </a14:m>
                <a:endParaRPr lang="en-GB"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3099880" y="3575047"/>
                <a:ext cx="2749727" cy="313291"/>
              </a:xfrm>
              <a:prstGeom prst="rect">
                <a:avLst/>
              </a:prstGeom>
              <a:blipFill rotWithShape="0">
                <a:blip r:embed="rId3"/>
                <a:stretch>
                  <a:fillRect l="-1774" t="-1923" r="-665"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082456" y="3966461"/>
                <a:ext cx="263764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𝑁</m:t>
                      </m:r>
                      <m:d>
                        <m:dPr>
                          <m:ctrlPr>
                            <a:rPr lang="en-GB" sz="2000" b="0" i="1" smtClean="0">
                              <a:latin typeface="Cambria Math" charset="0"/>
                            </a:rPr>
                          </m:ctrlPr>
                        </m:dPr>
                        <m:e>
                          <m:r>
                            <a:rPr lang="en-GB" sz="2000" b="0" i="1" smtClean="0">
                              <a:latin typeface="Cambria Math" panose="02040503050406030204" pitchFamily="18" charset="0"/>
                            </a:rPr>
                            <m:t>𝑡</m:t>
                          </m:r>
                        </m:e>
                      </m:d>
                      <m:r>
                        <a:rPr lang="en-GB" sz="2000" b="0" i="1" smtClean="0">
                          <a:latin typeface="Cambria Math" panose="02040503050406030204" pitchFamily="18" charset="0"/>
                        </a:rPr>
                        <m:t>=</m:t>
                      </m:r>
                      <m:r>
                        <a:rPr lang="en-GB" sz="2000" b="0" i="1" smtClean="0">
                          <a:latin typeface="Cambria Math" panose="02040503050406030204" pitchFamily="18" charset="0"/>
                        </a:rPr>
                        <m:t>𝑀</m:t>
                      </m:r>
                      <m:r>
                        <a:rPr lang="en-GB" sz="2000" b="0" i="1" smtClean="0">
                          <a:latin typeface="Cambria Math" panose="02040503050406030204" pitchFamily="18" charset="0"/>
                        </a:rPr>
                        <m:t>−</m:t>
                      </m:r>
                      <m:r>
                        <a:rPr lang="en-GB" sz="2000" b="0" i="1" smtClean="0">
                          <a:latin typeface="Cambria Math" panose="02040503050406030204" pitchFamily="18" charset="0"/>
                        </a:rPr>
                        <m:t>𝑎𝑒𝑥𝑝</m:t>
                      </m:r>
                      <m:r>
                        <a:rPr lang="en-GB" sz="2000" b="0" i="1" smtClean="0">
                          <a:latin typeface="Cambria Math" panose="02040503050406030204" pitchFamily="18" charset="0"/>
                        </a:rPr>
                        <m:t>(−</m:t>
                      </m:r>
                      <m:r>
                        <a:rPr lang="en-GB" sz="2000" b="0" i="1" smtClean="0">
                          <a:latin typeface="Cambria Math" panose="02040503050406030204" pitchFamily="18" charset="0"/>
                        </a:rPr>
                        <m:t>𝑏𝑡</m:t>
                      </m:r>
                      <m:r>
                        <a:rPr lang="en-GB" sz="2000" b="0" i="1" smtClean="0">
                          <a:latin typeface="Cambria Math" panose="02040503050406030204" pitchFamily="18" charset="0"/>
                        </a:rPr>
                        <m:t>)</m:t>
                      </m:r>
                    </m:oMath>
                  </m:oMathPara>
                </a14:m>
                <a:endParaRPr lang="en-GB"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3082456" y="3966461"/>
                <a:ext cx="2637645" cy="307777"/>
              </a:xfrm>
              <a:prstGeom prst="rect">
                <a:avLst/>
              </a:prstGeom>
              <a:blipFill rotWithShape="0">
                <a:blip r:embed="rId4"/>
                <a:stretch>
                  <a:fillRect l="-1852" t="-4000" r="-3241"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059307" y="4352361"/>
                <a:ext cx="313893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𝑁</m:t>
                      </m:r>
                      <m:d>
                        <m:dPr>
                          <m:ctrlPr>
                            <a:rPr lang="en-GB" sz="2000" b="0" i="1" smtClean="0">
                              <a:latin typeface="Cambria Math" charset="0"/>
                            </a:rPr>
                          </m:ctrlPr>
                        </m:dPr>
                        <m:e>
                          <m:r>
                            <a:rPr lang="en-GB" sz="2000" b="0" i="1" smtClean="0">
                              <a:latin typeface="Cambria Math" panose="02040503050406030204" pitchFamily="18" charset="0"/>
                            </a:rPr>
                            <m:t>𝑡</m:t>
                          </m:r>
                        </m:e>
                      </m:d>
                      <m:r>
                        <a:rPr lang="en-GB" sz="2000" b="0" i="1" smtClean="0">
                          <a:latin typeface="Cambria Math" panose="02040503050406030204" pitchFamily="18" charset="0"/>
                        </a:rPr>
                        <m:t>=</m:t>
                      </m:r>
                      <m:r>
                        <a:rPr lang="en-GB" sz="2000" b="0" i="1" smtClean="0">
                          <a:latin typeface="Cambria Math" panose="02040503050406030204" pitchFamily="18" charset="0"/>
                        </a:rPr>
                        <m:t>𝑀𝑒𝑥𝑝</m:t>
                      </m:r>
                      <m:r>
                        <a:rPr lang="en-GB" sz="2000" b="0" i="1" smtClean="0">
                          <a:latin typeface="Cambria Math" panose="02040503050406030204" pitchFamily="18" charset="0"/>
                        </a:rPr>
                        <m:t>(−</m:t>
                      </m:r>
                      <m:r>
                        <a:rPr lang="en-GB" sz="2000" b="0" i="1" smtClean="0">
                          <a:latin typeface="Cambria Math" panose="02040503050406030204" pitchFamily="18" charset="0"/>
                        </a:rPr>
                        <m:t>𝑎𝑒𝑥𝑝</m:t>
                      </m:r>
                      <m:d>
                        <m:dPr>
                          <m:ctrlPr>
                            <a:rPr lang="en-GB" sz="2000" b="0" i="1" smtClean="0">
                              <a:latin typeface="Cambria Math" charset="0"/>
                            </a:rPr>
                          </m:ctrlPr>
                        </m:dPr>
                        <m:e>
                          <m:r>
                            <a:rPr lang="en-GB" sz="2000" b="0" i="1" smtClean="0">
                              <a:latin typeface="Cambria Math" panose="02040503050406030204" pitchFamily="18" charset="0"/>
                            </a:rPr>
                            <m:t>−</m:t>
                          </m:r>
                          <m:r>
                            <a:rPr lang="en-GB" sz="2000" b="0" i="1" smtClean="0">
                              <a:latin typeface="Cambria Math" panose="02040503050406030204" pitchFamily="18" charset="0"/>
                            </a:rPr>
                            <m:t>𝑏𝑡</m:t>
                          </m:r>
                        </m:e>
                      </m:d>
                      <m:r>
                        <a:rPr lang="en-GB" sz="2000" b="0" i="1" smtClean="0">
                          <a:latin typeface="Cambria Math" panose="02040503050406030204" pitchFamily="18" charset="0"/>
                        </a:rPr>
                        <m:t>)</m:t>
                      </m:r>
                    </m:oMath>
                  </m:oMathPara>
                </a14:m>
                <a:endParaRPr lang="en-GB"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3059307" y="4352361"/>
                <a:ext cx="3138936" cy="307777"/>
              </a:xfrm>
              <a:prstGeom prst="rect">
                <a:avLst/>
              </a:prstGeom>
              <a:blipFill rotWithShape="0">
                <a:blip r:embed="rId5"/>
                <a:stretch>
                  <a:fillRect l="-1553" t="-2000" r="-2524"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099880" y="4926406"/>
                <a:ext cx="3083023" cy="640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𝑁</m:t>
                      </m:r>
                      <m:d>
                        <m:dPr>
                          <m:ctrlPr>
                            <a:rPr lang="en-GB" sz="2000" b="0" i="1" smtClean="0">
                              <a:latin typeface="Cambria Math" charset="0"/>
                            </a:rPr>
                          </m:ctrlPr>
                        </m:dPr>
                        <m:e>
                          <m:r>
                            <a:rPr lang="en-GB" sz="2000" b="0" i="1" smtClean="0">
                              <a:latin typeface="Cambria Math" panose="02040503050406030204" pitchFamily="18" charset="0"/>
                            </a:rPr>
                            <m:t>𝑡</m:t>
                          </m:r>
                        </m:e>
                      </m:d>
                      <m:r>
                        <a:rPr lang="en-GB" sz="2000" b="0" i="1" smtClean="0">
                          <a:latin typeface="Cambria Math" panose="02040503050406030204" pitchFamily="18" charset="0"/>
                        </a:rPr>
                        <m:t>=</m:t>
                      </m:r>
                      <m:r>
                        <a:rPr lang="en-GB" sz="2000" b="0" i="1" smtClean="0">
                          <a:latin typeface="Cambria Math" panose="02040503050406030204" pitchFamily="18" charset="0"/>
                        </a:rPr>
                        <m:t>𝑀</m:t>
                      </m:r>
                      <m:d>
                        <m:dPr>
                          <m:ctrlPr>
                            <a:rPr lang="en-GB" sz="2000" b="0" i="1" smtClean="0">
                              <a:latin typeface="Cambria Math" charset="0"/>
                            </a:rPr>
                          </m:ctrlPr>
                        </m:dPr>
                        <m:e>
                          <m:f>
                            <m:fPr>
                              <m:ctrlPr>
                                <a:rPr lang="en-GB" sz="2000" b="0" i="1" smtClean="0">
                                  <a:latin typeface="Cambria Math" charset="0"/>
                                </a:rPr>
                              </m:ctrlPr>
                            </m:fPr>
                            <m:num>
                              <m:r>
                                <a:rPr lang="en-GB" sz="2000" b="0" i="1" smtClean="0">
                                  <a:latin typeface="Cambria Math" panose="02040503050406030204" pitchFamily="18" charset="0"/>
                                </a:rPr>
                                <m:t>1−</m:t>
                              </m:r>
                              <m:r>
                                <a:rPr lang="en-GB" sz="2000" b="0" i="1" smtClean="0">
                                  <a:latin typeface="Cambria Math" panose="02040503050406030204" pitchFamily="18" charset="0"/>
                                </a:rPr>
                                <m:t>𝑐𝑒𝑥𝑝</m:t>
                              </m:r>
                              <m:r>
                                <a:rPr lang="en-GB" sz="2000" b="0" i="1" smtClean="0">
                                  <a:latin typeface="Cambria Math" panose="02040503050406030204" pitchFamily="18" charset="0"/>
                                </a:rPr>
                                <m:t>(−</m:t>
                              </m:r>
                              <m:r>
                                <a:rPr lang="en-GB" sz="2000" b="0" i="1" smtClean="0">
                                  <a:latin typeface="Cambria Math" panose="02040503050406030204" pitchFamily="18" charset="0"/>
                                </a:rPr>
                                <m:t>𝑏𝑡</m:t>
                              </m:r>
                              <m:r>
                                <a:rPr lang="en-GB" sz="2000" b="0" i="1" smtClean="0">
                                  <a:latin typeface="Cambria Math" panose="02040503050406030204" pitchFamily="18" charset="0"/>
                                </a:rPr>
                                <m:t>)</m:t>
                              </m:r>
                            </m:num>
                            <m:den>
                              <m:r>
                                <a:rPr lang="en-GB" sz="2000" b="0" i="1" smtClean="0">
                                  <a:latin typeface="Cambria Math" panose="02040503050406030204" pitchFamily="18" charset="0"/>
                                </a:rPr>
                                <m:t>1+</m:t>
                              </m:r>
                              <m:r>
                                <a:rPr lang="en-GB" sz="2000" b="0" i="1" smtClean="0">
                                  <a:latin typeface="Cambria Math" panose="02040503050406030204" pitchFamily="18" charset="0"/>
                                </a:rPr>
                                <m:t>𝑑𝑒𝑥𝑝</m:t>
                              </m:r>
                              <m:r>
                                <a:rPr lang="en-GB" sz="2000" b="0" i="1" smtClean="0">
                                  <a:latin typeface="Cambria Math" panose="02040503050406030204" pitchFamily="18" charset="0"/>
                                </a:rPr>
                                <m:t>(−</m:t>
                              </m:r>
                              <m:r>
                                <a:rPr lang="en-GB" sz="2000" b="0" i="1" smtClean="0">
                                  <a:latin typeface="Cambria Math" panose="02040503050406030204" pitchFamily="18" charset="0"/>
                                </a:rPr>
                                <m:t>𝑏𝑡</m:t>
                              </m:r>
                              <m:r>
                                <a:rPr lang="en-GB" sz="2000" b="0" i="1" smtClean="0">
                                  <a:latin typeface="Cambria Math" panose="02040503050406030204" pitchFamily="18" charset="0"/>
                                </a:rPr>
                                <m:t>)</m:t>
                              </m:r>
                            </m:den>
                          </m:f>
                        </m:e>
                      </m:d>
                    </m:oMath>
                  </m:oMathPara>
                </a14:m>
                <a:endParaRPr lang="en-GB"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099880" y="4926406"/>
                <a:ext cx="3083023" cy="64081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099880" y="3189147"/>
                <a:ext cx="160697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𝑁</m:t>
                      </m:r>
                      <m:d>
                        <m:dPr>
                          <m:ctrlPr>
                            <a:rPr lang="en-GB" sz="2000" b="0" i="1" smtClean="0">
                              <a:latin typeface="Cambria Math" charset="0"/>
                            </a:rPr>
                          </m:ctrlPr>
                        </m:dPr>
                        <m:e>
                          <m:r>
                            <a:rPr lang="en-GB" sz="2000" b="0" i="1" smtClean="0">
                              <a:latin typeface="Cambria Math" panose="02040503050406030204" pitchFamily="18" charset="0"/>
                            </a:rPr>
                            <m:t>𝑡</m:t>
                          </m:r>
                        </m:e>
                      </m:d>
                      <m:r>
                        <a:rPr lang="en-GB" sz="2000" b="0" i="1" smtClean="0">
                          <a:latin typeface="Cambria Math" panose="02040503050406030204" pitchFamily="18" charset="0"/>
                        </a:rPr>
                        <m:t>=</m:t>
                      </m:r>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𝑏𝑡</m:t>
                      </m:r>
                    </m:oMath>
                  </m:oMathPara>
                </a14:m>
                <a:endParaRPr lang="en-GB"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099880" y="3189147"/>
                <a:ext cx="1606978" cy="307777"/>
              </a:xfrm>
              <a:prstGeom prst="rect">
                <a:avLst/>
              </a:prstGeom>
              <a:blipFill rotWithShape="0">
                <a:blip r:embed="rId7"/>
                <a:stretch>
                  <a:fillRect l="-3422" r="-3802" b="-9804"/>
                </a:stretch>
              </a:blipFill>
            </p:spPr>
            <p:txBody>
              <a:bodyPr/>
              <a:lstStyle/>
              <a:p>
                <a:r>
                  <a:rPr lang="en-US">
                    <a:noFill/>
                  </a:rPr>
                  <a:t> </a:t>
                </a:r>
              </a:p>
            </p:txBody>
          </p:sp>
        </mc:Fallback>
      </mc:AlternateContent>
      <p:sp>
        <p:nvSpPr>
          <p:cNvPr id="13" name="Text Box 6"/>
          <p:cNvSpPr txBox="1">
            <a:spLocks noChangeArrowheads="1"/>
          </p:cNvSpPr>
          <p:nvPr/>
        </p:nvSpPr>
        <p:spPr bwMode="auto">
          <a:xfrm>
            <a:off x="681843" y="5839051"/>
            <a:ext cx="7438869" cy="461665"/>
          </a:xfrm>
          <a:prstGeom prst="rect">
            <a:avLst/>
          </a:prstGeom>
          <a:solidFill>
            <a:srgbClr val="873B1F"/>
          </a:solidFill>
          <a:ln w="12700">
            <a:noFill/>
            <a:miter lim="800000"/>
            <a:headEnd/>
            <a:tailEnd/>
          </a:ln>
          <a:effectLst/>
        </p:spPr>
        <p:txBody>
          <a:bodyPr wrap="square" lIns="104753" tIns="91440" rIns="104753" bIns="91440" anchor="ctr" anchorCtr="0">
            <a:spAutoFit/>
          </a:bodyPr>
          <a:lstStyle/>
          <a:p>
            <a:pPr algn="ctr" defTabSz="1047750" eaLnBrk="0" hangingPunct="0">
              <a:spcBef>
                <a:spcPts val="600"/>
              </a:spcBef>
            </a:pPr>
            <a:r>
              <a:rPr lang="en-GB" u="none" dirty="0" smtClean="0">
                <a:solidFill>
                  <a:schemeClr val="bg1"/>
                </a:solidFill>
                <a:latin typeface="Arial" charset="0"/>
                <a:ea typeface="Arial" charset="0"/>
                <a:cs typeface="Arial" charset="0"/>
              </a:rPr>
              <a:t>For all curves a, b, c, d, M &gt; 0</a:t>
            </a:r>
            <a:endParaRPr lang="en-GB" u="none"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541041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 Marketing</a:t>
            </a:r>
          </a:p>
        </p:txBody>
      </p:sp>
      <p:sp>
        <p:nvSpPr>
          <p:cNvPr id="3" name="Content Placeholder 2"/>
          <p:cNvSpPr>
            <a:spLocks noGrp="1"/>
          </p:cNvSpPr>
          <p:nvPr>
            <p:ph idx="1"/>
          </p:nvPr>
        </p:nvSpPr>
        <p:spPr>
          <a:xfrm>
            <a:off x="685800" y="1481328"/>
            <a:ext cx="7543800" cy="264095"/>
          </a:xfrm>
        </p:spPr>
        <p:txBody>
          <a:bodyPr>
            <a:noAutofit/>
          </a:bodyPr>
          <a:lstStyle/>
          <a:p>
            <a:pPr marL="0" indent="0">
              <a:buNone/>
            </a:pPr>
            <a:r>
              <a:rPr lang="en-US" sz="2400" b="1" dirty="0" smtClean="0">
                <a:solidFill>
                  <a:srgbClr val="873B1F"/>
                </a:solidFill>
              </a:rPr>
              <a:t>Long-Term Trends</a:t>
            </a:r>
            <a:endParaRPr lang="en-US" sz="24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44</a:t>
            </a:fld>
            <a:endParaRPr lang="en-US" dirty="0"/>
          </a:p>
        </p:txBody>
      </p:sp>
      <p:pic>
        <p:nvPicPr>
          <p:cNvPr id="14" name="Picture 13"/>
          <p:cNvPicPr>
            <a:picLocks noChangeAspect="1"/>
          </p:cNvPicPr>
          <p:nvPr/>
        </p:nvPicPr>
        <p:blipFill>
          <a:blip r:embed="rId2"/>
          <a:stretch>
            <a:fillRect/>
          </a:stretch>
        </p:blipFill>
        <p:spPr>
          <a:xfrm>
            <a:off x="685799" y="2083750"/>
            <a:ext cx="5435848" cy="3969152"/>
          </a:xfrm>
          <a:prstGeom prst="rect">
            <a:avLst/>
          </a:prstGeom>
        </p:spPr>
      </p:pic>
      <p:sp>
        <p:nvSpPr>
          <p:cNvPr id="15" name="Text Box 6"/>
          <p:cNvSpPr txBox="1">
            <a:spLocks noChangeArrowheads="1"/>
          </p:cNvSpPr>
          <p:nvPr/>
        </p:nvSpPr>
        <p:spPr bwMode="auto">
          <a:xfrm>
            <a:off x="6366075" y="2637165"/>
            <a:ext cx="1944547" cy="2862322"/>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sz="1600" b="1" u="none" dirty="0" smtClean="0">
                <a:solidFill>
                  <a:srgbClr val="873B1F"/>
                </a:solidFill>
                <a:latin typeface="Arial" charset="0"/>
                <a:ea typeface="Arial" charset="0"/>
                <a:cs typeface="Arial" charset="0"/>
              </a:rPr>
              <a:t>Questions:</a:t>
            </a:r>
          </a:p>
          <a:p>
            <a:pPr marL="285750" indent="-285750" defTabSz="1047750" eaLnBrk="0" hangingPunct="0">
              <a:spcBef>
                <a:spcPts val="600"/>
              </a:spcBef>
              <a:buFont typeface="Arial" charset="0"/>
              <a:buChar char="•"/>
            </a:pPr>
            <a:r>
              <a:rPr lang="en-GB" sz="1600" u="none" dirty="0" smtClean="0">
                <a:solidFill>
                  <a:srgbClr val="873B1F"/>
                </a:solidFill>
                <a:latin typeface="Arial" charset="0"/>
                <a:ea typeface="Arial" charset="0"/>
                <a:cs typeface="Arial" charset="0"/>
              </a:rPr>
              <a:t>What went wrong with Malthus’s forecast of starvation for the planet?</a:t>
            </a:r>
          </a:p>
          <a:p>
            <a:pPr marL="285750" indent="-285750" defTabSz="1047750" eaLnBrk="0" hangingPunct="0">
              <a:spcBef>
                <a:spcPts val="600"/>
              </a:spcBef>
              <a:buFont typeface="Arial" charset="0"/>
              <a:buChar char="•"/>
            </a:pPr>
            <a:r>
              <a:rPr lang="en-GB" sz="1600" dirty="0" smtClean="0">
                <a:solidFill>
                  <a:srgbClr val="873B1F"/>
                </a:solidFill>
                <a:latin typeface="Arial" charset="0"/>
                <a:ea typeface="Arial" charset="0"/>
                <a:cs typeface="Arial" charset="0"/>
              </a:rPr>
              <a:t>Or is the predicted catastrophe just taking longer than expected?</a:t>
            </a:r>
            <a:endParaRPr lang="en-GB" sz="1600" u="none" dirty="0" smtClean="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2136696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 Marketing</a:t>
            </a:r>
          </a:p>
        </p:txBody>
      </p:sp>
      <p:sp>
        <p:nvSpPr>
          <p:cNvPr id="3" name="Content Placeholder 2"/>
          <p:cNvSpPr>
            <a:spLocks noGrp="1"/>
          </p:cNvSpPr>
          <p:nvPr>
            <p:ph idx="1"/>
          </p:nvPr>
        </p:nvSpPr>
        <p:spPr>
          <a:xfrm>
            <a:off x="685800" y="1481328"/>
            <a:ext cx="7543800" cy="264095"/>
          </a:xfrm>
        </p:spPr>
        <p:txBody>
          <a:bodyPr>
            <a:noAutofit/>
          </a:bodyPr>
          <a:lstStyle/>
          <a:p>
            <a:pPr marL="0" indent="0">
              <a:buNone/>
            </a:pPr>
            <a:r>
              <a:rPr lang="en-US" sz="2400" b="1" dirty="0" smtClean="0">
                <a:solidFill>
                  <a:srgbClr val="873B1F"/>
                </a:solidFill>
              </a:rPr>
              <a:t>Long-Term Trends</a:t>
            </a:r>
            <a:endParaRPr lang="en-US" sz="24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45</a:t>
            </a:fld>
            <a:endParaRPr lang="en-US" dirty="0"/>
          </a:p>
        </p:txBody>
      </p:sp>
      <p:sp>
        <p:nvSpPr>
          <p:cNvPr id="15" name="Text Box 6"/>
          <p:cNvSpPr txBox="1">
            <a:spLocks noChangeArrowheads="1"/>
          </p:cNvSpPr>
          <p:nvPr/>
        </p:nvSpPr>
        <p:spPr bwMode="auto">
          <a:xfrm>
            <a:off x="723819" y="4454622"/>
            <a:ext cx="7543800" cy="1862048"/>
          </a:xfrm>
          <a:prstGeom prst="rect">
            <a:avLst/>
          </a:prstGeom>
          <a:noFill/>
          <a:ln w="12700">
            <a:noFill/>
            <a:miter lim="800000"/>
            <a:headEnd/>
            <a:tailEnd/>
          </a:ln>
          <a:effectLst/>
        </p:spPr>
        <p:txBody>
          <a:bodyPr wrap="square" lIns="0" tIns="0" rIns="0" bIns="0" anchor="t" anchorCtr="0">
            <a:spAutoFit/>
          </a:bodyPr>
          <a:lstStyle/>
          <a:p>
            <a:pPr marL="285750" indent="-285750" defTabSz="1047750" eaLnBrk="0" hangingPunct="0">
              <a:spcBef>
                <a:spcPts val="600"/>
              </a:spcBef>
              <a:buFont typeface="Arial" charset="0"/>
              <a:buChar char="•"/>
            </a:pPr>
            <a:r>
              <a:rPr lang="en-GB" sz="1600" u="none" dirty="0" smtClean="0">
                <a:latin typeface="Arial" charset="0"/>
                <a:ea typeface="Arial" charset="0"/>
                <a:cs typeface="Arial" charset="0"/>
              </a:rPr>
              <a:t>S-shaped curves (</a:t>
            </a:r>
            <a:r>
              <a:rPr lang="en-GB" sz="1600" u="none" dirty="0" err="1" smtClean="0">
                <a:latin typeface="Arial" charset="0"/>
                <a:ea typeface="Arial" charset="0"/>
                <a:cs typeface="Arial" charset="0"/>
              </a:rPr>
              <a:t>Gompertz</a:t>
            </a:r>
            <a:r>
              <a:rPr lang="en-GB" sz="1600" u="none" dirty="0" smtClean="0">
                <a:latin typeface="Arial" charset="0"/>
                <a:ea typeface="Arial" charset="0"/>
                <a:cs typeface="Arial" charset="0"/>
              </a:rPr>
              <a:t> and logistic) fit substantially better</a:t>
            </a:r>
          </a:p>
          <a:p>
            <a:pPr marL="285750" indent="-285750" defTabSz="1047750" eaLnBrk="0" hangingPunct="0">
              <a:spcBef>
                <a:spcPts val="600"/>
              </a:spcBef>
              <a:buFont typeface="Arial" charset="0"/>
              <a:buChar char="•"/>
            </a:pPr>
            <a:r>
              <a:rPr lang="en-GB" sz="1600" dirty="0" smtClean="0">
                <a:latin typeface="Arial" charset="0"/>
                <a:ea typeface="Arial" charset="0"/>
                <a:cs typeface="Arial" charset="0"/>
              </a:rPr>
              <a:t>Major difference in estimated upper limit</a:t>
            </a:r>
            <a:endParaRPr lang="en-GB" sz="1600" u="none" dirty="0" smtClean="0">
              <a:latin typeface="Arial" charset="0"/>
              <a:ea typeface="Arial" charset="0"/>
              <a:cs typeface="Arial" charset="0"/>
            </a:endParaRPr>
          </a:p>
          <a:p>
            <a:pPr defTabSz="1047750" eaLnBrk="0" hangingPunct="0">
              <a:spcBef>
                <a:spcPts val="1200"/>
              </a:spcBef>
            </a:pPr>
            <a:r>
              <a:rPr lang="en-GB" sz="1600" b="1" u="none" dirty="0" smtClean="0">
                <a:solidFill>
                  <a:srgbClr val="873B1F"/>
                </a:solidFill>
                <a:latin typeface="Arial" charset="0"/>
                <a:ea typeface="Arial" charset="0"/>
                <a:cs typeface="Arial" charset="0"/>
              </a:rPr>
              <a:t>Questions:</a:t>
            </a:r>
          </a:p>
          <a:p>
            <a:pPr marL="285750" indent="-285750" defTabSz="1047750" eaLnBrk="0" hangingPunct="0">
              <a:spcBef>
                <a:spcPts val="600"/>
              </a:spcBef>
              <a:buFont typeface="Arial" charset="0"/>
              <a:buChar char="•"/>
            </a:pPr>
            <a:r>
              <a:rPr lang="en-GB" sz="1600" u="none" dirty="0" smtClean="0">
                <a:solidFill>
                  <a:srgbClr val="873B1F"/>
                </a:solidFill>
                <a:latin typeface="Arial" charset="0"/>
                <a:ea typeface="Arial" charset="0"/>
                <a:cs typeface="Arial" charset="0"/>
              </a:rPr>
              <a:t>What other information might you require before you relied on any of the models shown in the table above to forecast to 2020?</a:t>
            </a:r>
          </a:p>
          <a:p>
            <a:pPr marL="285750" indent="-285750" defTabSz="1047750" eaLnBrk="0" hangingPunct="0">
              <a:spcBef>
                <a:spcPts val="600"/>
              </a:spcBef>
              <a:buFont typeface="Arial" charset="0"/>
              <a:buChar char="•"/>
            </a:pPr>
            <a:r>
              <a:rPr lang="en-GB" sz="1600" dirty="0" smtClean="0">
                <a:solidFill>
                  <a:srgbClr val="873B1F"/>
                </a:solidFill>
                <a:latin typeface="Arial" charset="0"/>
                <a:ea typeface="Arial" charset="0"/>
                <a:cs typeface="Arial" charset="0"/>
              </a:rPr>
              <a:t>Which model would you use?</a:t>
            </a:r>
            <a:endParaRPr lang="en-GB" sz="1600" u="none" dirty="0" smtClean="0">
              <a:solidFill>
                <a:srgbClr val="873B1F"/>
              </a:solidFill>
              <a:latin typeface="Arial" charset="0"/>
              <a:ea typeface="Arial" charset="0"/>
              <a:cs typeface="Arial" charset="0"/>
            </a:endParaRPr>
          </a:p>
        </p:txBody>
      </p:sp>
      <p:pic>
        <p:nvPicPr>
          <p:cNvPr id="8" name="Picture 7"/>
          <p:cNvPicPr>
            <a:picLocks noChangeAspect="1"/>
          </p:cNvPicPr>
          <p:nvPr/>
        </p:nvPicPr>
        <p:blipFill>
          <a:blip r:embed="rId2"/>
          <a:stretch>
            <a:fillRect/>
          </a:stretch>
        </p:blipFill>
        <p:spPr>
          <a:xfrm>
            <a:off x="685798" y="1940664"/>
            <a:ext cx="7619843" cy="2318717"/>
          </a:xfrm>
          <a:prstGeom prst="rect">
            <a:avLst/>
          </a:prstGeom>
        </p:spPr>
      </p:pic>
    </p:spTree>
    <p:extLst>
      <p:ext uri="{BB962C8B-B14F-4D97-AF65-F5344CB8AC3E}">
        <p14:creationId xmlns:p14="http://schemas.microsoft.com/office/powerpoint/2010/main" val="308511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 Marketing</a:t>
            </a:r>
          </a:p>
        </p:txBody>
      </p:sp>
      <p:sp>
        <p:nvSpPr>
          <p:cNvPr id="3" name="Content Placeholder 2"/>
          <p:cNvSpPr>
            <a:spLocks noGrp="1"/>
          </p:cNvSpPr>
          <p:nvPr>
            <p:ph idx="1"/>
          </p:nvPr>
        </p:nvSpPr>
        <p:spPr>
          <a:xfrm>
            <a:off x="685800" y="1481328"/>
            <a:ext cx="7543800" cy="264095"/>
          </a:xfrm>
        </p:spPr>
        <p:txBody>
          <a:bodyPr>
            <a:noAutofit/>
          </a:bodyPr>
          <a:lstStyle/>
          <a:p>
            <a:pPr marL="0" indent="0">
              <a:buNone/>
            </a:pPr>
            <a:r>
              <a:rPr lang="en-US" sz="2400" b="1" dirty="0" smtClean="0">
                <a:solidFill>
                  <a:srgbClr val="873B1F"/>
                </a:solidFill>
              </a:rPr>
              <a:t>Diffusion Curves: Modeling the Adoption of </a:t>
            </a:r>
            <a:br>
              <a:rPr lang="en-US" sz="2400" b="1" dirty="0" smtClean="0">
                <a:solidFill>
                  <a:srgbClr val="873B1F"/>
                </a:solidFill>
              </a:rPr>
            </a:br>
            <a:r>
              <a:rPr lang="en-US" sz="2400" b="1" dirty="0" smtClean="0">
                <a:solidFill>
                  <a:srgbClr val="873B1F"/>
                </a:solidFill>
              </a:rPr>
              <a:t>New Technologies and Products</a:t>
            </a:r>
            <a:endParaRPr lang="en-US" sz="24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46</a:t>
            </a:fld>
            <a:endParaRPr lang="en-US" dirty="0"/>
          </a:p>
        </p:txBody>
      </p:sp>
      <mc:AlternateContent xmlns:mc="http://schemas.openxmlformats.org/markup-compatibility/2006" xmlns:a14="http://schemas.microsoft.com/office/drawing/2010/main">
        <mc:Choice Requires="a14">
          <p:sp>
            <p:nvSpPr>
              <p:cNvPr id="15" name="Text Box 6"/>
              <p:cNvSpPr txBox="1">
                <a:spLocks noChangeArrowheads="1"/>
              </p:cNvSpPr>
              <p:nvPr/>
            </p:nvSpPr>
            <p:spPr bwMode="auto">
              <a:xfrm>
                <a:off x="685799" y="2510076"/>
                <a:ext cx="7543800" cy="3196260"/>
              </a:xfrm>
              <a:prstGeom prst="rect">
                <a:avLst/>
              </a:prstGeom>
              <a:noFill/>
              <a:ln w="12700">
                <a:noFill/>
                <a:miter lim="800000"/>
                <a:headEnd/>
                <a:tailEnd/>
              </a:ln>
              <a:effectLst/>
            </p:spPr>
            <p:txBody>
              <a:bodyPr wrap="square" lIns="0" tIns="0" rIns="0" bIns="0" anchor="t" anchorCtr="0">
                <a:spAutoFit/>
              </a:bodyPr>
              <a:lstStyle/>
              <a:p>
                <a:pPr defTabSz="1047750" eaLnBrk="0" hangingPunct="0">
                  <a:spcBef>
                    <a:spcPts val="600"/>
                  </a:spcBef>
                </a:pPr>
                <a:r>
                  <a:rPr lang="en-GB" sz="2000" b="1" u="none" dirty="0" smtClean="0">
                    <a:latin typeface="Arial" charset="0"/>
                    <a:ea typeface="Arial" charset="0"/>
                    <a:cs typeface="Arial" charset="0"/>
                  </a:rPr>
                  <a:t>Bass Model</a:t>
                </a:r>
              </a:p>
              <a:p>
                <a:pPr marL="285750" indent="-285750">
                  <a:spcBef>
                    <a:spcPts val="1200"/>
                  </a:spcBef>
                  <a:buClr>
                    <a:srgbClr val="873B1F"/>
                  </a:buClr>
                  <a:buFont typeface="Arial" charset="0"/>
                  <a:buChar char="•"/>
                </a:pPr>
                <a14:m>
                  <m:oMath xmlns:m="http://schemas.openxmlformats.org/officeDocument/2006/math">
                    <m:r>
                      <a:rPr lang="en-GB" sz="2000" i="1">
                        <a:latin typeface="Cambria Math" charset="0"/>
                        <a:ea typeface="Arial" charset="0"/>
                        <a:cs typeface="Arial" charset="0"/>
                      </a:rPr>
                      <m:t>𝑛</m:t>
                    </m:r>
                    <m:d>
                      <m:dPr>
                        <m:ctrlPr>
                          <a:rPr lang="en-GB" sz="2000" i="1">
                            <a:latin typeface="Cambria Math" charset="0"/>
                            <a:ea typeface="Arial" charset="0"/>
                            <a:cs typeface="Arial" charset="0"/>
                          </a:rPr>
                        </m:ctrlPr>
                      </m:dPr>
                      <m:e>
                        <m:r>
                          <a:rPr lang="en-GB" sz="2000" i="1">
                            <a:latin typeface="Cambria Math" charset="0"/>
                            <a:ea typeface="Arial" charset="0"/>
                            <a:cs typeface="Arial" charset="0"/>
                          </a:rPr>
                          <m:t>𝑡</m:t>
                        </m:r>
                      </m:e>
                    </m:d>
                  </m:oMath>
                </a14:m>
                <a:r>
                  <a:rPr lang="en-GB" sz="2000" dirty="0">
                    <a:latin typeface="Arial" charset="0"/>
                    <a:ea typeface="Arial" charset="0"/>
                    <a:cs typeface="Arial" charset="0"/>
                  </a:rPr>
                  <a:t> represents the number adopting in period t, then</a:t>
                </a:r>
              </a:p>
              <a:p>
                <a:pPr/>
                <a14:m>
                  <m:oMathPara xmlns:m="http://schemas.openxmlformats.org/officeDocument/2006/math">
                    <m:oMathParaPr>
                      <m:jc m:val="center"/>
                    </m:oMathParaPr>
                    <m:oMath xmlns:m="http://schemas.openxmlformats.org/officeDocument/2006/math">
                      <m:r>
                        <a:rPr lang="en-GB" sz="2000" i="1">
                          <a:latin typeface="Cambria Math" charset="0"/>
                          <a:ea typeface="Arial" charset="0"/>
                          <a:cs typeface="Arial" charset="0"/>
                        </a:rPr>
                        <m:t>𝑛</m:t>
                      </m:r>
                      <m:d>
                        <m:dPr>
                          <m:ctrlPr>
                            <a:rPr lang="en-GB" sz="2000" i="1">
                              <a:latin typeface="Cambria Math" charset="0"/>
                              <a:ea typeface="Arial" charset="0"/>
                              <a:cs typeface="Arial" charset="0"/>
                            </a:rPr>
                          </m:ctrlPr>
                        </m:dPr>
                        <m:e>
                          <m:r>
                            <a:rPr lang="en-GB" sz="2000" i="1">
                              <a:latin typeface="Cambria Math" charset="0"/>
                              <a:ea typeface="Arial" charset="0"/>
                              <a:cs typeface="Arial" charset="0"/>
                            </a:rPr>
                            <m:t>𝑡</m:t>
                          </m:r>
                        </m:e>
                      </m:d>
                      <m:r>
                        <a:rPr lang="en-GB" sz="2000" i="1">
                          <a:latin typeface="Cambria Math" charset="0"/>
                          <a:ea typeface="Arial" charset="0"/>
                          <a:cs typeface="Arial" charset="0"/>
                        </a:rPr>
                        <m:t>≡</m:t>
                      </m:r>
                      <m:r>
                        <a:rPr lang="en-GB" sz="2000" i="1">
                          <a:latin typeface="Cambria Math" charset="0"/>
                          <a:ea typeface="Arial" charset="0"/>
                          <a:cs typeface="Arial" charset="0"/>
                        </a:rPr>
                        <m:t>𝑁</m:t>
                      </m:r>
                      <m:d>
                        <m:dPr>
                          <m:ctrlPr>
                            <a:rPr lang="en-GB" sz="2000" i="1">
                              <a:latin typeface="Cambria Math" charset="0"/>
                              <a:ea typeface="Arial" charset="0"/>
                              <a:cs typeface="Arial" charset="0"/>
                            </a:rPr>
                          </m:ctrlPr>
                        </m:dPr>
                        <m:e>
                          <m:r>
                            <a:rPr lang="en-GB" sz="2000" i="1">
                              <a:latin typeface="Cambria Math" charset="0"/>
                              <a:ea typeface="Arial" charset="0"/>
                              <a:cs typeface="Arial" charset="0"/>
                            </a:rPr>
                            <m:t>𝑡</m:t>
                          </m:r>
                        </m:e>
                      </m:d>
                      <m:r>
                        <a:rPr lang="en-GB" sz="2000" i="1">
                          <a:latin typeface="Cambria Math" charset="0"/>
                          <a:ea typeface="Arial" charset="0"/>
                          <a:cs typeface="Arial" charset="0"/>
                        </a:rPr>
                        <m:t>−</m:t>
                      </m:r>
                      <m:r>
                        <a:rPr lang="en-GB" sz="2000" i="1">
                          <a:latin typeface="Cambria Math" charset="0"/>
                          <a:ea typeface="Arial" charset="0"/>
                          <a:cs typeface="Arial" charset="0"/>
                        </a:rPr>
                        <m:t>𝑁</m:t>
                      </m:r>
                      <m:d>
                        <m:dPr>
                          <m:ctrlPr>
                            <a:rPr lang="en-GB" sz="2000" i="1">
                              <a:latin typeface="Cambria Math" charset="0"/>
                              <a:ea typeface="Arial" charset="0"/>
                              <a:cs typeface="Arial" charset="0"/>
                            </a:rPr>
                          </m:ctrlPr>
                        </m:dPr>
                        <m:e>
                          <m:r>
                            <a:rPr lang="en-GB" sz="2000" i="1">
                              <a:latin typeface="Cambria Math" charset="0"/>
                              <a:ea typeface="Arial" charset="0"/>
                              <a:cs typeface="Arial" charset="0"/>
                            </a:rPr>
                            <m:t>𝑡</m:t>
                          </m:r>
                          <m:r>
                            <a:rPr lang="en-GB" sz="2000" i="1">
                              <a:latin typeface="Cambria Math" charset="0"/>
                              <a:ea typeface="Arial" charset="0"/>
                              <a:cs typeface="Arial" charset="0"/>
                            </a:rPr>
                            <m:t>−1</m:t>
                          </m:r>
                        </m:e>
                      </m:d>
                      <m:r>
                        <a:rPr lang="en-GB" sz="2000" i="1">
                          <a:latin typeface="Cambria Math" charset="0"/>
                          <a:ea typeface="Arial" charset="0"/>
                          <a:cs typeface="Arial" charset="0"/>
                        </a:rPr>
                        <m:t>=</m:t>
                      </m:r>
                      <m:r>
                        <a:rPr lang="en-GB" sz="2000" i="1">
                          <a:latin typeface="Cambria Math" charset="0"/>
                          <a:ea typeface="Arial" charset="0"/>
                          <a:cs typeface="Arial" charset="0"/>
                        </a:rPr>
                        <m:t>𝑔</m:t>
                      </m:r>
                      <m:r>
                        <a:rPr lang="en-GB" sz="2000" i="1">
                          <a:latin typeface="Cambria Math" charset="0"/>
                          <a:ea typeface="Arial" charset="0"/>
                          <a:cs typeface="Arial" charset="0"/>
                        </a:rPr>
                        <m:t>(</m:t>
                      </m:r>
                      <m:r>
                        <a:rPr lang="en-GB" sz="2000" i="1">
                          <a:latin typeface="Cambria Math" charset="0"/>
                          <a:ea typeface="Arial" charset="0"/>
                          <a:cs typeface="Arial" charset="0"/>
                        </a:rPr>
                        <m:t>𝑡</m:t>
                      </m:r>
                      <m:r>
                        <a:rPr lang="en-GB" sz="2000" i="1">
                          <a:latin typeface="Cambria Math" charset="0"/>
                          <a:ea typeface="Arial" charset="0"/>
                          <a:cs typeface="Arial" charset="0"/>
                        </a:rPr>
                        <m:t>)(</m:t>
                      </m:r>
                      <m:r>
                        <a:rPr lang="en-GB" sz="2000" i="1">
                          <a:latin typeface="Cambria Math" charset="0"/>
                          <a:ea typeface="Arial" charset="0"/>
                          <a:cs typeface="Arial" charset="0"/>
                        </a:rPr>
                        <m:t>𝑀</m:t>
                      </m:r>
                      <m:r>
                        <a:rPr lang="en-GB" sz="2000" i="1">
                          <a:latin typeface="Cambria Math" charset="0"/>
                          <a:ea typeface="Arial" charset="0"/>
                          <a:cs typeface="Arial" charset="0"/>
                        </a:rPr>
                        <m:t>−</m:t>
                      </m:r>
                      <m:r>
                        <a:rPr lang="en-GB" sz="2000" i="1">
                          <a:latin typeface="Cambria Math" charset="0"/>
                          <a:ea typeface="Arial" charset="0"/>
                          <a:cs typeface="Arial" charset="0"/>
                        </a:rPr>
                        <m:t>𝑁</m:t>
                      </m:r>
                      <m:d>
                        <m:dPr>
                          <m:ctrlPr>
                            <a:rPr lang="en-GB" sz="2000" i="1">
                              <a:latin typeface="Cambria Math" charset="0"/>
                              <a:ea typeface="Arial" charset="0"/>
                              <a:cs typeface="Arial" charset="0"/>
                            </a:rPr>
                          </m:ctrlPr>
                        </m:dPr>
                        <m:e>
                          <m:r>
                            <a:rPr lang="en-GB" sz="2000" i="1">
                              <a:latin typeface="Cambria Math" charset="0"/>
                              <a:ea typeface="Arial" charset="0"/>
                              <a:cs typeface="Arial" charset="0"/>
                            </a:rPr>
                            <m:t>𝑡</m:t>
                          </m:r>
                          <m:r>
                            <a:rPr lang="en-GB" sz="2000" i="1">
                              <a:latin typeface="Cambria Math" charset="0"/>
                              <a:ea typeface="Arial" charset="0"/>
                              <a:cs typeface="Arial" charset="0"/>
                            </a:rPr>
                            <m:t>−1</m:t>
                          </m:r>
                        </m:e>
                      </m:d>
                      <m:r>
                        <a:rPr lang="en-GB" sz="2000" i="1">
                          <a:latin typeface="Cambria Math" charset="0"/>
                          <a:ea typeface="Arial" charset="0"/>
                          <a:cs typeface="Arial" charset="0"/>
                        </a:rPr>
                        <m:t>)</m:t>
                      </m:r>
                    </m:oMath>
                  </m:oMathPara>
                </a14:m>
                <a:endParaRPr lang="en-GB" sz="2000" dirty="0">
                  <a:latin typeface="Arial" charset="0"/>
                  <a:ea typeface="Arial" charset="0"/>
                  <a:cs typeface="Arial" charset="0"/>
                </a:endParaRPr>
              </a:p>
              <a:p>
                <a:pPr marL="285750" indent="-285750">
                  <a:spcBef>
                    <a:spcPts val="1200"/>
                  </a:spcBef>
                  <a:buClr>
                    <a:srgbClr val="873B1F"/>
                  </a:buClr>
                  <a:buFont typeface="Arial" charset="0"/>
                  <a:buChar char="•"/>
                </a:pPr>
                <a:r>
                  <a:rPr lang="en-GB" sz="2000" dirty="0">
                    <a:latin typeface="Arial" charset="0"/>
                    <a:ea typeface="Arial" charset="0"/>
                    <a:cs typeface="Arial" charset="0"/>
                  </a:rPr>
                  <a:t>Various models for </a:t>
                </a:r>
                <a14:m>
                  <m:oMath xmlns:m="http://schemas.openxmlformats.org/officeDocument/2006/math">
                    <m:r>
                      <a:rPr lang="en-GB" sz="2000" i="1">
                        <a:latin typeface="Cambria Math" charset="0"/>
                        <a:ea typeface="Arial" charset="0"/>
                        <a:cs typeface="Arial" charset="0"/>
                      </a:rPr>
                      <m:t>𝑔</m:t>
                    </m:r>
                    <m:r>
                      <a:rPr lang="en-GB" sz="2000" i="1">
                        <a:latin typeface="Cambria Math" charset="0"/>
                        <a:ea typeface="Arial" charset="0"/>
                        <a:cs typeface="Arial" charset="0"/>
                      </a:rPr>
                      <m:t>(</m:t>
                    </m:r>
                    <m:r>
                      <a:rPr lang="en-GB" sz="2000" i="1">
                        <a:latin typeface="Cambria Math" charset="0"/>
                        <a:ea typeface="Arial" charset="0"/>
                        <a:cs typeface="Arial" charset="0"/>
                      </a:rPr>
                      <m:t>𝑡</m:t>
                    </m:r>
                    <m:r>
                      <a:rPr lang="en-GB" sz="2000" i="1">
                        <a:latin typeface="Cambria Math" charset="0"/>
                        <a:ea typeface="Arial" charset="0"/>
                        <a:cs typeface="Arial" charset="0"/>
                      </a:rPr>
                      <m:t>)</m:t>
                    </m:r>
                  </m:oMath>
                </a14:m>
                <a:r>
                  <a:rPr lang="en-GB" sz="2000" dirty="0">
                    <a:latin typeface="Arial" charset="0"/>
                    <a:ea typeface="Arial" charset="0"/>
                    <a:cs typeface="Arial" charset="0"/>
                  </a:rPr>
                  <a:t>.</a:t>
                </a:r>
              </a:p>
              <a:p>
                <a:pPr marL="285750" indent="-285750">
                  <a:spcBef>
                    <a:spcPts val="1200"/>
                  </a:spcBef>
                  <a:buClr>
                    <a:srgbClr val="873B1F"/>
                  </a:buClr>
                  <a:buFont typeface="Arial" charset="0"/>
                  <a:buChar char="•"/>
                </a:pPr>
                <a:r>
                  <a:rPr lang="en-GB" sz="2000" dirty="0">
                    <a:latin typeface="Arial" charset="0"/>
                    <a:ea typeface="Arial" charset="0"/>
                    <a:cs typeface="Arial" charset="0"/>
                  </a:rPr>
                  <a:t>Bass proposed </a:t>
                </a:r>
                <a14:m>
                  <m:oMath xmlns:m="http://schemas.openxmlformats.org/officeDocument/2006/math">
                    <m:r>
                      <a:rPr lang="en-GB" sz="2000" i="1">
                        <a:latin typeface="Cambria Math" charset="0"/>
                        <a:ea typeface="Arial" charset="0"/>
                        <a:cs typeface="Arial" charset="0"/>
                      </a:rPr>
                      <m:t>𝑔</m:t>
                    </m:r>
                    <m:d>
                      <m:dPr>
                        <m:ctrlPr>
                          <a:rPr lang="en-GB" sz="2000" i="1">
                            <a:latin typeface="Cambria Math" charset="0"/>
                            <a:ea typeface="Arial" charset="0"/>
                            <a:cs typeface="Arial" charset="0"/>
                          </a:rPr>
                        </m:ctrlPr>
                      </m:dPr>
                      <m:e>
                        <m:r>
                          <a:rPr lang="en-GB" sz="2000" i="1">
                            <a:latin typeface="Cambria Math" charset="0"/>
                            <a:ea typeface="Arial" charset="0"/>
                            <a:cs typeface="Arial" charset="0"/>
                          </a:rPr>
                          <m:t>𝑡</m:t>
                        </m:r>
                      </m:e>
                    </m:d>
                    <m:r>
                      <a:rPr lang="en-GB" sz="2000" i="1">
                        <a:latin typeface="Cambria Math" charset="0"/>
                        <a:ea typeface="Arial" charset="0"/>
                        <a:cs typeface="Arial" charset="0"/>
                      </a:rPr>
                      <m:t>=</m:t>
                    </m:r>
                    <m:r>
                      <a:rPr lang="en-GB" sz="2000" i="1">
                        <a:latin typeface="Cambria Math" charset="0"/>
                        <a:ea typeface="Arial" charset="0"/>
                        <a:cs typeface="Arial" charset="0"/>
                      </a:rPr>
                      <m:t>𝑝</m:t>
                    </m:r>
                    <m:r>
                      <a:rPr lang="en-GB" sz="2000" i="1">
                        <a:latin typeface="Cambria Math" charset="0"/>
                        <a:ea typeface="Arial" charset="0"/>
                        <a:cs typeface="Arial" charset="0"/>
                      </a:rPr>
                      <m:t>+</m:t>
                    </m:r>
                    <m:r>
                      <a:rPr lang="en-GB" sz="2000" i="1">
                        <a:latin typeface="Cambria Math" charset="0"/>
                        <a:ea typeface="Arial" charset="0"/>
                        <a:cs typeface="Arial" charset="0"/>
                      </a:rPr>
                      <m:t>𝑞</m:t>
                    </m:r>
                    <m:r>
                      <a:rPr lang="en-GB" sz="2000" i="1">
                        <a:latin typeface="Cambria Math" charset="0"/>
                        <a:ea typeface="Arial" charset="0"/>
                        <a:cs typeface="Arial" charset="0"/>
                      </a:rPr>
                      <m:t>(</m:t>
                    </m:r>
                    <m:f>
                      <m:fPr>
                        <m:ctrlPr>
                          <a:rPr lang="en-GB" sz="2000" i="1">
                            <a:latin typeface="Cambria Math" charset="0"/>
                            <a:ea typeface="Arial" charset="0"/>
                            <a:cs typeface="Arial" charset="0"/>
                          </a:rPr>
                        </m:ctrlPr>
                      </m:fPr>
                      <m:num>
                        <m:r>
                          <a:rPr lang="en-GB" sz="2000" i="1">
                            <a:latin typeface="Cambria Math" charset="0"/>
                            <a:ea typeface="Arial" charset="0"/>
                            <a:cs typeface="Arial" charset="0"/>
                          </a:rPr>
                          <m:t>𝑁</m:t>
                        </m:r>
                        <m:d>
                          <m:dPr>
                            <m:ctrlPr>
                              <a:rPr lang="en-GB" sz="2000" i="1">
                                <a:latin typeface="Cambria Math" charset="0"/>
                                <a:ea typeface="Arial" charset="0"/>
                                <a:cs typeface="Arial" charset="0"/>
                              </a:rPr>
                            </m:ctrlPr>
                          </m:dPr>
                          <m:e>
                            <m:r>
                              <a:rPr lang="en-GB" sz="2000" i="1">
                                <a:latin typeface="Cambria Math" charset="0"/>
                                <a:ea typeface="Arial" charset="0"/>
                                <a:cs typeface="Arial" charset="0"/>
                              </a:rPr>
                              <m:t>𝑡</m:t>
                            </m:r>
                          </m:e>
                        </m:d>
                      </m:num>
                      <m:den>
                        <m:r>
                          <a:rPr lang="en-GB" sz="2000" i="1">
                            <a:latin typeface="Cambria Math" charset="0"/>
                            <a:ea typeface="Arial" charset="0"/>
                            <a:cs typeface="Arial" charset="0"/>
                          </a:rPr>
                          <m:t>𝑀</m:t>
                        </m:r>
                      </m:den>
                    </m:f>
                    <m:r>
                      <a:rPr lang="en-GB" sz="2000" i="1">
                        <a:latin typeface="Cambria Math" charset="0"/>
                        <a:ea typeface="Arial" charset="0"/>
                        <a:cs typeface="Arial" charset="0"/>
                      </a:rPr>
                      <m:t>)</m:t>
                    </m:r>
                  </m:oMath>
                </a14:m>
                <a:endParaRPr lang="en-GB" sz="2000" dirty="0">
                  <a:latin typeface="Arial" charset="0"/>
                  <a:ea typeface="Arial" charset="0"/>
                  <a:cs typeface="Arial" charset="0"/>
                </a:endParaRPr>
              </a:p>
              <a:p>
                <a:pPr marL="285750" indent="-285750">
                  <a:spcBef>
                    <a:spcPts val="1200"/>
                  </a:spcBef>
                  <a:buClr>
                    <a:srgbClr val="873B1F"/>
                  </a:buClr>
                  <a:buFont typeface="Arial" charset="0"/>
                  <a:buChar char="•"/>
                </a:pPr>
                <a:r>
                  <a:rPr lang="en-GB" sz="2000" dirty="0">
                    <a:latin typeface="Arial" charset="0"/>
                    <a:ea typeface="Arial" charset="0"/>
                    <a:cs typeface="Arial" charset="0"/>
                  </a:rPr>
                  <a:t>i.e.: the probability of adoption depends on a fixed probability (innovation) but also a probability that increases with the number already adopted (imitation</a:t>
                </a:r>
                <a:r>
                  <a:rPr lang="en-GB" sz="2000" dirty="0" smtClean="0">
                    <a:latin typeface="Arial" charset="0"/>
                    <a:ea typeface="Arial" charset="0"/>
                    <a:cs typeface="Arial" charset="0"/>
                  </a:rPr>
                  <a:t>).</a:t>
                </a:r>
                <a:endParaRPr lang="en-GB" sz="2000" dirty="0">
                  <a:latin typeface="Arial" charset="0"/>
                  <a:ea typeface="Arial" charset="0"/>
                  <a:cs typeface="Arial" charset="0"/>
                </a:endParaRPr>
              </a:p>
            </p:txBody>
          </p:sp>
        </mc:Choice>
        <mc:Fallback xmlns="">
          <p:sp>
            <p:nvSpPr>
              <p:cNvPr id="15" name="Text Box 6"/>
              <p:cNvSpPr txBox="1">
                <a:spLocks noRot="1" noChangeAspect="1" noMove="1" noResize="1" noEditPoints="1" noAdjustHandles="1" noChangeArrowheads="1" noChangeShapeType="1" noTextEdit="1"/>
              </p:cNvSpPr>
              <p:nvPr/>
            </p:nvSpPr>
            <p:spPr bwMode="auto">
              <a:xfrm>
                <a:off x="685799" y="2510076"/>
                <a:ext cx="7543800" cy="3196260"/>
              </a:xfrm>
              <a:prstGeom prst="rect">
                <a:avLst/>
              </a:prstGeom>
              <a:blipFill rotWithShape="0">
                <a:blip r:embed="rId2"/>
                <a:stretch>
                  <a:fillRect l="-2019" t="-2290" r="-2908" b="-4962"/>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3225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 Marketing</a:t>
            </a:r>
          </a:p>
        </p:txBody>
      </p:sp>
      <p:sp>
        <p:nvSpPr>
          <p:cNvPr id="3" name="Content Placeholder 2"/>
          <p:cNvSpPr>
            <a:spLocks noGrp="1"/>
          </p:cNvSpPr>
          <p:nvPr>
            <p:ph idx="1"/>
          </p:nvPr>
        </p:nvSpPr>
        <p:spPr>
          <a:xfrm>
            <a:off x="685800" y="1481328"/>
            <a:ext cx="7543800" cy="264095"/>
          </a:xfrm>
        </p:spPr>
        <p:txBody>
          <a:bodyPr>
            <a:noAutofit/>
          </a:bodyPr>
          <a:lstStyle/>
          <a:p>
            <a:pPr marL="0" indent="0">
              <a:buNone/>
            </a:pPr>
            <a:r>
              <a:rPr lang="en-US" sz="2400" b="1" dirty="0" smtClean="0">
                <a:solidFill>
                  <a:srgbClr val="873B1F"/>
                </a:solidFill>
              </a:rPr>
              <a:t>Diffusion Curves: Modeling the Adoption of </a:t>
            </a:r>
            <a:br>
              <a:rPr lang="en-US" sz="2400" b="1" dirty="0" smtClean="0">
                <a:solidFill>
                  <a:srgbClr val="873B1F"/>
                </a:solidFill>
              </a:rPr>
            </a:br>
            <a:r>
              <a:rPr lang="en-US" sz="2400" b="1" dirty="0" smtClean="0">
                <a:solidFill>
                  <a:srgbClr val="873B1F"/>
                </a:solidFill>
              </a:rPr>
              <a:t>New Technologies and Products</a:t>
            </a:r>
            <a:endParaRPr lang="en-US" sz="24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47</a:t>
            </a:fld>
            <a:endParaRPr lang="en-US" dirty="0"/>
          </a:p>
        </p:txBody>
      </p:sp>
      <mc:AlternateContent xmlns:mc="http://schemas.openxmlformats.org/markup-compatibility/2006" xmlns:a14="http://schemas.microsoft.com/office/drawing/2010/main">
        <mc:Choice Requires="a14">
          <p:sp>
            <p:nvSpPr>
              <p:cNvPr id="15" name="Text Box 6"/>
              <p:cNvSpPr txBox="1">
                <a:spLocks noChangeArrowheads="1"/>
              </p:cNvSpPr>
              <p:nvPr/>
            </p:nvSpPr>
            <p:spPr bwMode="auto">
              <a:xfrm>
                <a:off x="685799" y="2510076"/>
                <a:ext cx="7543800" cy="3621825"/>
              </a:xfrm>
              <a:prstGeom prst="rect">
                <a:avLst/>
              </a:prstGeom>
              <a:noFill/>
              <a:ln w="12700">
                <a:noFill/>
                <a:miter lim="800000"/>
                <a:headEnd/>
                <a:tailEnd/>
              </a:ln>
              <a:effectLst/>
            </p:spPr>
            <p:txBody>
              <a:bodyPr wrap="square" lIns="0" tIns="0" rIns="0" bIns="0" anchor="t" anchorCtr="0">
                <a:spAutoFit/>
              </a:bodyPr>
              <a:lstStyle/>
              <a:p>
                <a:pPr defTabSz="1047750" eaLnBrk="0" hangingPunct="0">
                  <a:spcBef>
                    <a:spcPts val="600"/>
                  </a:spcBef>
                </a:pPr>
                <a:r>
                  <a:rPr lang="en-GB" sz="2000" b="1" u="none" dirty="0" smtClean="0">
                    <a:latin typeface="Arial" charset="0"/>
                    <a:ea typeface="Arial" charset="0"/>
                    <a:cs typeface="Arial" charset="0"/>
                  </a:rPr>
                  <a:t>Bass Model</a:t>
                </a:r>
              </a:p>
              <a:p>
                <a:pPr marL="228600" indent="-228600">
                  <a:spcBef>
                    <a:spcPts val="1200"/>
                  </a:spcBef>
                  <a:buClr>
                    <a:srgbClr val="873B1F"/>
                  </a:buClr>
                  <a:buFont typeface="Arial" charset="0"/>
                  <a:buChar char="•"/>
                </a:pPr>
                <a:r>
                  <a:rPr lang="en-US" sz="2000" dirty="0"/>
                  <a:t>Cumulative adoption</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𝑁</m:t>
                      </m:r>
                      <m:d>
                        <m:dPr>
                          <m:ctrlPr>
                            <a:rPr lang="en-GB" sz="2000" i="1">
                              <a:latin typeface="Cambria Math" charset="0"/>
                            </a:rPr>
                          </m:ctrlPr>
                        </m:dPr>
                        <m:e>
                          <m:r>
                            <a:rPr lang="en-GB" sz="2000" i="1">
                              <a:latin typeface="Cambria Math" panose="02040503050406030204" pitchFamily="18" charset="0"/>
                            </a:rPr>
                            <m:t>𝑡</m:t>
                          </m:r>
                        </m:e>
                      </m:d>
                      <m:r>
                        <a:rPr lang="en-GB" sz="2000" i="1">
                          <a:latin typeface="Cambria Math" panose="02040503050406030204" pitchFamily="18" charset="0"/>
                        </a:rPr>
                        <m:t>=</m:t>
                      </m:r>
                      <m:r>
                        <a:rPr lang="en-GB" sz="2000" i="1">
                          <a:latin typeface="Cambria Math" panose="02040503050406030204" pitchFamily="18" charset="0"/>
                        </a:rPr>
                        <m:t>𝑀</m:t>
                      </m:r>
                      <m:d>
                        <m:dPr>
                          <m:ctrlPr>
                            <a:rPr lang="en-GB" sz="2000" i="1">
                              <a:latin typeface="Cambria Math" charset="0"/>
                            </a:rPr>
                          </m:ctrlPr>
                        </m:dPr>
                        <m:e>
                          <m:f>
                            <m:fPr>
                              <m:ctrlPr>
                                <a:rPr lang="en-GB" sz="2000" i="1">
                                  <a:latin typeface="Cambria Math" charset="0"/>
                                </a:rPr>
                              </m:ctrlPr>
                            </m:fPr>
                            <m:num>
                              <m:r>
                                <a:rPr lang="en-GB" sz="2000" i="1">
                                  <a:latin typeface="Cambria Math" panose="02040503050406030204" pitchFamily="18" charset="0"/>
                                </a:rPr>
                                <m:t>1−</m:t>
                              </m:r>
                              <m:r>
                                <m:rPr>
                                  <m:sty m:val="p"/>
                                </m:rPr>
                                <a:rPr lang="en-GB" sz="2000">
                                  <a:latin typeface="Cambria Math" panose="02040503050406030204" pitchFamily="18" charset="0"/>
                                </a:rPr>
                                <m:t>exp</m:t>
                              </m:r>
                              <m:r>
                                <a:rPr lang="en-GB" sz="2000" i="1">
                                  <a:latin typeface="Cambria Math" panose="02040503050406030204" pitchFamily="18" charset="0"/>
                                </a:rPr>
                                <m:t>⁡(−</m:t>
                              </m:r>
                              <m:d>
                                <m:dPr>
                                  <m:ctrlPr>
                                    <a:rPr lang="en-GB" sz="2000" i="1">
                                      <a:latin typeface="Cambria Math" charset="0"/>
                                    </a:rPr>
                                  </m:ctrlPr>
                                </m:dPr>
                                <m:e>
                                  <m:r>
                                    <a:rPr lang="en-GB" sz="2000" i="1">
                                      <a:latin typeface="Cambria Math" panose="02040503050406030204" pitchFamily="18" charset="0"/>
                                    </a:rPr>
                                    <m:t>𝑝</m:t>
                                  </m:r>
                                  <m:r>
                                    <a:rPr lang="en-GB" sz="2000" i="1">
                                      <a:latin typeface="Cambria Math" panose="02040503050406030204" pitchFamily="18" charset="0"/>
                                    </a:rPr>
                                    <m:t>+</m:t>
                                  </m:r>
                                  <m:r>
                                    <a:rPr lang="en-GB" sz="2000" i="1">
                                      <a:latin typeface="Cambria Math" panose="02040503050406030204" pitchFamily="18" charset="0"/>
                                    </a:rPr>
                                    <m:t>𝑞</m:t>
                                  </m:r>
                                </m:e>
                              </m:d>
                              <m:r>
                                <a:rPr lang="en-GB" sz="2000" i="1">
                                  <a:latin typeface="Cambria Math" panose="02040503050406030204" pitchFamily="18" charset="0"/>
                                </a:rPr>
                                <m:t>𝑡</m:t>
                              </m:r>
                              <m:r>
                                <a:rPr lang="en-GB" sz="2000" i="1">
                                  <a:latin typeface="Cambria Math" panose="02040503050406030204" pitchFamily="18" charset="0"/>
                                </a:rPr>
                                <m:t>)</m:t>
                              </m:r>
                            </m:num>
                            <m:den>
                              <m:r>
                                <a:rPr lang="en-GB" sz="2000" i="1">
                                  <a:latin typeface="Cambria Math" panose="02040503050406030204" pitchFamily="18" charset="0"/>
                                </a:rPr>
                                <m:t>1+</m:t>
                              </m:r>
                              <m:f>
                                <m:fPr>
                                  <m:ctrlPr>
                                    <a:rPr lang="en-GB" sz="2000" i="1">
                                      <a:latin typeface="Cambria Math" charset="0"/>
                                    </a:rPr>
                                  </m:ctrlPr>
                                </m:fPr>
                                <m:num>
                                  <m:r>
                                    <a:rPr lang="en-GB" sz="2000" i="1">
                                      <a:latin typeface="Cambria Math" panose="02040503050406030204" pitchFamily="18" charset="0"/>
                                    </a:rPr>
                                    <m:t>𝑞</m:t>
                                  </m:r>
                                </m:num>
                                <m:den>
                                  <m:r>
                                    <a:rPr lang="en-GB" sz="2000" i="1">
                                      <a:latin typeface="Cambria Math" panose="02040503050406030204" pitchFamily="18" charset="0"/>
                                    </a:rPr>
                                    <m:t>𝑝</m:t>
                                  </m:r>
                                </m:den>
                              </m:f>
                              <m:r>
                                <m:rPr>
                                  <m:sty m:val="p"/>
                                </m:rPr>
                                <a:rPr lang="en-GB" sz="2000">
                                  <a:latin typeface="Cambria Math" panose="02040503050406030204" pitchFamily="18" charset="0"/>
                                </a:rPr>
                                <m:t>exp</m:t>
                              </m:r>
                              <m:r>
                                <a:rPr lang="en-GB" sz="2000" i="1">
                                  <a:latin typeface="Cambria Math" panose="02040503050406030204" pitchFamily="18" charset="0"/>
                                </a:rPr>
                                <m:t>⁡(−</m:t>
                              </m:r>
                              <m:d>
                                <m:dPr>
                                  <m:ctrlPr>
                                    <a:rPr lang="en-GB" sz="2000" i="1">
                                      <a:latin typeface="Cambria Math" charset="0"/>
                                    </a:rPr>
                                  </m:ctrlPr>
                                </m:dPr>
                                <m:e>
                                  <m:r>
                                    <a:rPr lang="en-GB" sz="2000" i="1">
                                      <a:latin typeface="Cambria Math" panose="02040503050406030204" pitchFamily="18" charset="0"/>
                                    </a:rPr>
                                    <m:t>𝑝</m:t>
                                  </m:r>
                                  <m:r>
                                    <a:rPr lang="en-GB" sz="2000" i="1">
                                      <a:latin typeface="Cambria Math" panose="02040503050406030204" pitchFamily="18" charset="0"/>
                                    </a:rPr>
                                    <m:t>+</m:t>
                                  </m:r>
                                  <m:r>
                                    <a:rPr lang="en-GB" sz="2000" i="1">
                                      <a:latin typeface="Cambria Math" panose="02040503050406030204" pitchFamily="18" charset="0"/>
                                    </a:rPr>
                                    <m:t>𝑞</m:t>
                                  </m:r>
                                </m:e>
                              </m:d>
                              <m:r>
                                <a:rPr lang="en-GB" sz="2000" i="1">
                                  <a:latin typeface="Cambria Math" panose="02040503050406030204" pitchFamily="18" charset="0"/>
                                </a:rPr>
                                <m:t>𝑡</m:t>
                              </m:r>
                              <m:r>
                                <a:rPr lang="en-GB" sz="2000" i="1">
                                  <a:latin typeface="Cambria Math" panose="02040503050406030204" pitchFamily="18" charset="0"/>
                                </a:rPr>
                                <m:t>)</m:t>
                              </m:r>
                            </m:den>
                          </m:f>
                        </m:e>
                      </m:d>
                      <m:r>
                        <a:rPr lang="en-GB" sz="2000" i="1">
                          <a:latin typeface="Cambria Math" panose="02040503050406030204" pitchFamily="18" charset="0"/>
                        </a:rPr>
                        <m:t>+</m:t>
                      </m:r>
                      <m:sSub>
                        <m:sSubPr>
                          <m:ctrlPr>
                            <a:rPr lang="en-GB" sz="2000" i="1">
                              <a:latin typeface="Cambria Math"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oMath>
                  </m:oMathPara>
                </a14:m>
                <a:endParaRPr lang="en-US" sz="2000" dirty="0"/>
              </a:p>
              <a:p>
                <a:pPr marL="228600" indent="-228600">
                  <a:spcBef>
                    <a:spcPts val="600"/>
                  </a:spcBef>
                  <a:buClr>
                    <a:srgbClr val="873B1F"/>
                  </a:buClr>
                  <a:buFont typeface="Arial" charset="0"/>
                  <a:buChar char="•"/>
                </a:pPr>
                <a:r>
                  <a:rPr lang="en-US" sz="2000" dirty="0"/>
                  <a:t>Per period adoption</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𝑛</m:t>
                      </m:r>
                      <m:d>
                        <m:dPr>
                          <m:ctrlPr>
                            <a:rPr lang="en-GB" sz="2000" i="1">
                              <a:latin typeface="Cambria Math" charset="0"/>
                            </a:rPr>
                          </m:ctrlPr>
                        </m:dPr>
                        <m:e>
                          <m:r>
                            <a:rPr lang="en-GB" sz="2000" i="1">
                              <a:latin typeface="Cambria Math" panose="02040503050406030204" pitchFamily="18" charset="0"/>
                            </a:rPr>
                            <m:t>𝑡</m:t>
                          </m:r>
                        </m:e>
                      </m:d>
                      <m:r>
                        <a:rPr lang="en-GB" sz="2000" i="1">
                          <a:latin typeface="Cambria Math" panose="02040503050406030204" pitchFamily="18" charset="0"/>
                        </a:rPr>
                        <m:t>=</m:t>
                      </m:r>
                      <m:r>
                        <a:rPr lang="en-GB" sz="2000" i="1">
                          <a:latin typeface="Cambria Math" panose="02040503050406030204" pitchFamily="18" charset="0"/>
                        </a:rPr>
                        <m:t>𝑝</m:t>
                      </m:r>
                      <m:d>
                        <m:dPr>
                          <m:ctrlPr>
                            <a:rPr lang="en-GB" sz="2000" i="1">
                              <a:latin typeface="Cambria Math" charset="0"/>
                            </a:rPr>
                          </m:ctrlPr>
                        </m:dPr>
                        <m:e>
                          <m:r>
                            <a:rPr lang="en-GB" sz="2000" i="1">
                              <a:latin typeface="Cambria Math" panose="02040503050406030204" pitchFamily="18" charset="0"/>
                            </a:rPr>
                            <m:t>𝑚</m:t>
                          </m:r>
                          <m:r>
                            <a:rPr lang="en-GB" sz="2000" i="1">
                              <a:latin typeface="Cambria Math" panose="02040503050406030204" pitchFamily="18" charset="0"/>
                            </a:rPr>
                            <m:t>−</m:t>
                          </m:r>
                          <m:r>
                            <a:rPr lang="en-GB" sz="2000" i="1">
                              <a:latin typeface="Cambria Math" panose="02040503050406030204" pitchFamily="18" charset="0"/>
                            </a:rPr>
                            <m:t>𝑁</m:t>
                          </m:r>
                          <m:d>
                            <m:dPr>
                              <m:ctrlPr>
                                <a:rPr lang="en-GB" sz="2000" i="1">
                                  <a:latin typeface="Cambria Math" charset="0"/>
                                </a:rPr>
                              </m:ctrlPr>
                            </m:dPr>
                            <m:e>
                              <m:r>
                                <a:rPr lang="en-GB" sz="2000" i="1">
                                  <a:latin typeface="Cambria Math" panose="02040503050406030204" pitchFamily="18" charset="0"/>
                                </a:rPr>
                                <m:t>𝑡</m:t>
                              </m:r>
                            </m:e>
                          </m:d>
                        </m:e>
                      </m:d>
                      <m:r>
                        <a:rPr lang="en-GB" sz="2000" i="1">
                          <a:latin typeface="Cambria Math" panose="02040503050406030204" pitchFamily="18" charset="0"/>
                        </a:rPr>
                        <m:t>+</m:t>
                      </m:r>
                      <m:r>
                        <a:rPr lang="en-GB" sz="2000" i="1">
                          <a:latin typeface="Cambria Math" panose="02040503050406030204" pitchFamily="18" charset="0"/>
                        </a:rPr>
                        <m:t>𝑞</m:t>
                      </m:r>
                      <m:d>
                        <m:dPr>
                          <m:ctrlPr>
                            <a:rPr lang="en-GB" sz="2000" i="1">
                              <a:latin typeface="Cambria Math" charset="0"/>
                            </a:rPr>
                          </m:ctrlPr>
                        </m:dPr>
                        <m:e>
                          <m:f>
                            <m:fPr>
                              <m:ctrlPr>
                                <a:rPr lang="en-GB" sz="2000" i="1">
                                  <a:latin typeface="Cambria Math" charset="0"/>
                                </a:rPr>
                              </m:ctrlPr>
                            </m:fPr>
                            <m:num>
                              <m:r>
                                <a:rPr lang="en-GB" sz="2000" i="1">
                                  <a:latin typeface="Cambria Math" panose="02040503050406030204" pitchFamily="18" charset="0"/>
                                </a:rPr>
                                <m:t>𝑁</m:t>
                              </m:r>
                              <m:d>
                                <m:dPr>
                                  <m:ctrlPr>
                                    <a:rPr lang="en-GB" sz="2000" i="1">
                                      <a:latin typeface="Cambria Math" charset="0"/>
                                    </a:rPr>
                                  </m:ctrlPr>
                                </m:dPr>
                                <m:e>
                                  <m:r>
                                    <a:rPr lang="en-GB" sz="2000" i="1">
                                      <a:latin typeface="Cambria Math" panose="02040503050406030204" pitchFamily="18" charset="0"/>
                                    </a:rPr>
                                    <m:t>𝑡</m:t>
                                  </m:r>
                                </m:e>
                              </m:d>
                            </m:num>
                            <m:den>
                              <m:r>
                                <a:rPr lang="en-GB" sz="2000" i="1">
                                  <a:latin typeface="Cambria Math" panose="02040503050406030204" pitchFamily="18" charset="0"/>
                                </a:rPr>
                                <m:t>𝑚</m:t>
                              </m:r>
                            </m:den>
                          </m:f>
                          <m:r>
                            <a:rPr lang="en-GB" sz="2000" i="1">
                              <a:latin typeface="Cambria Math" panose="02040503050406030204" pitchFamily="18" charset="0"/>
                            </a:rPr>
                            <m:t>(</m:t>
                          </m:r>
                          <m:r>
                            <a:rPr lang="en-GB" sz="2000" i="1">
                              <a:latin typeface="Cambria Math" panose="02040503050406030204" pitchFamily="18" charset="0"/>
                            </a:rPr>
                            <m:t>𝑚</m:t>
                          </m:r>
                          <m:r>
                            <a:rPr lang="en-GB" sz="2000" i="1">
                              <a:latin typeface="Cambria Math" panose="02040503050406030204" pitchFamily="18" charset="0"/>
                            </a:rPr>
                            <m:t>−</m:t>
                          </m:r>
                          <m:r>
                            <a:rPr lang="en-GB" sz="2000" i="1">
                              <a:latin typeface="Cambria Math" panose="02040503050406030204" pitchFamily="18" charset="0"/>
                            </a:rPr>
                            <m:t>𝑁</m:t>
                          </m:r>
                          <m:d>
                            <m:dPr>
                              <m:ctrlPr>
                                <a:rPr lang="en-GB" sz="2000" i="1">
                                  <a:latin typeface="Cambria Math" charset="0"/>
                                </a:rPr>
                              </m:ctrlPr>
                            </m:dPr>
                            <m:e>
                              <m:r>
                                <a:rPr lang="en-GB" sz="2000" i="1">
                                  <a:latin typeface="Cambria Math" panose="02040503050406030204" pitchFamily="18" charset="0"/>
                                </a:rPr>
                                <m:t>𝑡</m:t>
                              </m:r>
                            </m:e>
                          </m:d>
                          <m:r>
                            <a:rPr lang="en-GB" sz="2000" i="1">
                              <a:latin typeface="Cambria Math" panose="02040503050406030204" pitchFamily="18" charset="0"/>
                            </a:rPr>
                            <m:t>)</m:t>
                          </m:r>
                        </m:e>
                      </m:d>
                      <m:r>
                        <a:rPr lang="en-GB" sz="2000" i="1">
                          <a:latin typeface="Cambria Math" panose="02040503050406030204" pitchFamily="18" charset="0"/>
                        </a:rPr>
                        <m:t>+</m:t>
                      </m:r>
                      <m:sSub>
                        <m:sSubPr>
                          <m:ctrlPr>
                            <a:rPr lang="en-GB" sz="2000" i="1">
                              <a:latin typeface="Cambria Math"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oMath>
                  </m:oMathPara>
                </a14:m>
                <a:endParaRPr lang="en-US" sz="2000" dirty="0"/>
              </a:p>
              <a:p>
                <a:pPr lvl="1" indent="-228600">
                  <a:spcBef>
                    <a:spcPts val="600"/>
                  </a:spcBef>
                  <a:buFont typeface=".AppleSystemUIFont" charset="-120"/>
                  <a:buChar char="–"/>
                </a:pPr>
                <a:r>
                  <a:rPr lang="en-US" sz="2000" dirty="0"/>
                  <a:t>Number of new innovators </a:t>
                </a:r>
                <a14:m>
                  <m:oMath xmlns:m="http://schemas.openxmlformats.org/officeDocument/2006/math">
                    <m:r>
                      <a:rPr lang="en-GB" sz="2000" i="1">
                        <a:latin typeface="Cambria Math" panose="02040503050406030204" pitchFamily="18" charset="0"/>
                      </a:rPr>
                      <m:t>𝑝</m:t>
                    </m:r>
                    <m:r>
                      <a:rPr lang="en-GB" sz="2000" i="1">
                        <a:latin typeface="Cambria Math" panose="02040503050406030204" pitchFamily="18" charset="0"/>
                      </a:rPr>
                      <m:t>(</m:t>
                    </m:r>
                    <m:r>
                      <a:rPr lang="en-GB" sz="2000" i="1">
                        <a:latin typeface="Cambria Math" panose="02040503050406030204" pitchFamily="18" charset="0"/>
                      </a:rPr>
                      <m:t>𝑚</m:t>
                    </m:r>
                    <m:r>
                      <a:rPr lang="en-GB" sz="2000" i="1">
                        <a:latin typeface="Cambria Math" panose="02040503050406030204" pitchFamily="18" charset="0"/>
                      </a:rPr>
                      <m:t>−</m:t>
                    </m:r>
                    <m:r>
                      <a:rPr lang="en-GB" sz="2000" i="1">
                        <a:latin typeface="Cambria Math" panose="02040503050406030204" pitchFamily="18" charset="0"/>
                      </a:rPr>
                      <m:t>𝑁</m:t>
                    </m:r>
                    <m:d>
                      <m:dPr>
                        <m:ctrlPr>
                          <a:rPr lang="en-GB" sz="2000" i="1">
                            <a:latin typeface="Cambria Math" charset="0"/>
                          </a:rPr>
                        </m:ctrlPr>
                      </m:dPr>
                      <m:e>
                        <m:r>
                          <a:rPr lang="en-GB" sz="2000" i="1">
                            <a:latin typeface="Cambria Math" panose="02040503050406030204" pitchFamily="18" charset="0"/>
                          </a:rPr>
                          <m:t>𝑡</m:t>
                        </m:r>
                      </m:e>
                    </m:d>
                    <m:r>
                      <a:rPr lang="en-GB" sz="2000" i="1">
                        <a:latin typeface="Cambria Math" panose="02040503050406030204" pitchFamily="18" charset="0"/>
                      </a:rPr>
                      <m:t>)</m:t>
                    </m:r>
                  </m:oMath>
                </a14:m>
                <a:endParaRPr lang="en-US" sz="2000" dirty="0"/>
              </a:p>
              <a:p>
                <a:pPr lvl="1" indent="-228600">
                  <a:spcBef>
                    <a:spcPts val="600"/>
                  </a:spcBef>
                  <a:buFont typeface=".AppleSystemUIFont" charset="-120"/>
                  <a:buChar char="–"/>
                </a:pPr>
                <a:r>
                  <a:rPr lang="en-US" sz="2000" dirty="0"/>
                  <a:t>Number of new imitators </a:t>
                </a:r>
                <a14:m>
                  <m:oMath xmlns:m="http://schemas.openxmlformats.org/officeDocument/2006/math">
                    <m:r>
                      <a:rPr lang="en-GB" sz="2000" i="1">
                        <a:latin typeface="Cambria Math" panose="02040503050406030204" pitchFamily="18" charset="0"/>
                      </a:rPr>
                      <m:t>𝑞</m:t>
                    </m:r>
                    <m:d>
                      <m:dPr>
                        <m:ctrlPr>
                          <a:rPr lang="en-GB" sz="2000" i="1">
                            <a:latin typeface="Cambria Math" charset="0"/>
                          </a:rPr>
                        </m:ctrlPr>
                      </m:dPr>
                      <m:e>
                        <m:f>
                          <m:fPr>
                            <m:ctrlPr>
                              <a:rPr lang="en-GB" sz="2000" i="1">
                                <a:latin typeface="Cambria Math" charset="0"/>
                              </a:rPr>
                            </m:ctrlPr>
                          </m:fPr>
                          <m:num>
                            <m:r>
                              <a:rPr lang="en-GB" sz="2000" i="1">
                                <a:latin typeface="Cambria Math" panose="02040503050406030204" pitchFamily="18" charset="0"/>
                              </a:rPr>
                              <m:t>𝑁</m:t>
                            </m:r>
                            <m:d>
                              <m:dPr>
                                <m:ctrlPr>
                                  <a:rPr lang="en-GB" sz="2000" i="1">
                                    <a:latin typeface="Cambria Math" charset="0"/>
                                  </a:rPr>
                                </m:ctrlPr>
                              </m:dPr>
                              <m:e>
                                <m:r>
                                  <a:rPr lang="en-GB" sz="2000" i="1">
                                    <a:latin typeface="Cambria Math" panose="02040503050406030204" pitchFamily="18" charset="0"/>
                                  </a:rPr>
                                  <m:t>𝑡</m:t>
                                </m:r>
                              </m:e>
                            </m:d>
                          </m:num>
                          <m:den>
                            <m:r>
                              <a:rPr lang="en-GB" sz="2000" i="1">
                                <a:latin typeface="Cambria Math" panose="02040503050406030204" pitchFamily="18" charset="0"/>
                              </a:rPr>
                              <m:t>𝑚</m:t>
                            </m:r>
                          </m:den>
                        </m:f>
                        <m:r>
                          <a:rPr lang="en-GB" sz="2000" i="1">
                            <a:latin typeface="Cambria Math" panose="02040503050406030204" pitchFamily="18" charset="0"/>
                          </a:rPr>
                          <m:t>(</m:t>
                        </m:r>
                        <m:r>
                          <a:rPr lang="en-GB" sz="2000" i="1">
                            <a:latin typeface="Cambria Math" panose="02040503050406030204" pitchFamily="18" charset="0"/>
                          </a:rPr>
                          <m:t>𝑚</m:t>
                        </m:r>
                        <m:r>
                          <a:rPr lang="en-GB" sz="2000" i="1">
                            <a:latin typeface="Cambria Math" panose="02040503050406030204" pitchFamily="18" charset="0"/>
                          </a:rPr>
                          <m:t>−</m:t>
                        </m:r>
                        <m:r>
                          <a:rPr lang="en-GB" sz="2000" i="1">
                            <a:latin typeface="Cambria Math" panose="02040503050406030204" pitchFamily="18" charset="0"/>
                          </a:rPr>
                          <m:t>𝑁</m:t>
                        </m:r>
                        <m:d>
                          <m:dPr>
                            <m:ctrlPr>
                              <a:rPr lang="en-GB" sz="2000" i="1">
                                <a:latin typeface="Cambria Math" charset="0"/>
                              </a:rPr>
                            </m:ctrlPr>
                          </m:dPr>
                          <m:e>
                            <m:r>
                              <a:rPr lang="en-GB" sz="2000" i="1">
                                <a:latin typeface="Cambria Math" panose="02040503050406030204" pitchFamily="18" charset="0"/>
                              </a:rPr>
                              <m:t>𝑡</m:t>
                            </m:r>
                          </m:e>
                        </m:d>
                        <m:r>
                          <a:rPr lang="en-GB" sz="2000" i="1">
                            <a:latin typeface="Cambria Math" panose="02040503050406030204" pitchFamily="18" charset="0"/>
                          </a:rPr>
                          <m:t>)</m:t>
                        </m:r>
                      </m:e>
                    </m:d>
                  </m:oMath>
                </a14:m>
                <a:endParaRPr lang="en-US" sz="2000" dirty="0"/>
              </a:p>
            </p:txBody>
          </p:sp>
        </mc:Choice>
        <mc:Fallback xmlns="">
          <p:sp>
            <p:nvSpPr>
              <p:cNvPr id="15" name="Text Box 6"/>
              <p:cNvSpPr txBox="1">
                <a:spLocks noRot="1" noChangeAspect="1" noMove="1" noResize="1" noEditPoints="1" noAdjustHandles="1" noChangeArrowheads="1" noChangeShapeType="1" noTextEdit="1"/>
              </p:cNvSpPr>
              <p:nvPr/>
            </p:nvSpPr>
            <p:spPr bwMode="auto">
              <a:xfrm>
                <a:off x="685799" y="2510076"/>
                <a:ext cx="7543800" cy="3621825"/>
              </a:xfrm>
              <a:prstGeom prst="rect">
                <a:avLst/>
              </a:prstGeom>
              <a:blipFill rotWithShape="0">
                <a:blip r:embed="rId2"/>
                <a:stretch>
                  <a:fillRect l="-2019" t="-2020" b="-1347"/>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855598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 Marketing</a:t>
            </a:r>
          </a:p>
        </p:txBody>
      </p:sp>
      <p:sp>
        <p:nvSpPr>
          <p:cNvPr id="3" name="Content Placeholder 2"/>
          <p:cNvSpPr>
            <a:spLocks noGrp="1"/>
          </p:cNvSpPr>
          <p:nvPr>
            <p:ph idx="1"/>
          </p:nvPr>
        </p:nvSpPr>
        <p:spPr>
          <a:xfrm>
            <a:off x="685800" y="1481328"/>
            <a:ext cx="7543800" cy="264095"/>
          </a:xfrm>
        </p:spPr>
        <p:txBody>
          <a:bodyPr>
            <a:noAutofit/>
          </a:bodyPr>
          <a:lstStyle/>
          <a:p>
            <a:pPr marL="0" indent="0">
              <a:buNone/>
            </a:pPr>
            <a:r>
              <a:rPr lang="en-US" sz="2400" b="1" dirty="0" smtClean="0">
                <a:solidFill>
                  <a:srgbClr val="873B1F"/>
                </a:solidFill>
              </a:rPr>
              <a:t>Diffusion Curves: Modeling the Adoption of </a:t>
            </a:r>
            <a:br>
              <a:rPr lang="en-US" sz="2400" b="1" dirty="0" smtClean="0">
                <a:solidFill>
                  <a:srgbClr val="873B1F"/>
                </a:solidFill>
              </a:rPr>
            </a:br>
            <a:r>
              <a:rPr lang="en-US" sz="2400" b="1" dirty="0" smtClean="0">
                <a:solidFill>
                  <a:srgbClr val="873B1F"/>
                </a:solidFill>
              </a:rPr>
              <a:t>New Technologies and Products</a:t>
            </a:r>
            <a:endParaRPr lang="en-US" sz="24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48</a:t>
            </a:fld>
            <a:endParaRPr lang="en-US" dirty="0"/>
          </a:p>
        </p:txBody>
      </p:sp>
      <p:pic>
        <p:nvPicPr>
          <p:cNvPr id="7" name="Picture 6"/>
          <p:cNvPicPr>
            <a:picLocks noChangeAspect="1"/>
          </p:cNvPicPr>
          <p:nvPr/>
        </p:nvPicPr>
        <p:blipFill>
          <a:blip r:embed="rId2"/>
          <a:stretch>
            <a:fillRect/>
          </a:stretch>
        </p:blipFill>
        <p:spPr>
          <a:xfrm>
            <a:off x="685799" y="2413440"/>
            <a:ext cx="7927786" cy="2811395"/>
          </a:xfrm>
          <a:prstGeom prst="rect">
            <a:avLst/>
          </a:prstGeom>
        </p:spPr>
      </p:pic>
    </p:spTree>
    <p:extLst>
      <p:ext uri="{BB962C8B-B14F-4D97-AF65-F5344CB8AC3E}">
        <p14:creationId xmlns:p14="http://schemas.microsoft.com/office/powerpoint/2010/main" val="430777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 Marketing</a:t>
            </a:r>
          </a:p>
        </p:txBody>
      </p:sp>
      <p:sp>
        <p:nvSpPr>
          <p:cNvPr id="3" name="Content Placeholder 2"/>
          <p:cNvSpPr>
            <a:spLocks noGrp="1"/>
          </p:cNvSpPr>
          <p:nvPr>
            <p:ph idx="1"/>
          </p:nvPr>
        </p:nvSpPr>
        <p:spPr>
          <a:xfrm>
            <a:off x="685800" y="1481328"/>
            <a:ext cx="7543800" cy="264095"/>
          </a:xfrm>
        </p:spPr>
        <p:txBody>
          <a:bodyPr>
            <a:noAutofit/>
          </a:bodyPr>
          <a:lstStyle/>
          <a:p>
            <a:pPr marL="0" indent="0">
              <a:buNone/>
            </a:pPr>
            <a:r>
              <a:rPr lang="en-US" sz="2400" b="1" dirty="0" smtClean="0">
                <a:solidFill>
                  <a:srgbClr val="873B1F"/>
                </a:solidFill>
              </a:rPr>
              <a:t>Diffusion Curves: Modeling the Adoption of </a:t>
            </a:r>
            <a:br>
              <a:rPr lang="en-US" sz="2400" b="1" dirty="0" smtClean="0">
                <a:solidFill>
                  <a:srgbClr val="873B1F"/>
                </a:solidFill>
              </a:rPr>
            </a:br>
            <a:r>
              <a:rPr lang="en-US" sz="2400" b="1" dirty="0" smtClean="0">
                <a:solidFill>
                  <a:srgbClr val="873B1F"/>
                </a:solidFill>
              </a:rPr>
              <a:t>New Technologies and Products</a:t>
            </a:r>
            <a:endParaRPr lang="en-US" sz="24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49</a:t>
            </a:fld>
            <a:endParaRPr lang="en-US" dirty="0"/>
          </a:p>
        </p:txBody>
      </p:sp>
      <p:pic>
        <p:nvPicPr>
          <p:cNvPr id="8" name="Picture 7"/>
          <p:cNvPicPr>
            <a:picLocks noChangeAspect="1"/>
          </p:cNvPicPr>
          <p:nvPr/>
        </p:nvPicPr>
        <p:blipFill>
          <a:blip r:embed="rId2"/>
          <a:stretch>
            <a:fillRect/>
          </a:stretch>
        </p:blipFill>
        <p:spPr>
          <a:xfrm>
            <a:off x="1036073" y="2465082"/>
            <a:ext cx="6833948" cy="3113916"/>
          </a:xfrm>
          <a:prstGeom prst="rect">
            <a:avLst/>
          </a:prstGeom>
        </p:spPr>
      </p:pic>
    </p:spTree>
    <p:extLst>
      <p:ext uri="{BB962C8B-B14F-4D97-AF65-F5344CB8AC3E}">
        <p14:creationId xmlns:p14="http://schemas.microsoft.com/office/powerpoint/2010/main" val="735044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12.1 Evaluating a Forecasting Process</a:t>
            </a:r>
          </a:p>
        </p:txBody>
      </p:sp>
      <p:sp>
        <p:nvSpPr>
          <p:cNvPr id="4" name="Content Placeholder 2"/>
          <p:cNvSpPr>
            <a:spLocks noGrp="1"/>
          </p:cNvSpPr>
          <p:nvPr>
            <p:ph idx="1"/>
          </p:nvPr>
        </p:nvSpPr>
        <p:spPr>
          <a:xfrm>
            <a:off x="685800" y="1330857"/>
            <a:ext cx="7543800" cy="1638049"/>
          </a:xfrm>
        </p:spPr>
        <p:txBody>
          <a:bodyPr>
            <a:noAutofit/>
          </a:bodyPr>
          <a:lstStyle/>
          <a:p>
            <a:pPr marL="0" indent="0">
              <a:buNone/>
            </a:pPr>
            <a:r>
              <a:rPr lang="en-US" sz="2400" b="1" dirty="0" smtClean="0">
                <a:solidFill>
                  <a:srgbClr val="873B1F"/>
                </a:solidFill>
              </a:rPr>
              <a:t>Evaluating Forecasting Methods: </a:t>
            </a:r>
            <a:br>
              <a:rPr lang="en-US" sz="2400" b="1" dirty="0" smtClean="0">
                <a:solidFill>
                  <a:srgbClr val="873B1F"/>
                </a:solidFill>
              </a:rPr>
            </a:br>
            <a:r>
              <a:rPr lang="en-US" sz="2400" b="1" dirty="0" smtClean="0">
                <a:solidFill>
                  <a:srgbClr val="873B1F"/>
                </a:solidFill>
              </a:rPr>
              <a:t>Forecasting Competitions</a:t>
            </a:r>
          </a:p>
          <a:p>
            <a:pPr marL="0" indent="0">
              <a:buNone/>
            </a:pPr>
            <a:r>
              <a:rPr lang="en-GB" b="1" dirty="0" smtClean="0"/>
              <a:t>The role of error measures in forecast comparisons</a:t>
            </a:r>
            <a:endParaRPr lang="en-GB" b="1" dirty="0"/>
          </a:p>
          <a:p>
            <a:r>
              <a:rPr lang="en-GB" sz="1800" dirty="0" smtClean="0"/>
              <a:t>Two methods used to forecast electricity usage in two households</a:t>
            </a:r>
            <a:endParaRPr lang="en-GB" sz="1800"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5</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pic>
        <p:nvPicPr>
          <p:cNvPr id="7" name="Picture 6"/>
          <p:cNvPicPr>
            <a:picLocks noChangeAspect="1"/>
          </p:cNvPicPr>
          <p:nvPr/>
        </p:nvPicPr>
        <p:blipFill>
          <a:blip r:embed="rId2"/>
          <a:stretch>
            <a:fillRect/>
          </a:stretch>
        </p:blipFill>
        <p:spPr>
          <a:xfrm>
            <a:off x="685799" y="2988929"/>
            <a:ext cx="7103963" cy="1978120"/>
          </a:xfrm>
          <a:prstGeom prst="rect">
            <a:avLst/>
          </a:prstGeom>
        </p:spPr>
      </p:pic>
      <p:sp>
        <p:nvSpPr>
          <p:cNvPr id="8" name="Content Placeholder 2"/>
          <p:cNvSpPr txBox="1">
            <a:spLocks/>
          </p:cNvSpPr>
          <p:nvPr/>
        </p:nvSpPr>
        <p:spPr>
          <a:xfrm>
            <a:off x="685799" y="5092861"/>
            <a:ext cx="7543800" cy="125006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t>Conflicting overall results</a:t>
            </a:r>
          </a:p>
          <a:p>
            <a:pPr marL="457200" indent="-217488">
              <a:spcBef>
                <a:spcPts val="400"/>
              </a:spcBef>
              <a:buClr>
                <a:schemeClr val="tx1"/>
              </a:buClr>
              <a:buFont typeface=".AppleSystemUIFont" charset="-120"/>
              <a:buChar char="–"/>
            </a:pPr>
            <a:r>
              <a:rPr lang="en-GB" sz="1800" dirty="0" smtClean="0"/>
              <a:t>Choice depends on error measure chosen</a:t>
            </a:r>
          </a:p>
          <a:p>
            <a:pPr marL="11113" indent="0">
              <a:buClr>
                <a:schemeClr val="tx1"/>
              </a:buClr>
              <a:buNone/>
            </a:pPr>
            <a:r>
              <a:rPr lang="en-GB" sz="1800" dirty="0" smtClean="0">
                <a:solidFill>
                  <a:srgbClr val="873B1F"/>
                </a:solidFill>
              </a:rPr>
              <a:t>Explain how this applies to evaluating the forecasting accuracy of products in a grocery store.</a:t>
            </a:r>
            <a:endParaRPr lang="en-GB" sz="1800" dirty="0">
              <a:solidFill>
                <a:srgbClr val="873B1F"/>
              </a:solidFill>
            </a:endParaRPr>
          </a:p>
        </p:txBody>
      </p:sp>
    </p:spTree>
    <p:extLst>
      <p:ext uri="{BB962C8B-B14F-4D97-AF65-F5344CB8AC3E}">
        <p14:creationId xmlns:p14="http://schemas.microsoft.com/office/powerpoint/2010/main" val="1263199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 Marketing</a:t>
            </a:r>
          </a:p>
        </p:txBody>
      </p:sp>
      <p:sp>
        <p:nvSpPr>
          <p:cNvPr id="3" name="Content Placeholder 2"/>
          <p:cNvSpPr>
            <a:spLocks noGrp="1"/>
          </p:cNvSpPr>
          <p:nvPr>
            <p:ph idx="1"/>
          </p:nvPr>
        </p:nvSpPr>
        <p:spPr>
          <a:xfrm>
            <a:off x="685800" y="1481328"/>
            <a:ext cx="7543800" cy="264095"/>
          </a:xfrm>
        </p:spPr>
        <p:txBody>
          <a:bodyPr>
            <a:noAutofit/>
          </a:bodyPr>
          <a:lstStyle/>
          <a:p>
            <a:pPr marL="0" indent="0">
              <a:buNone/>
            </a:pPr>
            <a:r>
              <a:rPr lang="en-US" sz="2400" b="1" dirty="0" smtClean="0">
                <a:solidFill>
                  <a:srgbClr val="873B1F"/>
                </a:solidFill>
              </a:rPr>
              <a:t>Diffusion Curves: Modeling the Adoption of </a:t>
            </a:r>
            <a:br>
              <a:rPr lang="en-US" sz="2400" b="1" dirty="0" smtClean="0">
                <a:solidFill>
                  <a:srgbClr val="873B1F"/>
                </a:solidFill>
              </a:rPr>
            </a:br>
            <a:r>
              <a:rPr lang="en-US" sz="2400" b="1" dirty="0" smtClean="0">
                <a:solidFill>
                  <a:srgbClr val="873B1F"/>
                </a:solidFill>
              </a:rPr>
              <a:t>New Technologies and Products</a:t>
            </a:r>
            <a:endParaRPr lang="en-US" sz="24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50</a:t>
            </a:fld>
            <a:endParaRPr lang="en-US"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685800" y="2395729"/>
                <a:ext cx="7543800" cy="659988"/>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14:m>
                  <m:oMath xmlns:m="http://schemas.openxmlformats.org/officeDocument/2006/math">
                    <m:r>
                      <a:rPr lang="en-GB" sz="1600" i="1">
                        <a:latin typeface="Cambria Math" panose="02040503050406030204" pitchFamily="18" charset="0"/>
                      </a:rPr>
                      <m:t>𝑝</m:t>
                    </m:r>
                  </m:oMath>
                </a14:m>
                <a:r>
                  <a:rPr lang="en-US" sz="1600" dirty="0"/>
                  <a:t> coefficient of innovation</a:t>
                </a:r>
              </a:p>
              <a:p>
                <a:pPr>
                  <a:spcBef>
                    <a:spcPts val="400"/>
                  </a:spcBef>
                </a:pPr>
                <a14:m>
                  <m:oMath xmlns:m="http://schemas.openxmlformats.org/officeDocument/2006/math">
                    <m:r>
                      <a:rPr lang="en-GB" sz="1600" i="1">
                        <a:latin typeface="Cambria Math" panose="02040503050406030204" pitchFamily="18" charset="0"/>
                      </a:rPr>
                      <m:t>𝑞</m:t>
                    </m:r>
                  </m:oMath>
                </a14:m>
                <a:r>
                  <a:rPr lang="en-US" sz="1600" dirty="0"/>
                  <a:t> coefficient of imitation</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685800" y="2395729"/>
                <a:ext cx="7543800" cy="659988"/>
              </a:xfrm>
              <a:prstGeom prst="rect">
                <a:avLst/>
              </a:prstGeom>
              <a:blipFill rotWithShape="0">
                <a:blip r:embed="rId2"/>
                <a:stretch>
                  <a:fillRect l="-1536" t="-9259" b="-926"/>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375941" y="3072716"/>
            <a:ext cx="6163517" cy="2217714"/>
          </a:xfrm>
          <a:prstGeom prst="rect">
            <a:avLst/>
          </a:prstGeom>
        </p:spPr>
      </p:pic>
      <p:sp>
        <p:nvSpPr>
          <p:cNvPr id="10" name="Text Box 6"/>
          <p:cNvSpPr txBox="1">
            <a:spLocks noChangeArrowheads="1"/>
          </p:cNvSpPr>
          <p:nvPr/>
        </p:nvSpPr>
        <p:spPr bwMode="auto">
          <a:xfrm>
            <a:off x="685800" y="5400410"/>
            <a:ext cx="7543800" cy="984885"/>
          </a:xfrm>
          <a:prstGeom prst="rect">
            <a:avLst/>
          </a:prstGeom>
          <a:noFill/>
          <a:ln w="12700">
            <a:noFill/>
            <a:miter lim="800000"/>
            <a:headEnd/>
            <a:tailEnd/>
          </a:ln>
          <a:effectLst/>
        </p:spPr>
        <p:txBody>
          <a:bodyPr wrap="square" lIns="0" tIns="0" rIns="0" bIns="0" anchor="t" anchorCtr="0">
            <a:spAutoFit/>
          </a:bodyPr>
          <a:lstStyle/>
          <a:p>
            <a:pPr defTabSz="1047750" eaLnBrk="0" hangingPunct="0">
              <a:spcBef>
                <a:spcPts val="1200"/>
              </a:spcBef>
            </a:pPr>
            <a:r>
              <a:rPr lang="en-GB" sz="1600" b="1" u="none" dirty="0" smtClean="0">
                <a:solidFill>
                  <a:srgbClr val="873B1F"/>
                </a:solidFill>
                <a:latin typeface="Arial" charset="0"/>
                <a:ea typeface="Arial" charset="0"/>
                <a:cs typeface="Arial" charset="0"/>
              </a:rPr>
              <a:t>Questions:</a:t>
            </a:r>
          </a:p>
          <a:p>
            <a:pPr marL="285750" indent="-285750" defTabSz="1047750" eaLnBrk="0" hangingPunct="0">
              <a:buFont typeface="Arial" charset="0"/>
              <a:buChar char="•"/>
            </a:pPr>
            <a:r>
              <a:rPr lang="en-GB" sz="1600" u="none" dirty="0" smtClean="0">
                <a:solidFill>
                  <a:srgbClr val="873B1F"/>
                </a:solidFill>
                <a:latin typeface="Arial" charset="0"/>
                <a:ea typeface="Arial" charset="0"/>
                <a:cs typeface="Arial" charset="0"/>
              </a:rPr>
              <a:t>What makes consumers innovators or imitators? Consider the example of Virtual Reality entertainment products?</a:t>
            </a:r>
          </a:p>
          <a:p>
            <a:pPr marL="285750" indent="-285750" defTabSz="1047750" eaLnBrk="0" hangingPunct="0">
              <a:buFont typeface="Arial" charset="0"/>
              <a:buChar char="•"/>
            </a:pPr>
            <a:r>
              <a:rPr lang="en-GB" sz="1600" dirty="0" smtClean="0">
                <a:solidFill>
                  <a:srgbClr val="873B1F"/>
                </a:solidFill>
                <a:latin typeface="Arial" charset="0"/>
                <a:ea typeface="Arial" charset="0"/>
                <a:cs typeface="Arial" charset="0"/>
              </a:rPr>
              <a:t>What are the factors that may affect your own purchase decision?</a:t>
            </a:r>
            <a:endParaRPr lang="en-GB" sz="1600" u="none" dirty="0" smtClean="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1293528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 Marketing</a:t>
            </a:r>
          </a:p>
        </p:txBody>
      </p:sp>
      <p:sp>
        <p:nvSpPr>
          <p:cNvPr id="3" name="Content Placeholder 2"/>
          <p:cNvSpPr>
            <a:spLocks noGrp="1"/>
          </p:cNvSpPr>
          <p:nvPr>
            <p:ph idx="1"/>
          </p:nvPr>
        </p:nvSpPr>
        <p:spPr>
          <a:xfrm>
            <a:off x="685800" y="1481328"/>
            <a:ext cx="7543800" cy="264095"/>
          </a:xfrm>
        </p:spPr>
        <p:txBody>
          <a:bodyPr>
            <a:noAutofit/>
          </a:bodyPr>
          <a:lstStyle/>
          <a:p>
            <a:pPr marL="0" indent="0">
              <a:buNone/>
            </a:pPr>
            <a:r>
              <a:rPr lang="en-US" sz="2400" b="1" dirty="0" smtClean="0">
                <a:solidFill>
                  <a:srgbClr val="873B1F"/>
                </a:solidFill>
              </a:rPr>
              <a:t>Diffusion Curves: Modeling the Adoption of </a:t>
            </a:r>
            <a:br>
              <a:rPr lang="en-US" sz="2400" b="1" dirty="0" smtClean="0">
                <a:solidFill>
                  <a:srgbClr val="873B1F"/>
                </a:solidFill>
              </a:rPr>
            </a:br>
            <a:r>
              <a:rPr lang="en-US" sz="2400" b="1" dirty="0" smtClean="0">
                <a:solidFill>
                  <a:srgbClr val="873B1F"/>
                </a:solidFill>
              </a:rPr>
              <a:t>New Technologies and Products</a:t>
            </a:r>
            <a:endParaRPr lang="en-US" sz="24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51</a:t>
            </a:fld>
            <a:endParaRPr lang="en-US" dirty="0"/>
          </a:p>
        </p:txBody>
      </p:sp>
      <p:sp>
        <p:nvSpPr>
          <p:cNvPr id="7" name="Content Placeholder 2"/>
          <p:cNvSpPr txBox="1">
            <a:spLocks/>
          </p:cNvSpPr>
          <p:nvPr/>
        </p:nvSpPr>
        <p:spPr>
          <a:xfrm>
            <a:off x="685800" y="2395729"/>
            <a:ext cx="7543800" cy="659988"/>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US" sz="1600" dirty="0" smtClean="0"/>
              <a:t>Penetration levels, diffusion curves, and parameter estimates for various media in the United States</a:t>
            </a:r>
            <a:endParaRPr lang="en-US" sz="1600" dirty="0"/>
          </a:p>
        </p:txBody>
      </p:sp>
      <p:pic>
        <p:nvPicPr>
          <p:cNvPr id="11" name="Picture 10"/>
          <p:cNvPicPr>
            <a:picLocks noChangeAspect="1"/>
          </p:cNvPicPr>
          <p:nvPr/>
        </p:nvPicPr>
        <p:blipFill>
          <a:blip r:embed="rId2"/>
          <a:stretch>
            <a:fillRect/>
          </a:stretch>
        </p:blipFill>
        <p:spPr>
          <a:xfrm>
            <a:off x="1319665" y="3026928"/>
            <a:ext cx="6504670" cy="3111261"/>
          </a:xfrm>
          <a:prstGeom prst="rect">
            <a:avLst/>
          </a:prstGeom>
        </p:spPr>
      </p:pic>
    </p:spTree>
    <p:extLst>
      <p:ext uri="{BB962C8B-B14F-4D97-AF65-F5344CB8AC3E}">
        <p14:creationId xmlns:p14="http://schemas.microsoft.com/office/powerpoint/2010/main" val="365322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 Marketing</a:t>
            </a:r>
          </a:p>
        </p:txBody>
      </p:sp>
      <p:sp>
        <p:nvSpPr>
          <p:cNvPr id="3" name="Content Placeholder 2"/>
          <p:cNvSpPr>
            <a:spLocks noGrp="1"/>
          </p:cNvSpPr>
          <p:nvPr>
            <p:ph idx="1"/>
          </p:nvPr>
        </p:nvSpPr>
        <p:spPr>
          <a:xfrm>
            <a:off x="685800" y="1481328"/>
            <a:ext cx="7543800" cy="264095"/>
          </a:xfrm>
        </p:spPr>
        <p:txBody>
          <a:bodyPr>
            <a:noAutofit/>
          </a:bodyPr>
          <a:lstStyle/>
          <a:p>
            <a:pPr marL="0" indent="0">
              <a:buNone/>
            </a:pPr>
            <a:r>
              <a:rPr lang="en-US" sz="2400" b="1" dirty="0" smtClean="0">
                <a:solidFill>
                  <a:srgbClr val="873B1F"/>
                </a:solidFill>
              </a:rPr>
              <a:t>Market Potential of a New Product or Technology</a:t>
            </a:r>
            <a:endParaRPr lang="en-US" sz="24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52</a:t>
            </a:fld>
            <a:endParaRPr lang="en-US" dirty="0"/>
          </a:p>
        </p:txBody>
      </p:sp>
      <p:sp>
        <p:nvSpPr>
          <p:cNvPr id="7" name="Content Placeholder 2"/>
          <p:cNvSpPr txBox="1">
            <a:spLocks/>
          </p:cNvSpPr>
          <p:nvPr/>
        </p:nvSpPr>
        <p:spPr>
          <a:xfrm>
            <a:off x="685799" y="1924258"/>
            <a:ext cx="7543800" cy="659988"/>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1600" dirty="0" smtClean="0"/>
              <a:t>If substantial data is available estimate M</a:t>
            </a:r>
          </a:p>
          <a:p>
            <a:pPr>
              <a:spcBef>
                <a:spcPts val="400"/>
              </a:spcBef>
            </a:pPr>
            <a:r>
              <a:rPr lang="en-US" sz="1600" dirty="0" smtClean="0"/>
              <a:t>Internet adoption example:</a:t>
            </a:r>
            <a:endParaRPr lang="en-US" sz="1600" dirty="0"/>
          </a:p>
        </p:txBody>
      </p:sp>
      <p:pic>
        <p:nvPicPr>
          <p:cNvPr id="8" name="Picture 7"/>
          <p:cNvPicPr>
            <a:picLocks noChangeAspect="1"/>
          </p:cNvPicPr>
          <p:nvPr/>
        </p:nvPicPr>
        <p:blipFill>
          <a:blip r:embed="rId2"/>
          <a:stretch>
            <a:fillRect/>
          </a:stretch>
        </p:blipFill>
        <p:spPr>
          <a:xfrm>
            <a:off x="874219" y="2584246"/>
            <a:ext cx="5916894" cy="3294412"/>
          </a:xfrm>
          <a:prstGeom prst="rect">
            <a:avLst/>
          </a:prstGeom>
        </p:spPr>
      </p:pic>
      <p:sp>
        <p:nvSpPr>
          <p:cNvPr id="9" name="Content Placeholder 2"/>
          <p:cNvSpPr txBox="1">
            <a:spLocks/>
          </p:cNvSpPr>
          <p:nvPr/>
        </p:nvSpPr>
        <p:spPr>
          <a:xfrm>
            <a:off x="685799" y="6043324"/>
            <a:ext cx="7543800" cy="369051"/>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1600" dirty="0" smtClean="0"/>
              <a:t>If not, </a:t>
            </a:r>
            <a:r>
              <a:rPr lang="en-US" sz="1600" smtClean="0"/>
              <a:t>survey potential customers</a:t>
            </a:r>
            <a:endParaRPr lang="en-US" sz="1600" dirty="0"/>
          </a:p>
        </p:txBody>
      </p:sp>
      <p:sp>
        <p:nvSpPr>
          <p:cNvPr id="10" name="Text Box 6"/>
          <p:cNvSpPr txBox="1">
            <a:spLocks noChangeArrowheads="1"/>
          </p:cNvSpPr>
          <p:nvPr/>
        </p:nvSpPr>
        <p:spPr bwMode="auto">
          <a:xfrm>
            <a:off x="6979532" y="3863415"/>
            <a:ext cx="1250067" cy="738664"/>
          </a:xfrm>
          <a:prstGeom prst="rect">
            <a:avLst/>
          </a:prstGeom>
          <a:noFill/>
          <a:ln w="12700">
            <a:noFill/>
            <a:miter lim="800000"/>
            <a:headEnd/>
            <a:tailEnd/>
          </a:ln>
          <a:effectLst/>
        </p:spPr>
        <p:txBody>
          <a:bodyPr wrap="square" lIns="0" tIns="0" rIns="0" bIns="0" anchor="t" anchorCtr="0">
            <a:spAutoFit/>
          </a:bodyPr>
          <a:lstStyle/>
          <a:p>
            <a:pPr defTabSz="1047750" eaLnBrk="0" hangingPunct="0">
              <a:spcBef>
                <a:spcPts val="1200"/>
              </a:spcBef>
            </a:pPr>
            <a:r>
              <a:rPr lang="en-GB" sz="1600" b="1" u="none" smtClean="0">
                <a:solidFill>
                  <a:srgbClr val="873B1F"/>
                </a:solidFill>
                <a:latin typeface="Arial" charset="0"/>
                <a:ea typeface="Arial" charset="0"/>
                <a:cs typeface="Arial" charset="0"/>
              </a:rPr>
              <a:t>What do you note about the results?</a:t>
            </a:r>
            <a:endParaRPr lang="en-GB" sz="1600" u="none" dirty="0" smtClean="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440536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 Marketing</a:t>
            </a:r>
          </a:p>
        </p:txBody>
      </p:sp>
      <p:sp>
        <p:nvSpPr>
          <p:cNvPr id="3" name="Content Placeholder 2"/>
          <p:cNvSpPr>
            <a:spLocks noGrp="1"/>
          </p:cNvSpPr>
          <p:nvPr>
            <p:ph idx="1"/>
          </p:nvPr>
        </p:nvSpPr>
        <p:spPr>
          <a:xfrm>
            <a:off x="685800" y="1481328"/>
            <a:ext cx="7543800" cy="264095"/>
          </a:xfrm>
        </p:spPr>
        <p:txBody>
          <a:bodyPr>
            <a:noAutofit/>
          </a:bodyPr>
          <a:lstStyle/>
          <a:p>
            <a:pPr marL="0" indent="0">
              <a:buNone/>
            </a:pPr>
            <a:r>
              <a:rPr lang="en-US" sz="2400" b="1" dirty="0" smtClean="0">
                <a:solidFill>
                  <a:srgbClr val="873B1F"/>
                </a:solidFill>
              </a:rPr>
              <a:t>Market Potential of a New Product or Technology</a:t>
            </a:r>
            <a:endParaRPr lang="en-US" sz="24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53</a:t>
            </a:fld>
            <a:endParaRPr lang="en-US" dirty="0"/>
          </a:p>
        </p:txBody>
      </p:sp>
      <p:sp>
        <p:nvSpPr>
          <p:cNvPr id="7" name="Content Placeholder 2"/>
          <p:cNvSpPr txBox="1">
            <a:spLocks/>
          </p:cNvSpPr>
          <p:nvPr/>
        </p:nvSpPr>
        <p:spPr>
          <a:xfrm>
            <a:off x="685799" y="2083750"/>
            <a:ext cx="7543800" cy="410870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500"/>
              </a:spcAft>
              <a:buNone/>
            </a:pPr>
            <a:r>
              <a:rPr lang="en-GB" sz="1800" b="1" dirty="0"/>
              <a:t>Survey the potential customers to estimate market potential</a:t>
            </a:r>
          </a:p>
          <a:p>
            <a:pPr marL="0" indent="0">
              <a:buNone/>
            </a:pPr>
            <a:r>
              <a:rPr lang="en-GB" sz="1800" dirty="0"/>
              <a:t>The simple approach: </a:t>
            </a:r>
          </a:p>
          <a:p>
            <a:r>
              <a:rPr lang="en-GB" sz="1800" dirty="0"/>
              <a:t>Asking ‘customers’ to choose between products</a:t>
            </a:r>
          </a:p>
          <a:p>
            <a:pPr lvl="1"/>
            <a:r>
              <a:rPr lang="en-GB" dirty="0"/>
              <a:t>Simulate the choice environment realistically</a:t>
            </a:r>
          </a:p>
          <a:p>
            <a:pPr lvl="1"/>
            <a:r>
              <a:rPr lang="en-GB" dirty="0"/>
              <a:t>Aim for probabilistic estimates of purchase for various market segments</a:t>
            </a:r>
          </a:p>
          <a:p>
            <a:pPr lvl="1"/>
            <a:r>
              <a:rPr lang="en-GB" dirty="0"/>
              <a:t>Weight the results to produce the final forecast</a:t>
            </a:r>
          </a:p>
          <a:p>
            <a:pPr>
              <a:spcBef>
                <a:spcPts val="1600"/>
              </a:spcBef>
            </a:pPr>
            <a:r>
              <a:rPr lang="en-GB" sz="1800" dirty="0" smtClean="0"/>
              <a:t>But </a:t>
            </a:r>
            <a:r>
              <a:rPr lang="en-GB" sz="1800" dirty="0"/>
              <a:t>where there are important trade-off to consider (or the ‘product’ is not known to the consumers)</a:t>
            </a:r>
          </a:p>
          <a:p>
            <a:pPr lvl="1"/>
            <a:r>
              <a:rPr lang="en-GB" dirty="0"/>
              <a:t>The consumer identifies the important attributes in making the choice</a:t>
            </a:r>
          </a:p>
          <a:p>
            <a:pPr lvl="1"/>
            <a:r>
              <a:rPr lang="en-GB" dirty="0"/>
              <a:t>Use conjoint </a:t>
            </a:r>
            <a:r>
              <a:rPr lang="en-GB" dirty="0" smtClean="0"/>
              <a:t>analysis</a:t>
            </a:r>
            <a:endParaRPr lang="en-GB" dirty="0"/>
          </a:p>
        </p:txBody>
      </p:sp>
    </p:spTree>
    <p:extLst>
      <p:ext uri="{BB962C8B-B14F-4D97-AF65-F5344CB8AC3E}">
        <p14:creationId xmlns:p14="http://schemas.microsoft.com/office/powerpoint/2010/main" val="93100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 Marketing</a:t>
            </a:r>
          </a:p>
        </p:txBody>
      </p:sp>
      <p:sp>
        <p:nvSpPr>
          <p:cNvPr id="3" name="Content Placeholder 2"/>
          <p:cNvSpPr>
            <a:spLocks noGrp="1"/>
          </p:cNvSpPr>
          <p:nvPr>
            <p:ph idx="1"/>
          </p:nvPr>
        </p:nvSpPr>
        <p:spPr>
          <a:xfrm>
            <a:off x="685800" y="1481328"/>
            <a:ext cx="7543800" cy="264095"/>
          </a:xfrm>
        </p:spPr>
        <p:txBody>
          <a:bodyPr>
            <a:noAutofit/>
          </a:bodyPr>
          <a:lstStyle/>
          <a:p>
            <a:pPr marL="0" indent="0">
              <a:buNone/>
            </a:pPr>
            <a:r>
              <a:rPr lang="en-US" sz="2400" b="1" dirty="0" smtClean="0">
                <a:solidFill>
                  <a:srgbClr val="873B1F"/>
                </a:solidFill>
              </a:rPr>
              <a:t>Market Potential of a New Product or Technology</a:t>
            </a:r>
            <a:endParaRPr lang="en-US" sz="24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54</a:t>
            </a:fld>
            <a:endParaRPr lang="en-US" dirty="0"/>
          </a:p>
        </p:txBody>
      </p:sp>
      <p:sp>
        <p:nvSpPr>
          <p:cNvPr id="7" name="Content Placeholder 2"/>
          <p:cNvSpPr txBox="1">
            <a:spLocks/>
          </p:cNvSpPr>
          <p:nvPr/>
        </p:nvSpPr>
        <p:spPr>
          <a:xfrm>
            <a:off x="685799" y="3160742"/>
            <a:ext cx="7543800" cy="1839521"/>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500"/>
              </a:spcAft>
              <a:buNone/>
            </a:pPr>
            <a:r>
              <a:rPr lang="en-GB" sz="1800" b="1" dirty="0" smtClean="0"/>
              <a:t>Discussion Question</a:t>
            </a:r>
            <a:endParaRPr lang="en-GB" sz="1800" b="1" dirty="0"/>
          </a:p>
          <a:p>
            <a:r>
              <a:rPr lang="en-GB" sz="1800" dirty="0" smtClean="0"/>
              <a:t>Consider the choice you make when deciding how to communicate with someone at a distance (e.g., mobile, fixed line, IMS, VOIP)</a:t>
            </a:r>
          </a:p>
          <a:p>
            <a:r>
              <a:rPr lang="en-GB" sz="1800" dirty="0" smtClean="0"/>
              <a:t>What are the key attributes that affect your choice, and what circumstances affect their relative value to you?</a:t>
            </a:r>
            <a:endParaRPr lang="en-GB" dirty="0"/>
          </a:p>
        </p:txBody>
      </p:sp>
      <p:sp>
        <p:nvSpPr>
          <p:cNvPr id="8" name="Text Box 6"/>
          <p:cNvSpPr txBox="1">
            <a:spLocks noChangeArrowheads="1"/>
          </p:cNvSpPr>
          <p:nvPr/>
        </p:nvSpPr>
        <p:spPr bwMode="auto">
          <a:xfrm>
            <a:off x="685798" y="2083750"/>
            <a:ext cx="7438869" cy="738664"/>
          </a:xfrm>
          <a:prstGeom prst="rect">
            <a:avLst/>
          </a:prstGeom>
          <a:solidFill>
            <a:srgbClr val="873B1F"/>
          </a:solidFill>
          <a:ln w="12700">
            <a:noFill/>
            <a:miter lim="800000"/>
            <a:headEnd/>
            <a:tailEnd/>
          </a:ln>
          <a:effectLst/>
        </p:spPr>
        <p:txBody>
          <a:bodyPr wrap="square" lIns="104753" tIns="91440" rIns="104753" bIns="91440" anchor="ctr" anchorCtr="0">
            <a:spAutoFit/>
          </a:bodyPr>
          <a:lstStyle/>
          <a:p>
            <a:r>
              <a:rPr lang="en-GB" dirty="0">
                <a:solidFill>
                  <a:schemeClr val="bg1"/>
                </a:solidFill>
                <a:latin typeface="Arial" charset="0"/>
                <a:ea typeface="Arial" charset="0"/>
                <a:cs typeface="Arial" charset="0"/>
              </a:rPr>
              <a:t>The </a:t>
            </a:r>
            <a:r>
              <a:rPr lang="en-GB" i="1" dirty="0">
                <a:solidFill>
                  <a:schemeClr val="bg1"/>
                </a:solidFill>
                <a:latin typeface="Arial" charset="0"/>
                <a:ea typeface="Arial" charset="0"/>
                <a:cs typeface="Arial" charset="0"/>
              </a:rPr>
              <a:t>Attributes </a:t>
            </a:r>
            <a:r>
              <a:rPr lang="en-GB" dirty="0">
                <a:solidFill>
                  <a:schemeClr val="bg1"/>
                </a:solidFill>
                <a:latin typeface="Arial" charset="0"/>
                <a:ea typeface="Arial" charset="0"/>
                <a:cs typeface="Arial" charset="0"/>
              </a:rPr>
              <a:t>of a product characterize the key features that may distinguish it from its </a:t>
            </a:r>
            <a:r>
              <a:rPr lang="en-GB" dirty="0" smtClean="0">
                <a:solidFill>
                  <a:schemeClr val="bg1"/>
                </a:solidFill>
                <a:latin typeface="Arial" charset="0"/>
                <a:ea typeface="Arial" charset="0"/>
                <a:cs typeface="Arial" charset="0"/>
              </a:rPr>
              <a:t>competitors.</a:t>
            </a:r>
            <a:endParaRPr lang="en-GB" dirty="0">
              <a:solidFill>
                <a:schemeClr val="bg1"/>
              </a:solidFill>
              <a:latin typeface="Arial" charset="0"/>
              <a:ea typeface="Arial" charset="0"/>
              <a:cs typeface="Arial" charset="0"/>
            </a:endParaRPr>
          </a:p>
        </p:txBody>
      </p:sp>
      <p:sp>
        <p:nvSpPr>
          <p:cNvPr id="9" name="Text Box 6"/>
          <p:cNvSpPr txBox="1">
            <a:spLocks noChangeArrowheads="1"/>
          </p:cNvSpPr>
          <p:nvPr/>
        </p:nvSpPr>
        <p:spPr bwMode="auto">
          <a:xfrm>
            <a:off x="685797" y="5129821"/>
            <a:ext cx="7438869" cy="738664"/>
          </a:xfrm>
          <a:prstGeom prst="rect">
            <a:avLst/>
          </a:prstGeom>
          <a:solidFill>
            <a:srgbClr val="873B1F"/>
          </a:solidFill>
          <a:ln w="12700">
            <a:noFill/>
            <a:miter lim="800000"/>
            <a:headEnd/>
            <a:tailEnd/>
          </a:ln>
          <a:effectLst/>
        </p:spPr>
        <p:txBody>
          <a:bodyPr wrap="square" lIns="104753" tIns="91440" rIns="104753" bIns="91440" anchor="ctr" anchorCtr="0">
            <a:spAutoFit/>
          </a:bodyPr>
          <a:lstStyle/>
          <a:p>
            <a:pPr algn="ctr"/>
            <a:r>
              <a:rPr lang="en-GB" b="1" smtClean="0">
                <a:solidFill>
                  <a:schemeClr val="bg1"/>
                </a:solidFill>
                <a:latin typeface="Arial" charset="0"/>
                <a:ea typeface="Arial" charset="0"/>
                <a:cs typeface="Arial" charset="0"/>
              </a:rPr>
              <a:t>Core assumption:</a:t>
            </a:r>
          </a:p>
          <a:p>
            <a:pPr algn="ctr"/>
            <a:r>
              <a:rPr lang="en-GB" dirty="0" smtClean="0">
                <a:solidFill>
                  <a:schemeClr val="bg1"/>
                </a:solidFill>
                <a:latin typeface="Arial" charset="0"/>
                <a:ea typeface="Arial" charset="0"/>
                <a:cs typeface="Arial" charset="0"/>
              </a:rPr>
              <a:t>People value a product by valuing its individual attributes.</a:t>
            </a:r>
            <a:endParaRPr lang="en-GB"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4327070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 Marketing</a:t>
            </a:r>
          </a:p>
        </p:txBody>
      </p:sp>
      <p:sp>
        <p:nvSpPr>
          <p:cNvPr id="3" name="Content Placeholder 2"/>
          <p:cNvSpPr>
            <a:spLocks noGrp="1"/>
          </p:cNvSpPr>
          <p:nvPr>
            <p:ph idx="1"/>
          </p:nvPr>
        </p:nvSpPr>
        <p:spPr>
          <a:xfrm>
            <a:off x="685800" y="1481328"/>
            <a:ext cx="7543800" cy="264095"/>
          </a:xfrm>
        </p:spPr>
        <p:txBody>
          <a:bodyPr>
            <a:noAutofit/>
          </a:bodyPr>
          <a:lstStyle/>
          <a:p>
            <a:pPr marL="0" indent="0">
              <a:buNone/>
            </a:pPr>
            <a:r>
              <a:rPr lang="en-US" sz="2400" b="1" dirty="0" smtClean="0">
                <a:solidFill>
                  <a:srgbClr val="873B1F"/>
                </a:solidFill>
              </a:rPr>
              <a:t>Market Potential of a New Product or Technology</a:t>
            </a:r>
            <a:endParaRPr lang="en-US" sz="24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55</a:t>
            </a:fld>
            <a:endParaRPr lang="en-US" dirty="0"/>
          </a:p>
        </p:txBody>
      </p:sp>
      <p:sp>
        <p:nvSpPr>
          <p:cNvPr id="7" name="Content Placeholder 2"/>
          <p:cNvSpPr txBox="1">
            <a:spLocks/>
          </p:cNvSpPr>
          <p:nvPr/>
        </p:nvSpPr>
        <p:spPr>
          <a:xfrm>
            <a:off x="685800" y="2057146"/>
            <a:ext cx="7543800" cy="31506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t>A sample of choice scenarios in the Chinese car market</a:t>
            </a:r>
            <a:endParaRPr lang="en-GB" dirty="0"/>
          </a:p>
        </p:txBody>
      </p:sp>
      <p:pic>
        <p:nvPicPr>
          <p:cNvPr id="10" name="Picture 9"/>
          <p:cNvPicPr>
            <a:picLocks noChangeAspect="1"/>
          </p:cNvPicPr>
          <p:nvPr/>
        </p:nvPicPr>
        <p:blipFill>
          <a:blip r:embed="rId2"/>
          <a:stretch>
            <a:fillRect/>
          </a:stretch>
        </p:blipFill>
        <p:spPr>
          <a:xfrm>
            <a:off x="620270" y="2459372"/>
            <a:ext cx="7674859" cy="1956501"/>
          </a:xfrm>
          <a:prstGeom prst="rect">
            <a:avLst/>
          </a:prstGeom>
        </p:spPr>
      </p:pic>
      <p:sp>
        <p:nvSpPr>
          <p:cNvPr id="11" name="Content Placeholder 2"/>
          <p:cNvSpPr txBox="1">
            <a:spLocks/>
          </p:cNvSpPr>
          <p:nvPr/>
        </p:nvSpPr>
        <p:spPr>
          <a:xfrm>
            <a:off x="685799" y="4518521"/>
            <a:ext cx="7543800" cy="18591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rgbClr val="873B1F"/>
                </a:solidFill>
              </a:rPr>
              <a:t>Conjoint Analysis</a:t>
            </a:r>
          </a:p>
          <a:p>
            <a:pPr marL="0" indent="0">
              <a:spcBef>
                <a:spcPts val="400"/>
              </a:spcBef>
              <a:buNone/>
            </a:pPr>
            <a:r>
              <a:rPr lang="en-GB" sz="1400" dirty="0">
                <a:solidFill>
                  <a:srgbClr val="873B1F"/>
                </a:solidFill>
              </a:rPr>
              <a:t>It assumes a product is made up of some key attributes and each attribute has a number of levels (options) – see table above. </a:t>
            </a:r>
          </a:p>
          <a:p>
            <a:pPr marL="171450" indent="-171450">
              <a:spcBef>
                <a:spcPts val="0"/>
              </a:spcBef>
            </a:pPr>
            <a:r>
              <a:rPr lang="en-GB" sz="1400" dirty="0">
                <a:solidFill>
                  <a:srgbClr val="873B1F"/>
                </a:solidFill>
              </a:rPr>
              <a:t>Use only a few important and distinct attributes. Using too many will confuse respondents.</a:t>
            </a:r>
          </a:p>
          <a:p>
            <a:pPr marL="171450" indent="-171450">
              <a:spcBef>
                <a:spcPts val="0"/>
              </a:spcBef>
            </a:pPr>
            <a:r>
              <a:rPr lang="en-GB" sz="1400" dirty="0">
                <a:solidFill>
                  <a:srgbClr val="873B1F"/>
                </a:solidFill>
              </a:rPr>
              <a:t>Use only a few, easily distinguishable levels. Intermediate levels can be inferred.</a:t>
            </a:r>
          </a:p>
          <a:p>
            <a:pPr marL="171450" indent="-171450">
              <a:spcBef>
                <a:spcPts val="0"/>
              </a:spcBef>
            </a:pPr>
            <a:r>
              <a:rPr lang="en-GB" sz="1400" dirty="0">
                <a:solidFill>
                  <a:srgbClr val="873B1F"/>
                </a:solidFill>
              </a:rPr>
              <a:t>Use attributes and levels that are understandable to survey participants. Noise in decibels will challenge even engineers to related to!</a:t>
            </a:r>
          </a:p>
          <a:p>
            <a:pPr marL="171450" indent="-171450">
              <a:spcBef>
                <a:spcPts val="0"/>
              </a:spcBef>
            </a:pPr>
            <a:r>
              <a:rPr lang="en-GB" sz="1400" dirty="0">
                <a:solidFill>
                  <a:srgbClr val="873B1F"/>
                </a:solidFill>
              </a:rPr>
              <a:t>Avoid subjective options. A “long” conversation is not as useful as defining it in minutes</a:t>
            </a:r>
            <a:r>
              <a:rPr lang="en-GB" sz="1400" dirty="0" smtClean="0">
                <a:solidFill>
                  <a:srgbClr val="873B1F"/>
                </a:solidFill>
              </a:rPr>
              <a:t>.</a:t>
            </a:r>
            <a:endParaRPr lang="en-GB" sz="1400" dirty="0">
              <a:solidFill>
                <a:srgbClr val="873B1F"/>
              </a:solidFill>
            </a:endParaRPr>
          </a:p>
        </p:txBody>
      </p:sp>
    </p:spTree>
    <p:extLst>
      <p:ext uri="{BB962C8B-B14F-4D97-AF65-F5344CB8AC3E}">
        <p14:creationId xmlns:p14="http://schemas.microsoft.com/office/powerpoint/2010/main" val="2093690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 Marketing</a:t>
            </a:r>
          </a:p>
        </p:txBody>
      </p:sp>
      <p:sp>
        <p:nvSpPr>
          <p:cNvPr id="3" name="Content Placeholder 2"/>
          <p:cNvSpPr>
            <a:spLocks noGrp="1"/>
          </p:cNvSpPr>
          <p:nvPr>
            <p:ph idx="1"/>
          </p:nvPr>
        </p:nvSpPr>
        <p:spPr>
          <a:xfrm>
            <a:off x="685800" y="1481328"/>
            <a:ext cx="7543800" cy="264095"/>
          </a:xfrm>
        </p:spPr>
        <p:txBody>
          <a:bodyPr>
            <a:noAutofit/>
          </a:bodyPr>
          <a:lstStyle/>
          <a:p>
            <a:pPr marL="0" indent="0">
              <a:buNone/>
            </a:pPr>
            <a:r>
              <a:rPr lang="en-US" sz="2400" b="1" dirty="0" smtClean="0">
                <a:solidFill>
                  <a:srgbClr val="873B1F"/>
                </a:solidFill>
              </a:rPr>
              <a:t>Market Potential of a New Product or Technology</a:t>
            </a:r>
            <a:endParaRPr lang="en-US" sz="2400" dirty="0"/>
          </a:p>
        </p:txBody>
      </p:sp>
      <p:sp>
        <p:nvSpPr>
          <p:cNvPr id="4" name="Date Placeholder 3"/>
          <p:cNvSpPr>
            <a:spLocks noGrp="1"/>
          </p:cNvSpPr>
          <p:nvPr>
            <p:ph type="dt" sz="half" idx="2"/>
          </p:nvPr>
        </p:nvSpPr>
        <p:spPr>
          <a:xfrm>
            <a:off x="685800" y="6516911"/>
            <a:ext cx="7438869" cy="182880"/>
          </a:xfrm>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56</a:t>
            </a:fld>
            <a:endParaRPr lang="en-US" dirty="0"/>
          </a:p>
        </p:txBody>
      </p:sp>
      <p:sp>
        <p:nvSpPr>
          <p:cNvPr id="7" name="Content Placeholder 2"/>
          <p:cNvSpPr txBox="1">
            <a:spLocks/>
          </p:cNvSpPr>
          <p:nvPr/>
        </p:nvSpPr>
        <p:spPr>
          <a:xfrm>
            <a:off x="685800" y="2057146"/>
            <a:ext cx="7543800" cy="4239482"/>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b="1" dirty="0"/>
              <a:t>Valuing a product</a:t>
            </a:r>
          </a:p>
          <a:p>
            <a:r>
              <a:rPr lang="en-GB" dirty="0"/>
              <a:t>Identify key attributes</a:t>
            </a:r>
          </a:p>
          <a:p>
            <a:pPr lvl="1"/>
            <a:r>
              <a:rPr lang="en-GB" sz="2000" i="1" dirty="0" err="1"/>
              <a:t>A</a:t>
            </a:r>
            <a:r>
              <a:rPr lang="en-GB" sz="2000" i="1" baseline="-25000" dirty="0" err="1"/>
              <a:t>kj</a:t>
            </a:r>
            <a:r>
              <a:rPr lang="en-GB" sz="2000" i="1" dirty="0"/>
              <a:t> </a:t>
            </a:r>
            <a:r>
              <a:rPr lang="en-GB" sz="2000" dirty="0"/>
              <a:t>is a measure of the </a:t>
            </a:r>
            <a:r>
              <a:rPr lang="en-GB" sz="2000" i="1" dirty="0"/>
              <a:t>k</a:t>
            </a:r>
            <a:r>
              <a:rPr lang="en-GB" sz="2000" baseline="30000" dirty="0"/>
              <a:t>th</a:t>
            </a:r>
            <a:r>
              <a:rPr lang="en-GB" sz="2000" dirty="0"/>
              <a:t> attribute of the </a:t>
            </a:r>
            <a:r>
              <a:rPr lang="en-GB" sz="2000" i="1" dirty="0" err="1"/>
              <a:t>j</a:t>
            </a:r>
            <a:r>
              <a:rPr lang="en-GB" sz="2000" baseline="30000" dirty="0" err="1"/>
              <a:t>th</a:t>
            </a:r>
            <a:r>
              <a:rPr lang="en-GB" sz="2000" dirty="0"/>
              <a:t> product (choice)</a:t>
            </a:r>
          </a:p>
          <a:p>
            <a:pPr lvl="1"/>
            <a:r>
              <a:rPr lang="en-GB" sz="2000" dirty="0"/>
              <a:t>The overall value of the </a:t>
            </a:r>
            <a:r>
              <a:rPr lang="en-GB" sz="2000" i="1" dirty="0" err="1"/>
              <a:t>j</a:t>
            </a:r>
            <a:r>
              <a:rPr lang="en-GB" sz="2000" dirty="0" err="1"/>
              <a:t>th</a:t>
            </a:r>
            <a:r>
              <a:rPr lang="en-GB" sz="2000" dirty="0"/>
              <a:t> choice to the </a:t>
            </a:r>
            <a:r>
              <a:rPr lang="en-GB" sz="2000" i="1" dirty="0" err="1"/>
              <a:t>i</a:t>
            </a:r>
            <a:r>
              <a:rPr lang="en-GB" sz="2000" dirty="0" err="1"/>
              <a:t>th</a:t>
            </a:r>
            <a:r>
              <a:rPr lang="en-GB" sz="2000" dirty="0"/>
              <a:t> responded </a:t>
            </a:r>
            <a:r>
              <a:rPr lang="en-GB" sz="2000" i="1" dirty="0" err="1"/>
              <a:t>V</a:t>
            </a:r>
            <a:r>
              <a:rPr lang="en-GB" sz="2000" i="1" baseline="-25000" dirty="0" err="1"/>
              <a:t>ij</a:t>
            </a:r>
            <a:r>
              <a:rPr lang="en-GB" sz="2000" i="1" dirty="0"/>
              <a:t> </a:t>
            </a:r>
            <a:r>
              <a:rPr lang="en-GB" sz="2000" dirty="0"/>
              <a:t> is given by</a:t>
            </a:r>
          </a:p>
          <a:p>
            <a:pPr marL="457127" lvl="1" indent="0">
              <a:buNone/>
            </a:pPr>
            <a:endParaRPr lang="en-GB" sz="2000" dirty="0"/>
          </a:p>
          <a:p>
            <a:pPr lvl="2"/>
            <a:r>
              <a:rPr lang="en-GB" sz="2000" dirty="0"/>
              <a:t>where </a:t>
            </a:r>
            <a:r>
              <a:rPr lang="en-GB" sz="2000" i="1" dirty="0" err="1"/>
              <a:t>w</a:t>
            </a:r>
            <a:r>
              <a:rPr lang="en-GB" sz="2000" i="1" baseline="-25000" dirty="0" err="1"/>
              <a:t>ijk</a:t>
            </a:r>
            <a:r>
              <a:rPr lang="en-GB" sz="2000" i="1" dirty="0"/>
              <a:t> </a:t>
            </a:r>
            <a:r>
              <a:rPr lang="en-GB" sz="2000" dirty="0"/>
              <a:t>is the weight (importance)  the </a:t>
            </a:r>
            <a:r>
              <a:rPr lang="en-GB" sz="2000" i="1" dirty="0" err="1"/>
              <a:t>i</a:t>
            </a:r>
            <a:r>
              <a:rPr lang="en-GB" sz="2000" baseline="30000" dirty="0" err="1"/>
              <a:t>th</a:t>
            </a:r>
            <a:r>
              <a:rPr lang="en-GB" sz="2000" baseline="30000" dirty="0"/>
              <a:t> </a:t>
            </a:r>
            <a:r>
              <a:rPr lang="en-GB" sz="2000" dirty="0"/>
              <a:t>respondent ascribes to  the </a:t>
            </a:r>
            <a:r>
              <a:rPr lang="en-GB" sz="2000" i="1" dirty="0"/>
              <a:t>k</a:t>
            </a:r>
            <a:r>
              <a:rPr lang="en-GB" sz="2000" baseline="30000" dirty="0"/>
              <a:t>th</a:t>
            </a:r>
            <a:r>
              <a:rPr lang="en-GB" sz="2000" dirty="0"/>
              <a:t> attribute of the </a:t>
            </a:r>
            <a:r>
              <a:rPr lang="en-GB" sz="2000" dirty="0" err="1"/>
              <a:t>jth</a:t>
            </a:r>
            <a:r>
              <a:rPr lang="en-GB" sz="2000" dirty="0"/>
              <a:t> product.</a:t>
            </a:r>
          </a:p>
          <a:p>
            <a:pPr lvl="1"/>
            <a:r>
              <a:rPr lang="en-GB" sz="2000" dirty="0"/>
              <a:t>The preference the </a:t>
            </a:r>
            <a:r>
              <a:rPr lang="en-GB" sz="2000" i="1" dirty="0" err="1"/>
              <a:t>i</a:t>
            </a:r>
            <a:r>
              <a:rPr lang="en-GB" sz="2000" baseline="30000" dirty="0" err="1"/>
              <a:t>th</a:t>
            </a:r>
            <a:r>
              <a:rPr lang="en-GB" sz="2000" dirty="0"/>
              <a:t> individual has for the </a:t>
            </a:r>
            <a:r>
              <a:rPr lang="en-GB" sz="2000" i="1" dirty="0" err="1"/>
              <a:t>j</a:t>
            </a:r>
            <a:r>
              <a:rPr lang="en-GB" sz="2000" baseline="30000" dirty="0" err="1"/>
              <a:t>th</a:t>
            </a:r>
            <a:r>
              <a:rPr lang="en-GB" sz="2000" dirty="0"/>
              <a:t> product is then:</a:t>
            </a:r>
          </a:p>
          <a:p>
            <a:pPr lvl="1"/>
            <a:endParaRPr lang="en-GB" sz="2000" dirty="0"/>
          </a:p>
          <a:p>
            <a:pPr lvl="1"/>
            <a:r>
              <a:rPr lang="en-GB" sz="2000" dirty="0"/>
              <a:t>Estimate weights from survey data (regression</a:t>
            </a:r>
            <a:r>
              <a:rPr lang="en-GB" sz="2000" dirty="0" smtClean="0"/>
              <a:t>).</a:t>
            </a:r>
            <a:endParaRPr lang="en-GB" sz="2000" dirty="0"/>
          </a:p>
        </p:txBody>
      </p:sp>
      <p:graphicFrame>
        <p:nvGraphicFramePr>
          <p:cNvPr id="9" name="Object 8"/>
          <p:cNvGraphicFramePr>
            <a:graphicFrameLocks noChangeAspect="1"/>
          </p:cNvGraphicFramePr>
          <p:nvPr>
            <p:extLst>
              <p:ext uri="{D42A27DB-BD31-4B8C-83A1-F6EECF244321}">
                <p14:modId xmlns:p14="http://schemas.microsoft.com/office/powerpoint/2010/main" val="870482604"/>
              </p:ext>
            </p:extLst>
          </p:nvPr>
        </p:nvGraphicFramePr>
        <p:xfrm>
          <a:off x="3356658" y="3641741"/>
          <a:ext cx="1597306" cy="535146"/>
        </p:xfrm>
        <a:graphic>
          <a:graphicData uri="http://schemas.openxmlformats.org/presentationml/2006/ole">
            <mc:AlternateContent xmlns:mc="http://schemas.openxmlformats.org/markup-compatibility/2006">
              <mc:Choice xmlns:v="urn:schemas-microsoft-com:vml" Requires="v">
                <p:oleObj spid="_x0000_s40975" name="Equation" r:id="rId3" imgW="901309" imgH="342751" progId="">
                  <p:embed/>
                </p:oleObj>
              </mc:Choice>
              <mc:Fallback>
                <p:oleObj name="Equation" r:id="rId3" imgW="901309" imgH="34275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6658" y="3641741"/>
                        <a:ext cx="1597306" cy="535146"/>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05261643"/>
              </p:ext>
            </p:extLst>
          </p:nvPr>
        </p:nvGraphicFramePr>
        <p:xfrm>
          <a:off x="3356658" y="5279691"/>
          <a:ext cx="2200464" cy="454853"/>
        </p:xfrm>
        <a:graphic>
          <a:graphicData uri="http://schemas.openxmlformats.org/presentationml/2006/ole">
            <mc:AlternateContent xmlns:mc="http://schemas.openxmlformats.org/markup-compatibility/2006">
              <mc:Choice xmlns:v="urn:schemas-microsoft-com:vml" Requires="v">
                <p:oleObj spid="_x0000_s40976" name="Equation" r:id="rId5" imgW="1193800" imgH="241300" progId="">
                  <p:embed/>
                </p:oleObj>
              </mc:Choice>
              <mc:Fallback>
                <p:oleObj name="Equation" r:id="rId5" imgW="1193800" imgH="24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6658" y="5279691"/>
                        <a:ext cx="2200464" cy="454853"/>
                      </a:xfrm>
                      <a:prstGeom prst="rect">
                        <a:avLst/>
                      </a:prstGeom>
                      <a:noFill/>
                      <a:extLst/>
                    </p:spPr>
                  </p:pic>
                </p:oleObj>
              </mc:Fallback>
            </mc:AlternateContent>
          </a:graphicData>
        </a:graphic>
      </p:graphicFrame>
    </p:spTree>
    <p:extLst>
      <p:ext uri="{BB962C8B-B14F-4D97-AF65-F5344CB8AC3E}">
        <p14:creationId xmlns:p14="http://schemas.microsoft.com/office/powerpoint/2010/main" val="5478723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 Marketing</a:t>
            </a:r>
          </a:p>
        </p:txBody>
      </p:sp>
      <p:sp>
        <p:nvSpPr>
          <p:cNvPr id="3" name="Content Placeholder 2"/>
          <p:cNvSpPr>
            <a:spLocks noGrp="1"/>
          </p:cNvSpPr>
          <p:nvPr>
            <p:ph idx="1"/>
          </p:nvPr>
        </p:nvSpPr>
        <p:spPr>
          <a:xfrm>
            <a:off x="685800" y="1481328"/>
            <a:ext cx="7543800" cy="264095"/>
          </a:xfrm>
        </p:spPr>
        <p:txBody>
          <a:bodyPr>
            <a:noAutofit/>
          </a:bodyPr>
          <a:lstStyle/>
          <a:p>
            <a:pPr marL="0" indent="0">
              <a:buNone/>
            </a:pPr>
            <a:r>
              <a:rPr lang="en-US" sz="2400" b="1" dirty="0" smtClean="0">
                <a:solidFill>
                  <a:srgbClr val="873B1F"/>
                </a:solidFill>
              </a:rPr>
              <a:t>Market Potential of a New Product or Technology</a:t>
            </a:r>
            <a:endParaRPr lang="en-US" sz="2400" dirty="0"/>
          </a:p>
        </p:txBody>
      </p:sp>
      <p:sp>
        <p:nvSpPr>
          <p:cNvPr id="4" name="Date Placeholder 3"/>
          <p:cNvSpPr>
            <a:spLocks noGrp="1"/>
          </p:cNvSpPr>
          <p:nvPr>
            <p:ph type="dt" sz="half" idx="2"/>
          </p:nvPr>
        </p:nvSpPr>
        <p:spPr>
          <a:xfrm>
            <a:off x="685800" y="6516911"/>
            <a:ext cx="7438869" cy="182880"/>
          </a:xfrm>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57</a:t>
            </a:fld>
            <a:endParaRPr lang="en-US" dirty="0"/>
          </a:p>
        </p:txBody>
      </p:sp>
      <p:sp>
        <p:nvSpPr>
          <p:cNvPr id="7" name="Content Placeholder 2"/>
          <p:cNvSpPr txBox="1">
            <a:spLocks/>
          </p:cNvSpPr>
          <p:nvPr/>
        </p:nvSpPr>
        <p:spPr>
          <a:xfrm>
            <a:off x="685800" y="2057146"/>
            <a:ext cx="7543800" cy="4239482"/>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Use the survey including demographics to estimate the average weights for different market segments.</a:t>
            </a:r>
          </a:p>
          <a:p>
            <a:pPr lvl="1"/>
            <a:r>
              <a:rPr lang="en-GB" sz="2000" dirty="0"/>
              <a:t>In the ‘green car’ study, the estimated weight for the electric car compared to the base gasoline car is .27, a 27% chance (other things being equal) of choosing the electric car.</a:t>
            </a:r>
          </a:p>
        </p:txBody>
      </p:sp>
      <p:sp>
        <p:nvSpPr>
          <p:cNvPr id="10" name="TextBox 9"/>
          <p:cNvSpPr txBox="1"/>
          <p:nvPr/>
        </p:nvSpPr>
        <p:spPr>
          <a:xfrm>
            <a:off x="685800" y="3953871"/>
            <a:ext cx="7543799" cy="1631206"/>
          </a:xfrm>
          <a:prstGeom prst="rect">
            <a:avLst/>
          </a:prstGeom>
          <a:solidFill>
            <a:srgbClr val="873B1F"/>
          </a:solidFill>
        </p:spPr>
        <p:txBody>
          <a:bodyPr wrap="square" lIns="91428" tIns="45715" rIns="91428" bIns="45715" rtlCol="0">
            <a:spAutoFit/>
          </a:bodyPr>
          <a:lstStyle/>
          <a:p>
            <a:pPr algn="l"/>
            <a:r>
              <a:rPr lang="en-GB" dirty="0">
                <a:solidFill>
                  <a:schemeClr val="bg1"/>
                </a:solidFill>
                <a:latin typeface="Arial" charset="0"/>
                <a:ea typeface="Arial" charset="0"/>
                <a:cs typeface="Arial" charset="0"/>
              </a:rPr>
              <a:t>The results of a conjoint choice study: </a:t>
            </a:r>
          </a:p>
          <a:p>
            <a:pPr marL="228600" indent="-228600">
              <a:spcBef>
                <a:spcPts val="600"/>
              </a:spcBef>
              <a:buFont typeface="Arial" pitchFamily="34" charset="0"/>
              <a:buChar char="•"/>
            </a:pPr>
            <a:r>
              <a:rPr lang="en-GB" dirty="0">
                <a:solidFill>
                  <a:schemeClr val="bg1"/>
                </a:solidFill>
                <a:latin typeface="Arial" charset="0"/>
                <a:ea typeface="Arial" charset="0"/>
                <a:cs typeface="Arial" charset="0"/>
              </a:rPr>
              <a:t>a set of probability estimates for each segment of choosing the different alternatives </a:t>
            </a:r>
          </a:p>
          <a:p>
            <a:pPr marL="228600" indent="-228600">
              <a:spcBef>
                <a:spcPts val="600"/>
              </a:spcBef>
              <a:buFont typeface="Arial" pitchFamily="34" charset="0"/>
              <a:buChar char="•"/>
            </a:pPr>
            <a:r>
              <a:rPr lang="en-GB" dirty="0">
                <a:solidFill>
                  <a:schemeClr val="bg1"/>
                </a:solidFill>
                <a:latin typeface="Arial" charset="0"/>
                <a:ea typeface="Arial" charset="0"/>
                <a:cs typeface="Arial" charset="0"/>
              </a:rPr>
              <a:t>by summing over the expected numbers in each segment we arrive at an estimate of market potential</a:t>
            </a:r>
          </a:p>
        </p:txBody>
      </p:sp>
    </p:spTree>
    <p:extLst>
      <p:ext uri="{BB962C8B-B14F-4D97-AF65-F5344CB8AC3E}">
        <p14:creationId xmlns:p14="http://schemas.microsoft.com/office/powerpoint/2010/main" val="7457430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pPr>
              <a:spcBef>
                <a:spcPts val="1600"/>
              </a:spcBef>
            </a:pPr>
            <a:r>
              <a:rPr lang="en-US" dirty="0" smtClean="0"/>
              <a:t>What factors may affect the final uptake of self-drive cars in the United States? In Italy?</a:t>
            </a:r>
          </a:p>
          <a:p>
            <a:pPr>
              <a:spcBef>
                <a:spcPts val="1600"/>
              </a:spcBef>
            </a:pPr>
            <a:r>
              <a:rPr lang="en-US" dirty="0" smtClean="0"/>
              <a:t>Thinking of the latest new major product or service just becoming available, write down an estimate of the percentage of the population (or households) that you expect will adopt the product or service in its final penetration level. What factors may affect its final uptake?</a:t>
            </a:r>
          </a:p>
          <a:p>
            <a:pPr>
              <a:spcBef>
                <a:spcPts val="1600"/>
              </a:spcBef>
            </a:pPr>
            <a:r>
              <a:rPr lang="en-US" dirty="0" smtClean="0"/>
              <a:t>After the class discussion of the final uptake, do you want to revise your estimates?</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58</a:t>
            </a:fld>
            <a:endParaRPr lang="en-US" dirty="0"/>
          </a:p>
        </p:txBody>
      </p:sp>
    </p:spTree>
    <p:extLst>
      <p:ext uri="{BB962C8B-B14F-4D97-AF65-F5344CB8AC3E}">
        <p14:creationId xmlns:p14="http://schemas.microsoft.com/office/powerpoint/2010/main" val="1825025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820488" y="2766092"/>
            <a:ext cx="3413689" cy="897456"/>
          </a:xfrm>
          <a:prstGeom prst="rect">
            <a:avLst/>
          </a:prstGeom>
        </p:spPr>
      </p:pic>
      <p:sp>
        <p:nvSpPr>
          <p:cNvPr id="2" name="Title 1"/>
          <p:cNvSpPr>
            <a:spLocks noGrp="1"/>
          </p:cNvSpPr>
          <p:nvPr>
            <p:ph type="title"/>
          </p:nvPr>
        </p:nvSpPr>
        <p:spPr/>
        <p:txBody>
          <a:bodyPr/>
          <a:lstStyle/>
          <a:p>
            <a:r>
              <a:rPr lang="en-US" dirty="0" smtClean="0"/>
              <a:t>12.4 Marketing</a:t>
            </a:r>
            <a:endParaRPr lang="en-US" dirty="0"/>
          </a:p>
        </p:txBody>
      </p:sp>
      <p:sp>
        <p:nvSpPr>
          <p:cNvPr id="3" name="Content Placeholder 2"/>
          <p:cNvSpPr>
            <a:spLocks noGrp="1"/>
          </p:cNvSpPr>
          <p:nvPr>
            <p:ph idx="1"/>
          </p:nvPr>
        </p:nvSpPr>
        <p:spPr>
          <a:xfrm>
            <a:off x="685800" y="1481328"/>
            <a:ext cx="7543800" cy="1354469"/>
          </a:xfrm>
        </p:spPr>
        <p:txBody>
          <a:bodyPr>
            <a:normAutofit/>
          </a:bodyPr>
          <a:lstStyle/>
          <a:p>
            <a:pPr marL="0" indent="0">
              <a:buNone/>
            </a:pPr>
            <a:r>
              <a:rPr lang="en-US" b="1" dirty="0" smtClean="0">
                <a:solidFill>
                  <a:srgbClr val="873B1F"/>
                </a:solidFill>
              </a:rPr>
              <a:t>Market Response Models</a:t>
            </a:r>
          </a:p>
          <a:p>
            <a:r>
              <a:rPr lang="en-US" sz="1800" i="1" dirty="0" smtClean="0"/>
              <a:t>Market </a:t>
            </a:r>
            <a:r>
              <a:rPr lang="en-US" sz="1800" i="1" dirty="0"/>
              <a:t>response models</a:t>
            </a:r>
            <a:r>
              <a:rPr lang="en-US" sz="1800" dirty="0"/>
              <a:t> are used to forecast aggregate medium-term movements in product sales or market shares. </a:t>
            </a:r>
          </a:p>
          <a:p>
            <a:pPr lvl="1"/>
            <a:r>
              <a:rPr lang="en-US" dirty="0"/>
              <a:t>also in market planning – e.g. in pricing</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59</a:t>
            </a:fld>
            <a:endParaRPr lang="en-US" dirty="0"/>
          </a:p>
        </p:txBody>
      </p:sp>
      <p:sp>
        <p:nvSpPr>
          <p:cNvPr id="7" name="Text Box 6"/>
          <p:cNvSpPr txBox="1">
            <a:spLocks noChangeArrowheads="1"/>
          </p:cNvSpPr>
          <p:nvPr/>
        </p:nvSpPr>
        <p:spPr bwMode="auto">
          <a:xfrm>
            <a:off x="685799" y="5123835"/>
            <a:ext cx="7438869" cy="1184940"/>
          </a:xfrm>
          <a:prstGeom prst="rect">
            <a:avLst/>
          </a:prstGeom>
          <a:noFill/>
          <a:ln w="12700">
            <a:noFill/>
            <a:miter lim="800000"/>
            <a:headEnd/>
            <a:tailEnd/>
          </a:ln>
          <a:effectLst/>
        </p:spPr>
        <p:txBody>
          <a:bodyPr wrap="square" lIns="0" tIns="0" rIns="0" bIns="0" anchor="t" anchorCtr="0">
            <a:spAutoFit/>
          </a:bodyPr>
          <a:lstStyle/>
          <a:p>
            <a:pPr defTabSz="1047750" eaLnBrk="0" hangingPunct="0">
              <a:spcBef>
                <a:spcPts val="600"/>
              </a:spcBef>
            </a:pPr>
            <a:r>
              <a:rPr lang="en-GB" b="1" u="none" dirty="0" smtClean="0">
                <a:solidFill>
                  <a:srgbClr val="873B1F"/>
                </a:solidFill>
                <a:latin typeface="Arial" charset="0"/>
                <a:ea typeface="Arial" charset="0"/>
                <a:cs typeface="Arial" charset="0"/>
              </a:rPr>
              <a:t>Question: </a:t>
            </a:r>
            <a:r>
              <a:rPr lang="en-GB" u="none" dirty="0" smtClean="0">
                <a:solidFill>
                  <a:srgbClr val="873B1F"/>
                </a:solidFill>
                <a:latin typeface="Arial" charset="0"/>
                <a:ea typeface="Arial" charset="0"/>
                <a:cs typeface="Arial" charset="0"/>
              </a:rPr>
              <a:t>What do you need to forecast if you are a beer (shampoo) manufacturer?</a:t>
            </a:r>
          </a:p>
          <a:p>
            <a:pPr marL="457200" indent="-228600" defTabSz="1047750" eaLnBrk="0" hangingPunct="0">
              <a:spcBef>
                <a:spcPts val="600"/>
              </a:spcBef>
              <a:buFont typeface="Arial" charset="0"/>
              <a:buChar char="•"/>
            </a:pPr>
            <a:r>
              <a:rPr lang="en-GB" dirty="0" smtClean="0">
                <a:solidFill>
                  <a:srgbClr val="873B1F"/>
                </a:solidFill>
                <a:latin typeface="Arial" charset="0"/>
                <a:ea typeface="Arial" charset="0"/>
                <a:cs typeface="Arial" charset="0"/>
              </a:rPr>
              <a:t>How do you measure these demand variables?</a:t>
            </a:r>
          </a:p>
          <a:p>
            <a:pPr marL="457200" indent="-228600" defTabSz="1047750" eaLnBrk="0" hangingPunct="0">
              <a:buFont typeface="Arial" charset="0"/>
              <a:buChar char="•"/>
            </a:pPr>
            <a:r>
              <a:rPr lang="en-GB" u="none" dirty="0" smtClean="0">
                <a:solidFill>
                  <a:srgbClr val="873B1F"/>
                </a:solidFill>
                <a:latin typeface="Arial" charset="0"/>
                <a:ea typeface="Arial" charset="0"/>
                <a:cs typeface="Arial" charset="0"/>
              </a:rPr>
              <a:t>How do you measure price (of beer)?</a:t>
            </a:r>
          </a:p>
        </p:txBody>
      </p:sp>
      <p:sp>
        <p:nvSpPr>
          <p:cNvPr id="9" name="Text Box 10"/>
          <p:cNvSpPr txBox="1">
            <a:spLocks noChangeArrowheads="1"/>
          </p:cNvSpPr>
          <p:nvPr/>
        </p:nvSpPr>
        <p:spPr bwMode="auto">
          <a:xfrm>
            <a:off x="685798" y="3709986"/>
            <a:ext cx="7543801" cy="1325002"/>
          </a:xfrm>
          <a:prstGeom prst="rect">
            <a:avLst/>
          </a:prstGeom>
          <a:solidFill>
            <a:srgbClr val="873B1F"/>
          </a:solidFill>
          <a:ln w="9525">
            <a:noFill/>
            <a:miter lim="800000"/>
            <a:headEnd/>
            <a:tailEnd/>
          </a:ln>
        </p:spPr>
        <p:txBody>
          <a:bodyPr vert="horz" wrap="square" lIns="91428" tIns="45715" rIns="91428" bIns="45715" numCol="1" anchor="t" anchorCtr="0" compatLnSpc="1">
            <a:prstTxWarp prst="textNoShape">
              <a:avLst/>
            </a:prstTxWarp>
          </a:bodyPr>
          <a:lstStyle/>
          <a:p>
            <a:pPr marR="77776" defTabSz="914253">
              <a:spcAft>
                <a:spcPts val="1000"/>
              </a:spcAft>
            </a:pPr>
            <a:r>
              <a:rPr lang="en-GB" sz="1600" noProof="1">
                <a:solidFill>
                  <a:schemeClr val="bg1"/>
                </a:solidFill>
                <a:latin typeface="Arial" charset="0"/>
                <a:ea typeface="Arial" charset="0"/>
                <a:cs typeface="Arial" charset="0"/>
              </a:rPr>
              <a:t>When modeling demand, </a:t>
            </a:r>
          </a:p>
          <a:p>
            <a:pPr marL="296863" marR="77776" lvl="1" indent="-285750" defTabSz="914253">
              <a:buFont typeface="Arial" charset="0"/>
              <a:buChar char="•"/>
            </a:pPr>
            <a:r>
              <a:rPr lang="en-GB" sz="1600" noProof="1" smtClean="0">
                <a:solidFill>
                  <a:schemeClr val="bg1"/>
                </a:solidFill>
                <a:latin typeface="Arial" charset="0"/>
                <a:ea typeface="Arial" charset="0"/>
                <a:cs typeface="Arial" charset="0"/>
              </a:rPr>
              <a:t>use </a:t>
            </a:r>
            <a:r>
              <a:rPr lang="en-GB" sz="1600" noProof="1">
                <a:solidFill>
                  <a:schemeClr val="bg1"/>
                </a:solidFill>
                <a:latin typeface="Arial" charset="0"/>
                <a:ea typeface="Arial" charset="0"/>
                <a:cs typeface="Arial" charset="0"/>
              </a:rPr>
              <a:t>a measure of sales volume that removes the effects of price changes and package size</a:t>
            </a:r>
            <a:endParaRPr lang="en-GB" sz="1600" dirty="0">
              <a:solidFill>
                <a:schemeClr val="bg1"/>
              </a:solidFill>
              <a:latin typeface="Arial" charset="0"/>
              <a:ea typeface="Arial" charset="0"/>
              <a:cs typeface="Arial" charset="0"/>
            </a:endParaRPr>
          </a:p>
          <a:p>
            <a:pPr marL="296863" lvl="1" indent="-285750" algn="l">
              <a:spcBef>
                <a:spcPts val="600"/>
              </a:spcBef>
              <a:buFont typeface="Arial" charset="0"/>
              <a:buChar char="•"/>
            </a:pPr>
            <a:r>
              <a:rPr lang="en-GB" sz="1600" dirty="0" smtClean="0">
                <a:solidFill>
                  <a:schemeClr val="bg1"/>
                </a:solidFill>
                <a:latin typeface="Arial" charset="0"/>
                <a:ea typeface="Arial" charset="0"/>
                <a:cs typeface="Arial" charset="0"/>
              </a:rPr>
              <a:t>take </a:t>
            </a:r>
            <a:r>
              <a:rPr lang="en-GB" sz="1600" dirty="0">
                <a:solidFill>
                  <a:schemeClr val="bg1"/>
                </a:solidFill>
                <a:latin typeface="Arial" charset="0"/>
                <a:ea typeface="Arial" charset="0"/>
                <a:cs typeface="Arial" charset="0"/>
              </a:rPr>
              <a:t>into account lost sales due to supply shortages.</a:t>
            </a:r>
          </a:p>
        </p:txBody>
      </p:sp>
    </p:spTree>
    <p:extLst>
      <p:ext uri="{BB962C8B-B14F-4D97-AF65-F5344CB8AC3E}">
        <p14:creationId xmlns:p14="http://schemas.microsoft.com/office/powerpoint/2010/main" val="102483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12.1 Evaluating a Forecasting Process</a:t>
            </a:r>
          </a:p>
        </p:txBody>
      </p:sp>
      <p:sp>
        <p:nvSpPr>
          <p:cNvPr id="4" name="Content Placeholder 2"/>
          <p:cNvSpPr>
            <a:spLocks noGrp="1"/>
          </p:cNvSpPr>
          <p:nvPr>
            <p:ph idx="1"/>
          </p:nvPr>
        </p:nvSpPr>
        <p:spPr>
          <a:xfrm>
            <a:off x="685800" y="1330857"/>
            <a:ext cx="7543800" cy="764161"/>
          </a:xfrm>
        </p:spPr>
        <p:txBody>
          <a:bodyPr>
            <a:noAutofit/>
          </a:bodyPr>
          <a:lstStyle/>
          <a:p>
            <a:pPr marL="0" indent="0">
              <a:buNone/>
            </a:pPr>
            <a:r>
              <a:rPr lang="en-US" sz="2400" b="1" dirty="0" smtClean="0">
                <a:solidFill>
                  <a:srgbClr val="873B1F"/>
                </a:solidFill>
              </a:rPr>
              <a:t>Evaluating Forecasting Methods: </a:t>
            </a:r>
            <a:br>
              <a:rPr lang="en-US" sz="2400" b="1" dirty="0" smtClean="0">
                <a:solidFill>
                  <a:srgbClr val="873B1F"/>
                </a:solidFill>
              </a:rPr>
            </a:br>
            <a:r>
              <a:rPr lang="en-US" sz="2400" b="1" smtClean="0">
                <a:solidFill>
                  <a:srgbClr val="873B1F"/>
                </a:solidFill>
              </a:rPr>
              <a:t>Forecasting Competitions</a:t>
            </a:r>
            <a:endParaRPr lang="en-US" sz="2400" b="1" dirty="0" smtClean="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6</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8" name="Content Placeholder 2"/>
          <p:cNvSpPr txBox="1">
            <a:spLocks/>
          </p:cNvSpPr>
          <p:nvPr/>
        </p:nvSpPr>
        <p:spPr>
          <a:xfrm>
            <a:off x="685799" y="2282874"/>
            <a:ext cx="7543800" cy="406005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Criteria for selecting error metrics</a:t>
            </a:r>
          </a:p>
          <a:p>
            <a:pPr lvl="1"/>
            <a:r>
              <a:rPr lang="en-US" dirty="0"/>
              <a:t>Sensitivity to outliers</a:t>
            </a:r>
          </a:p>
          <a:p>
            <a:pPr lvl="2">
              <a:buClr>
                <a:srgbClr val="873B1F"/>
              </a:buClr>
              <a:buFont typeface="Arial" charset="0"/>
              <a:buChar char="•"/>
            </a:pPr>
            <a:r>
              <a:rPr lang="en-US" sz="1800" i="1" dirty="0"/>
              <a:t>RMSE</a:t>
            </a:r>
            <a:r>
              <a:rPr lang="en-US" sz="1800" dirty="0"/>
              <a:t> is based on squared errors and therefore sensitive to outliers</a:t>
            </a:r>
          </a:p>
          <a:p>
            <a:pPr lvl="1"/>
            <a:r>
              <a:rPr lang="en-US" dirty="0"/>
              <a:t>Sensitivity to performance on individual series</a:t>
            </a:r>
          </a:p>
          <a:p>
            <a:pPr lvl="2">
              <a:buClr>
                <a:srgbClr val="873B1F"/>
              </a:buClr>
              <a:buFont typeface="Arial" charset="0"/>
              <a:buChar char="•"/>
            </a:pPr>
            <a:r>
              <a:rPr lang="en-US" sz="1800" i="1" dirty="0"/>
              <a:t>MAE</a:t>
            </a:r>
            <a:r>
              <a:rPr lang="en-US" sz="1800" dirty="0"/>
              <a:t> can be dominated by small errors when data values are large</a:t>
            </a:r>
          </a:p>
          <a:p>
            <a:pPr lvl="2">
              <a:buClr>
                <a:srgbClr val="873B1F"/>
              </a:buClr>
              <a:buFont typeface="Arial" charset="0"/>
              <a:buChar char="•"/>
            </a:pPr>
            <a:r>
              <a:rPr lang="en-US" sz="1800" i="1" dirty="0"/>
              <a:t>MAPE</a:t>
            </a:r>
            <a:r>
              <a:rPr lang="en-US" sz="1800" dirty="0"/>
              <a:t> can be affected by series with actuals close to zero</a:t>
            </a:r>
          </a:p>
          <a:p>
            <a:pPr lvl="1"/>
            <a:r>
              <a:rPr lang="en-US" dirty="0"/>
              <a:t>Effect of scale</a:t>
            </a:r>
          </a:p>
          <a:p>
            <a:pPr lvl="2">
              <a:buClr>
                <a:srgbClr val="873B1F"/>
              </a:buClr>
              <a:buFont typeface="Arial" charset="0"/>
              <a:buChar char="•"/>
            </a:pPr>
            <a:r>
              <a:rPr lang="en-US" sz="1800" i="1" dirty="0"/>
              <a:t>MAPE</a:t>
            </a:r>
            <a:r>
              <a:rPr lang="en-US" sz="1800" dirty="0"/>
              <a:t> and relative errors (</a:t>
            </a:r>
            <a:r>
              <a:rPr lang="en-US" sz="1800" i="1" dirty="0" err="1"/>
              <a:t>RelMAE</a:t>
            </a:r>
            <a:r>
              <a:rPr lang="en-US" sz="1800" dirty="0"/>
              <a:t>) are scale-independent</a:t>
            </a:r>
          </a:p>
          <a:p>
            <a:pPr lvl="1"/>
            <a:r>
              <a:rPr lang="en-US" dirty="0"/>
              <a:t>The measure’s interpretability</a:t>
            </a:r>
          </a:p>
          <a:p>
            <a:pPr lvl="2">
              <a:buClr>
                <a:srgbClr val="873B1F"/>
              </a:buClr>
              <a:buFont typeface="Arial" charset="0"/>
              <a:buChar char="•"/>
            </a:pPr>
            <a:r>
              <a:rPr lang="en-US" sz="1800" i="1" dirty="0"/>
              <a:t>RMSE</a:t>
            </a:r>
            <a:r>
              <a:rPr lang="en-US" sz="1800" dirty="0"/>
              <a:t> is not easily interpretable, </a:t>
            </a:r>
            <a:r>
              <a:rPr lang="en-US" sz="1800" i="1" dirty="0"/>
              <a:t>MAPE</a:t>
            </a:r>
            <a:r>
              <a:rPr lang="en-US" sz="1800" dirty="0"/>
              <a:t> is. </a:t>
            </a:r>
            <a:r>
              <a:rPr lang="en-US" sz="1800" i="1" dirty="0" err="1"/>
              <a:t>RelMAE</a:t>
            </a:r>
            <a:r>
              <a:rPr lang="en-US" sz="1800" dirty="0"/>
              <a:t> very useful for comparisons</a:t>
            </a:r>
            <a:r>
              <a:rPr lang="en-US" sz="1800" dirty="0" smtClean="0"/>
              <a:t>.</a:t>
            </a:r>
            <a:endParaRPr lang="en-US" sz="1800" dirty="0"/>
          </a:p>
        </p:txBody>
      </p:sp>
    </p:spTree>
    <p:extLst>
      <p:ext uri="{BB962C8B-B14F-4D97-AF65-F5344CB8AC3E}">
        <p14:creationId xmlns:p14="http://schemas.microsoft.com/office/powerpoint/2010/main" val="6554680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12.4 Marketing</a:t>
            </a:r>
            <a:endParaRPr lang="en-US" dirty="0"/>
          </a:p>
        </p:txBody>
      </p:sp>
      <p:sp>
        <p:nvSpPr>
          <p:cNvPr id="3" name="Content Placeholder 2"/>
          <p:cNvSpPr>
            <a:spLocks noGrp="1"/>
          </p:cNvSpPr>
          <p:nvPr>
            <p:ph idx="1"/>
          </p:nvPr>
        </p:nvSpPr>
        <p:spPr>
          <a:xfrm>
            <a:off x="685800" y="1481328"/>
            <a:ext cx="7543800" cy="4711128"/>
          </a:xfrm>
        </p:spPr>
        <p:txBody>
          <a:bodyPr>
            <a:noAutofit/>
          </a:bodyPr>
          <a:lstStyle/>
          <a:p>
            <a:pPr marL="0" indent="0">
              <a:buNone/>
            </a:pPr>
            <a:r>
              <a:rPr lang="en-US" b="1" dirty="0" smtClean="0">
                <a:solidFill>
                  <a:srgbClr val="873B1F"/>
                </a:solidFill>
              </a:rPr>
              <a:t>Market Response Models</a:t>
            </a:r>
          </a:p>
          <a:p>
            <a:pPr marL="0" indent="0">
              <a:buNone/>
            </a:pPr>
            <a:r>
              <a:rPr lang="en-US" sz="1800" b="1" dirty="0" smtClean="0"/>
              <a:t>Example: Airline Travel</a:t>
            </a:r>
          </a:p>
          <a:p>
            <a:r>
              <a:rPr lang="en-GB" sz="1800" dirty="0"/>
              <a:t>What variables should we include to model and forecast 1-3 year ahead air traffic from country to country, with annual data e.g. US-UK?</a:t>
            </a:r>
          </a:p>
          <a:p>
            <a:r>
              <a:rPr lang="en-GB" sz="1800" dirty="0"/>
              <a:t>Are lags important?</a:t>
            </a:r>
          </a:p>
          <a:p>
            <a:r>
              <a:rPr lang="en-GB" sz="1800" dirty="0"/>
              <a:t>How do you measure price?</a:t>
            </a:r>
          </a:p>
          <a:p>
            <a:r>
              <a:rPr lang="en-GB" sz="1800" dirty="0"/>
              <a:t>What do you do about 9/11 terrorist attack?</a:t>
            </a:r>
          </a:p>
          <a:p>
            <a:r>
              <a:rPr lang="en-GB" sz="1800" dirty="0"/>
              <a:t>The proposed model:</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60</a:t>
            </a:fld>
            <a:endParaRPr lang="en-US" dirty="0"/>
          </a:p>
        </p:txBody>
      </p:sp>
      <p:pic>
        <p:nvPicPr>
          <p:cNvPr id="10" name="Picture 9"/>
          <p:cNvPicPr>
            <a:picLocks noChangeAspect="1"/>
          </p:cNvPicPr>
          <p:nvPr/>
        </p:nvPicPr>
        <p:blipFill>
          <a:blip r:embed="rId2"/>
          <a:stretch>
            <a:fillRect/>
          </a:stretch>
        </p:blipFill>
        <p:spPr>
          <a:xfrm>
            <a:off x="2141317" y="4430572"/>
            <a:ext cx="4870941" cy="701835"/>
          </a:xfrm>
          <a:prstGeom prst="rect">
            <a:avLst/>
          </a:prstGeom>
        </p:spPr>
      </p:pic>
      <p:sp>
        <p:nvSpPr>
          <p:cNvPr id="11" name="Speech Bubble: Rectangle 8"/>
          <p:cNvSpPr/>
          <p:nvPr/>
        </p:nvSpPr>
        <p:spPr>
          <a:xfrm>
            <a:off x="983848" y="5307035"/>
            <a:ext cx="1752600" cy="715226"/>
          </a:xfrm>
          <a:prstGeom prst="wedgeRectCallout">
            <a:avLst>
              <a:gd name="adj1" fmla="val 27053"/>
              <a:gd name="adj2" fmla="val -105171"/>
            </a:avLst>
          </a:prstGeom>
          <a:solidFill>
            <a:srgbClr val="873B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charset="0"/>
                <a:ea typeface="Arial" charset="0"/>
                <a:cs typeface="Arial" charset="0"/>
              </a:rPr>
              <a:t>Growth in number of passengers</a:t>
            </a:r>
          </a:p>
        </p:txBody>
      </p:sp>
      <p:sp>
        <p:nvSpPr>
          <p:cNvPr id="12" name="Speech Bubble: Rectangle 11"/>
          <p:cNvSpPr/>
          <p:nvPr/>
        </p:nvSpPr>
        <p:spPr>
          <a:xfrm>
            <a:off x="4457700" y="5405213"/>
            <a:ext cx="2209800" cy="859260"/>
          </a:xfrm>
          <a:prstGeom prst="wedgeRectCallout">
            <a:avLst>
              <a:gd name="adj1" fmla="val 27053"/>
              <a:gd name="adj2" fmla="val -105171"/>
            </a:avLst>
          </a:prstGeom>
          <a:solidFill>
            <a:srgbClr val="873B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charset="0"/>
                <a:ea typeface="Arial" charset="0"/>
                <a:cs typeface="Arial" charset="0"/>
              </a:rPr>
              <a:t>Explanatories: International trade &amp; Ticket price</a:t>
            </a:r>
          </a:p>
        </p:txBody>
      </p:sp>
    </p:spTree>
    <p:extLst>
      <p:ext uri="{BB962C8B-B14F-4D97-AF65-F5344CB8AC3E}">
        <p14:creationId xmlns:p14="http://schemas.microsoft.com/office/powerpoint/2010/main" val="15845591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12.4 Marketing</a:t>
            </a:r>
            <a:endParaRPr lang="en-US" dirty="0"/>
          </a:p>
        </p:txBody>
      </p:sp>
      <p:sp>
        <p:nvSpPr>
          <p:cNvPr id="3" name="Content Placeholder 2"/>
          <p:cNvSpPr>
            <a:spLocks noGrp="1"/>
          </p:cNvSpPr>
          <p:nvPr>
            <p:ph idx="1"/>
          </p:nvPr>
        </p:nvSpPr>
        <p:spPr>
          <a:xfrm>
            <a:off x="685800" y="1481328"/>
            <a:ext cx="7543800" cy="4711128"/>
          </a:xfrm>
        </p:spPr>
        <p:txBody>
          <a:bodyPr>
            <a:noAutofit/>
          </a:bodyPr>
          <a:lstStyle/>
          <a:p>
            <a:pPr marL="0" indent="0">
              <a:buNone/>
            </a:pPr>
            <a:r>
              <a:rPr lang="en-US" b="1" dirty="0" smtClean="0">
                <a:solidFill>
                  <a:srgbClr val="873B1F"/>
                </a:solidFill>
              </a:rPr>
              <a:t>Market Response Models</a:t>
            </a:r>
          </a:p>
          <a:p>
            <a:pPr marL="0" indent="0">
              <a:buNone/>
            </a:pPr>
            <a:r>
              <a:rPr lang="en-US" sz="1800" b="1" dirty="0" smtClean="0"/>
              <a:t>Example: Soft Drinks</a:t>
            </a:r>
          </a:p>
          <a:p>
            <a:r>
              <a:rPr lang="en-US" sz="1800" i="1" dirty="0"/>
              <a:t>Market </a:t>
            </a:r>
            <a:r>
              <a:rPr lang="en-US" sz="1800" i="1" dirty="0" err="1"/>
              <a:t>response</a:t>
            </a:r>
            <a:r>
              <a:rPr lang="en-US" sz="1800" i="1" baseline="-25000" dirty="0" err="1"/>
              <a:t>ijt</a:t>
            </a:r>
            <a:r>
              <a:rPr lang="en-GB" sz="1800" dirty="0"/>
              <a:t> </a:t>
            </a:r>
            <a:r>
              <a:rPr lang="en-US" sz="1800" dirty="0"/>
              <a:t>= </a:t>
            </a:r>
            <a:r>
              <a:rPr lang="en-US" sz="1800" i="1" dirty="0"/>
              <a:t>f </a:t>
            </a:r>
            <a:r>
              <a:rPr lang="en-US" sz="1800" dirty="0"/>
              <a:t>(</a:t>
            </a:r>
            <a:r>
              <a:rPr lang="en-US" sz="1800" i="1" dirty="0"/>
              <a:t>marketing instruments</a:t>
            </a:r>
            <a:r>
              <a:rPr lang="en-US" sz="1800" dirty="0"/>
              <a:t>: </a:t>
            </a:r>
            <a:r>
              <a:rPr lang="en-US" sz="1800" i="1" dirty="0"/>
              <a:t>price, display, feature, store</a:t>
            </a:r>
            <a:r>
              <a:rPr lang="en-US" sz="1800" dirty="0"/>
              <a:t>, </a:t>
            </a:r>
            <a:r>
              <a:rPr lang="en-US" sz="1800" i="1" dirty="0"/>
              <a:t>competition, events, promotion,…</a:t>
            </a:r>
            <a:r>
              <a:rPr lang="en-US" sz="1800" dirty="0"/>
              <a:t>; </a:t>
            </a:r>
            <a:r>
              <a:rPr lang="en-US" sz="1800" i="1" dirty="0"/>
              <a:t>seasonality</a:t>
            </a:r>
            <a:r>
              <a:rPr lang="en-US" sz="1800" dirty="0"/>
              <a:t>; </a:t>
            </a:r>
            <a:r>
              <a:rPr lang="en-US" sz="1800" i="1" dirty="0"/>
              <a:t>exogenous factors</a:t>
            </a:r>
            <a:r>
              <a:rPr lang="en-US" sz="1800" dirty="0"/>
              <a:t>),</a:t>
            </a:r>
            <a:endParaRPr lang="en-GB" sz="1800" dirty="0"/>
          </a:p>
          <a:p>
            <a:pPr marL="457200" lvl="2" indent="-241300">
              <a:buFont typeface=".AppleSystemUIFont" charset="-120"/>
              <a:buChar char="–"/>
            </a:pPr>
            <a:r>
              <a:rPr lang="en-GB" sz="1800" dirty="0"/>
              <a:t>where </a:t>
            </a:r>
            <a:r>
              <a:rPr lang="en-GB" sz="1800" i="1" dirty="0" err="1"/>
              <a:t>i</a:t>
            </a:r>
            <a:r>
              <a:rPr lang="en-GB" sz="1800" dirty="0"/>
              <a:t> is the </a:t>
            </a:r>
            <a:r>
              <a:rPr lang="en-GB" sz="1800" i="1" dirty="0" err="1"/>
              <a:t>i</a:t>
            </a:r>
            <a:r>
              <a:rPr lang="en-GB" sz="1800" baseline="30000" dirty="0" err="1"/>
              <a:t>th</a:t>
            </a:r>
            <a:r>
              <a:rPr lang="en-GB" sz="1800" dirty="0"/>
              <a:t> brand in the </a:t>
            </a:r>
            <a:r>
              <a:rPr lang="en-GB" sz="1800" i="1" dirty="0" err="1"/>
              <a:t>j</a:t>
            </a:r>
            <a:r>
              <a:rPr lang="en-GB" sz="1800" baseline="30000" dirty="0" err="1"/>
              <a:t>th</a:t>
            </a:r>
            <a:r>
              <a:rPr lang="en-GB" sz="1800" dirty="0"/>
              <a:t> store,</a:t>
            </a:r>
            <a:r>
              <a:rPr lang="en-GB" sz="1800" i="1" dirty="0"/>
              <a:t> t </a:t>
            </a:r>
            <a:r>
              <a:rPr lang="en-GB" sz="1800" dirty="0"/>
              <a:t>is time.</a:t>
            </a:r>
          </a:p>
          <a:p>
            <a:r>
              <a:rPr lang="en-GB" sz="1800" dirty="0" smtClean="0"/>
              <a:t>A </a:t>
            </a:r>
            <a:r>
              <a:rPr lang="en-GB" sz="1800" dirty="0"/>
              <a:t>model for Pepsi:</a:t>
            </a:r>
          </a:p>
          <a:p>
            <a:endParaRPr lang="en-US" sz="1800" i="1" dirty="0"/>
          </a:p>
          <a:p>
            <a:endParaRPr lang="en-US" sz="1800" i="1" dirty="0"/>
          </a:p>
          <a:p>
            <a:endParaRPr lang="en-US" sz="1800" i="1" dirty="0"/>
          </a:p>
          <a:p>
            <a:pPr marL="457200" lvl="2" indent="-241300">
              <a:buFont typeface=".AppleSystemUIFont" charset="-120"/>
              <a:buChar char="–"/>
            </a:pPr>
            <a:r>
              <a:rPr lang="en-US" sz="1800" i="1" dirty="0"/>
              <a:t>t</a:t>
            </a:r>
            <a:r>
              <a:rPr lang="en-US" sz="1800" dirty="0"/>
              <a:t>-statistics in parentheses. </a:t>
            </a:r>
            <a:r>
              <a:rPr lang="en-US" sz="1800" i="1" dirty="0"/>
              <a:t>R</a:t>
            </a:r>
            <a:r>
              <a:rPr lang="en-US" sz="1800" baseline="30000" dirty="0"/>
              <a:t>2</a:t>
            </a:r>
            <a:r>
              <a:rPr lang="en-US" sz="1800" dirty="0"/>
              <a:t> = 90%. </a:t>
            </a:r>
          </a:p>
          <a:p>
            <a:pPr marL="457200" lvl="2" indent="-241300">
              <a:buFont typeface=".AppleSystemUIFont" charset="-120"/>
              <a:buChar char="–"/>
            </a:pPr>
            <a:r>
              <a:rPr lang="en-US" sz="1800" dirty="0"/>
              <a:t>No indication of autocorrelation in the residuals.</a:t>
            </a:r>
            <a:endParaRPr lang="en-GB" sz="18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61</a:t>
            </a:fld>
            <a:endParaRPr lang="en-US" dirty="0"/>
          </a:p>
        </p:txBody>
      </p:sp>
      <p:pic>
        <p:nvPicPr>
          <p:cNvPr id="9" name="Picture 8"/>
          <p:cNvPicPr>
            <a:picLocks noChangeAspect="1"/>
          </p:cNvPicPr>
          <p:nvPr/>
        </p:nvPicPr>
        <p:blipFill>
          <a:blip r:embed="rId2"/>
          <a:stretch>
            <a:fillRect/>
          </a:stretch>
        </p:blipFill>
        <p:spPr>
          <a:xfrm>
            <a:off x="1443218" y="3933363"/>
            <a:ext cx="6257563" cy="1167214"/>
          </a:xfrm>
          <a:prstGeom prst="rect">
            <a:avLst/>
          </a:prstGeom>
        </p:spPr>
      </p:pic>
      <p:sp>
        <p:nvSpPr>
          <p:cNvPr id="13" name="Text Box 6"/>
          <p:cNvSpPr txBox="1">
            <a:spLocks noChangeArrowheads="1"/>
          </p:cNvSpPr>
          <p:nvPr/>
        </p:nvSpPr>
        <p:spPr bwMode="auto">
          <a:xfrm>
            <a:off x="685799" y="5936083"/>
            <a:ext cx="7438869" cy="276999"/>
          </a:xfrm>
          <a:prstGeom prst="rect">
            <a:avLst/>
          </a:prstGeom>
          <a:noFill/>
          <a:ln w="12700">
            <a:noFill/>
            <a:miter lim="800000"/>
            <a:headEnd/>
            <a:tailEnd/>
          </a:ln>
          <a:effectLst/>
        </p:spPr>
        <p:txBody>
          <a:bodyPr wrap="square" lIns="0" tIns="0" rIns="0" bIns="0" anchor="t" anchorCtr="0">
            <a:spAutoFit/>
          </a:bodyPr>
          <a:lstStyle/>
          <a:p>
            <a:pPr defTabSz="1047750" eaLnBrk="0" hangingPunct="0">
              <a:spcBef>
                <a:spcPts val="600"/>
              </a:spcBef>
            </a:pPr>
            <a:r>
              <a:rPr lang="en-GB" b="1" u="none" dirty="0" smtClean="0">
                <a:solidFill>
                  <a:srgbClr val="873B1F"/>
                </a:solidFill>
                <a:latin typeface="Arial" charset="0"/>
                <a:ea typeface="Arial" charset="0"/>
                <a:cs typeface="Arial" charset="0"/>
              </a:rPr>
              <a:t>Question: </a:t>
            </a:r>
            <a:r>
              <a:rPr lang="en-GB" dirty="0" smtClean="0">
                <a:solidFill>
                  <a:srgbClr val="873B1F"/>
                </a:solidFill>
                <a:latin typeface="Arial" charset="0"/>
                <a:ea typeface="Arial" charset="0"/>
                <a:cs typeface="Arial" charset="0"/>
              </a:rPr>
              <a:t>Interpret the coefficients?</a:t>
            </a:r>
            <a:endParaRPr lang="en-GB" u="none" dirty="0" smtClean="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8338527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12.4 Marketing</a:t>
            </a:r>
            <a:endParaRPr lang="en-US" dirty="0"/>
          </a:p>
        </p:txBody>
      </p:sp>
      <p:sp>
        <p:nvSpPr>
          <p:cNvPr id="3" name="Content Placeholder 2"/>
          <p:cNvSpPr>
            <a:spLocks noGrp="1"/>
          </p:cNvSpPr>
          <p:nvPr>
            <p:ph idx="1"/>
          </p:nvPr>
        </p:nvSpPr>
        <p:spPr>
          <a:xfrm>
            <a:off x="685800" y="1481328"/>
            <a:ext cx="7543800" cy="4711128"/>
          </a:xfrm>
        </p:spPr>
        <p:txBody>
          <a:bodyPr>
            <a:noAutofit/>
          </a:bodyPr>
          <a:lstStyle/>
          <a:p>
            <a:pPr marL="0" indent="0">
              <a:buNone/>
            </a:pPr>
            <a:r>
              <a:rPr lang="en-US" b="1" dirty="0" smtClean="0">
                <a:solidFill>
                  <a:srgbClr val="873B1F"/>
                </a:solidFill>
              </a:rPr>
              <a:t>Market Response Models</a:t>
            </a:r>
          </a:p>
          <a:p>
            <a:pPr marL="0" indent="0">
              <a:buNone/>
            </a:pPr>
            <a:r>
              <a:rPr lang="en-US" dirty="0" smtClean="0"/>
              <a:t>In building a market response model, the key decisions to make are:</a:t>
            </a:r>
          </a:p>
          <a:p>
            <a:pPr marL="457200" indent="-217488"/>
            <a:r>
              <a:rPr lang="en-US" dirty="0" smtClean="0"/>
              <a:t>Which explanatory variables to include in the proposed model; and</a:t>
            </a:r>
          </a:p>
          <a:p>
            <a:pPr marL="457200" indent="-217488"/>
            <a:r>
              <a:rPr lang="en-US" dirty="0" smtClean="0"/>
              <a:t>The appropriate level of aggregation at which to build the model.</a:t>
            </a:r>
            <a:endParaRPr lang="en-GB"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62</a:t>
            </a:fld>
            <a:endParaRPr lang="en-US" dirty="0"/>
          </a:p>
        </p:txBody>
      </p:sp>
    </p:spTree>
    <p:extLst>
      <p:ext uri="{BB962C8B-B14F-4D97-AF65-F5344CB8AC3E}">
        <p14:creationId xmlns:p14="http://schemas.microsoft.com/office/powerpoint/2010/main" val="13046366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12.4 Marketing</a:t>
            </a:r>
            <a:endParaRPr lang="en-US" dirty="0"/>
          </a:p>
        </p:txBody>
      </p:sp>
      <p:sp>
        <p:nvSpPr>
          <p:cNvPr id="3" name="Content Placeholder 2"/>
          <p:cNvSpPr>
            <a:spLocks noGrp="1"/>
          </p:cNvSpPr>
          <p:nvPr>
            <p:ph idx="1"/>
          </p:nvPr>
        </p:nvSpPr>
        <p:spPr>
          <a:xfrm>
            <a:off x="685800" y="1481328"/>
            <a:ext cx="7543800" cy="4711128"/>
          </a:xfrm>
        </p:spPr>
        <p:txBody>
          <a:bodyPr>
            <a:noAutofit/>
          </a:bodyPr>
          <a:lstStyle/>
          <a:p>
            <a:pPr marL="0" indent="0">
              <a:buNone/>
            </a:pPr>
            <a:r>
              <a:rPr lang="en-US" b="1" dirty="0" smtClean="0">
                <a:solidFill>
                  <a:srgbClr val="873B1F"/>
                </a:solidFill>
              </a:rPr>
              <a:t>Market Response Models</a:t>
            </a:r>
          </a:p>
          <a:p>
            <a:pPr marL="0" indent="0">
              <a:buNone/>
            </a:pPr>
            <a:r>
              <a:rPr lang="en-GB" sz="1800" b="1" dirty="0"/>
              <a:t>Brand Models with different product forms (e.g. pack sizes)</a:t>
            </a:r>
          </a:p>
          <a:p>
            <a:r>
              <a:rPr lang="en-GB" sz="1800" dirty="0"/>
              <a:t>A simple model!!</a:t>
            </a:r>
          </a:p>
          <a:p>
            <a:r>
              <a:rPr lang="en-GB" sz="1800" dirty="0"/>
              <a:t>Where brand b in product form p only competes with one other brand and one other product form</a:t>
            </a:r>
            <a:endParaRPr lang="en-US" sz="1800" i="1" dirty="0"/>
          </a:p>
          <a:p>
            <a:endParaRPr lang="en-US" sz="1800" i="1" dirty="0"/>
          </a:p>
          <a:p>
            <a:r>
              <a:rPr lang="en-US" sz="1800" i="1" dirty="0" err="1"/>
              <a:t>Q</a:t>
            </a:r>
            <a:r>
              <a:rPr lang="en-US" sz="1800" i="1" baseline="-25000" dirty="0" err="1"/>
              <a:t>bp</a:t>
            </a:r>
            <a:r>
              <a:rPr lang="en-US" sz="1800" i="1" dirty="0"/>
              <a:t> </a:t>
            </a:r>
            <a:r>
              <a:rPr lang="en-US" sz="1800" dirty="0"/>
              <a:t>demanded of product </a:t>
            </a:r>
            <a:r>
              <a:rPr lang="en-US" sz="1800" i="1" dirty="0" err="1"/>
              <a:t>bp</a:t>
            </a:r>
            <a:r>
              <a:rPr lang="en-US" sz="1800" dirty="0"/>
              <a:t> (brand </a:t>
            </a:r>
            <a:r>
              <a:rPr lang="en-US" sz="1800" i="1" dirty="0"/>
              <a:t>b </a:t>
            </a:r>
            <a:r>
              <a:rPr lang="en-US" sz="1800" dirty="0"/>
              <a:t>in product form </a:t>
            </a:r>
            <a:r>
              <a:rPr lang="en-US" sz="1800" i="1" dirty="0"/>
              <a:t>p</a:t>
            </a:r>
            <a:r>
              <a:rPr lang="en-US" sz="1800" dirty="0"/>
              <a:t>)</a:t>
            </a:r>
          </a:p>
          <a:p>
            <a:r>
              <a:rPr lang="en-US" sz="1800" i="1" dirty="0" err="1"/>
              <a:t>X</a:t>
            </a:r>
            <a:r>
              <a:rPr lang="en-US" sz="1800" i="1" baseline="-25000" dirty="0" err="1"/>
              <a:t>bp</a:t>
            </a:r>
            <a:r>
              <a:rPr lang="en-US" sz="1800" i="1" baseline="-25000" dirty="0"/>
              <a:t> </a:t>
            </a:r>
            <a:r>
              <a:rPr lang="en-US" sz="1800" i="1" dirty="0"/>
              <a:t>– </a:t>
            </a:r>
            <a:r>
              <a:rPr lang="en-US" sz="1800" dirty="0"/>
              <a:t>price of brand b in form p</a:t>
            </a:r>
          </a:p>
          <a:p>
            <a:r>
              <a:rPr lang="en-US" sz="1800" dirty="0"/>
              <a:t>Assumes to compete with brand 1 product p (X</a:t>
            </a:r>
            <a:r>
              <a:rPr lang="en-US" sz="1800" baseline="-25000" dirty="0"/>
              <a:t>1p</a:t>
            </a:r>
            <a:r>
              <a:rPr lang="en-US" sz="1800" dirty="0"/>
              <a:t>) and brand 1 product 1 (X</a:t>
            </a:r>
            <a:r>
              <a:rPr lang="en-US" sz="1800" baseline="-25000" dirty="0"/>
              <a:t>11</a:t>
            </a:r>
            <a:r>
              <a:rPr lang="en-US" sz="1800" dirty="0"/>
              <a:t>)</a:t>
            </a:r>
          </a:p>
          <a:p>
            <a:r>
              <a:rPr lang="en-GB" sz="1800" dirty="0"/>
              <a:t>Estimated for different stores (or groups of stores) because stores and their customers are not homogeneous</a:t>
            </a:r>
            <a:endParaRPr lang="en-US" sz="18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63</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714918396"/>
              </p:ext>
            </p:extLst>
          </p:nvPr>
        </p:nvGraphicFramePr>
        <p:xfrm>
          <a:off x="825701" y="3333616"/>
          <a:ext cx="7298967" cy="386017"/>
        </p:xfrm>
        <a:graphic>
          <a:graphicData uri="http://schemas.openxmlformats.org/presentationml/2006/ole">
            <mc:AlternateContent xmlns:mc="http://schemas.openxmlformats.org/markup-compatibility/2006">
              <mc:Choice xmlns:v="urn:schemas-microsoft-com:vml" Requires="v">
                <p:oleObj spid="_x0000_s43017" name="Equation" r:id="rId3" imgW="4737100" imgH="241300" progId="">
                  <p:embed/>
                </p:oleObj>
              </mc:Choice>
              <mc:Fallback>
                <p:oleObj name="Equation" r:id="rId3" imgW="4737100" imgH="2413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701" y="3333616"/>
                        <a:ext cx="7298967" cy="386017"/>
                      </a:xfrm>
                      <a:prstGeom prst="rect">
                        <a:avLst/>
                      </a:prstGeom>
                      <a:noFill/>
                      <a:extLst/>
                    </p:spPr>
                  </p:pic>
                </p:oleObj>
              </mc:Fallback>
            </mc:AlternateContent>
          </a:graphicData>
        </a:graphic>
      </p:graphicFrame>
    </p:spTree>
    <p:extLst>
      <p:ext uri="{BB962C8B-B14F-4D97-AF65-F5344CB8AC3E}">
        <p14:creationId xmlns:p14="http://schemas.microsoft.com/office/powerpoint/2010/main" val="19241292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12.4 Marketing</a:t>
            </a:r>
            <a:endParaRPr lang="en-US" dirty="0"/>
          </a:p>
        </p:txBody>
      </p:sp>
      <p:sp>
        <p:nvSpPr>
          <p:cNvPr id="3" name="Content Placeholder 2"/>
          <p:cNvSpPr>
            <a:spLocks noGrp="1"/>
          </p:cNvSpPr>
          <p:nvPr>
            <p:ph idx="1"/>
          </p:nvPr>
        </p:nvSpPr>
        <p:spPr>
          <a:xfrm>
            <a:off x="685800" y="1481328"/>
            <a:ext cx="7543800" cy="4711128"/>
          </a:xfrm>
        </p:spPr>
        <p:txBody>
          <a:bodyPr>
            <a:noAutofit/>
          </a:bodyPr>
          <a:lstStyle/>
          <a:p>
            <a:pPr marL="0" indent="0">
              <a:buNone/>
            </a:pPr>
            <a:r>
              <a:rPr lang="en-US" b="1" dirty="0" smtClean="0">
                <a:solidFill>
                  <a:srgbClr val="873B1F"/>
                </a:solidFill>
              </a:rPr>
              <a:t>Market Response Models</a:t>
            </a:r>
          </a:p>
          <a:p>
            <a:pPr marL="0" indent="0">
              <a:buNone/>
            </a:pPr>
            <a:r>
              <a:rPr lang="en-GB" sz="1800" b="1" dirty="0"/>
              <a:t>Market share models</a:t>
            </a:r>
          </a:p>
          <a:p>
            <a:r>
              <a:rPr lang="en-GB" sz="1800" dirty="0"/>
              <a:t>Capture the share of a product’s sales</a:t>
            </a:r>
            <a:endParaRPr lang="en-US" sz="1800" i="1" dirty="0"/>
          </a:p>
          <a:p>
            <a:endParaRPr lang="en-US" sz="1800" i="1" dirty="0"/>
          </a:p>
          <a:p>
            <a:endParaRPr lang="en-US" sz="1800" i="1" dirty="0"/>
          </a:p>
          <a:p>
            <a:endParaRPr lang="en-US" sz="1800" i="1" dirty="0"/>
          </a:p>
          <a:p>
            <a:r>
              <a:rPr lang="en-GB" sz="1800" dirty="0"/>
              <a:t>or alternatively, a multiplicative model of market share</a:t>
            </a:r>
          </a:p>
          <a:p>
            <a:endParaRPr lang="en-GB" sz="1800" dirty="0"/>
          </a:p>
          <a:p>
            <a:endParaRPr lang="en-GB" sz="1800" dirty="0"/>
          </a:p>
          <a:p>
            <a:r>
              <a:rPr lang="en-US" sz="1800" dirty="0"/>
              <a:t>Market share models should be logically </a:t>
            </a:r>
            <a:r>
              <a:rPr lang="en-US" sz="1800" dirty="0" smtClean="0"/>
              <a:t>consistent</a:t>
            </a:r>
            <a:endParaRPr lang="en-US" sz="18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64</a:t>
            </a:fld>
            <a:endParaRPr lang="en-US" dirty="0"/>
          </a:p>
        </p:txBody>
      </p:sp>
      <p:pic>
        <p:nvPicPr>
          <p:cNvPr id="8" name="Picture 7"/>
          <p:cNvPicPr>
            <a:picLocks noChangeAspect="1"/>
          </p:cNvPicPr>
          <p:nvPr/>
        </p:nvPicPr>
        <p:blipFill>
          <a:blip r:embed="rId2"/>
          <a:stretch>
            <a:fillRect/>
          </a:stretch>
        </p:blipFill>
        <p:spPr>
          <a:xfrm>
            <a:off x="2067769" y="4311384"/>
            <a:ext cx="4779862" cy="694218"/>
          </a:xfrm>
          <a:prstGeom prst="rect">
            <a:avLst/>
          </a:prstGeom>
        </p:spPr>
      </p:pic>
      <p:pic>
        <p:nvPicPr>
          <p:cNvPr id="9" name="Picture 8"/>
          <p:cNvPicPr>
            <a:picLocks noChangeAspect="1"/>
          </p:cNvPicPr>
          <p:nvPr/>
        </p:nvPicPr>
        <p:blipFill>
          <a:blip r:embed="rId3"/>
          <a:stretch>
            <a:fillRect/>
          </a:stretch>
        </p:blipFill>
        <p:spPr>
          <a:xfrm>
            <a:off x="3725177" y="5540877"/>
            <a:ext cx="1465045" cy="420207"/>
          </a:xfrm>
          <a:prstGeom prst="rect">
            <a:avLst/>
          </a:prstGeom>
        </p:spPr>
      </p:pic>
      <p:pic>
        <p:nvPicPr>
          <p:cNvPr id="13" name="Picture 12"/>
          <p:cNvPicPr>
            <a:picLocks noChangeAspect="1"/>
          </p:cNvPicPr>
          <p:nvPr/>
        </p:nvPicPr>
        <p:blipFill>
          <a:blip r:embed="rId4"/>
          <a:stretch>
            <a:fillRect/>
          </a:stretch>
        </p:blipFill>
        <p:spPr>
          <a:xfrm>
            <a:off x="1295554" y="2612184"/>
            <a:ext cx="6219357" cy="1163925"/>
          </a:xfrm>
          <a:prstGeom prst="rect">
            <a:avLst/>
          </a:prstGeom>
        </p:spPr>
      </p:pic>
      <p:sp>
        <p:nvSpPr>
          <p:cNvPr id="14" name="TextBox 13"/>
          <p:cNvSpPr txBox="1"/>
          <p:nvPr/>
        </p:nvSpPr>
        <p:spPr>
          <a:xfrm>
            <a:off x="7702475" y="2606558"/>
            <a:ext cx="1161082" cy="954107"/>
          </a:xfrm>
          <a:prstGeom prst="rect">
            <a:avLst/>
          </a:prstGeom>
          <a:solidFill>
            <a:schemeClr val="bg1">
              <a:lumMod val="75000"/>
            </a:schemeClr>
          </a:solidFill>
        </p:spPr>
        <p:txBody>
          <a:bodyPr wrap="square" rtlCol="0">
            <a:spAutoFit/>
          </a:bodyPr>
          <a:lstStyle/>
          <a:p>
            <a:r>
              <a:rPr lang="en-GB" sz="1400" dirty="0" smtClean="0">
                <a:latin typeface="Arial" charset="0"/>
                <a:ea typeface="Arial" charset="0"/>
                <a:cs typeface="Arial" charset="0"/>
              </a:rPr>
              <a:t>NB: note formula error in book, p.468</a:t>
            </a:r>
            <a:endParaRPr lang="en-GB" sz="1400" dirty="0">
              <a:latin typeface="Arial" charset="0"/>
              <a:ea typeface="Arial" charset="0"/>
              <a:cs typeface="Arial" charset="0"/>
            </a:endParaRPr>
          </a:p>
        </p:txBody>
      </p:sp>
    </p:spTree>
    <p:extLst>
      <p:ext uri="{BB962C8B-B14F-4D97-AF65-F5344CB8AC3E}">
        <p14:creationId xmlns:p14="http://schemas.microsoft.com/office/powerpoint/2010/main" val="14084625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12.4 Marketing</a:t>
            </a:r>
            <a:endParaRPr lang="en-US" dirty="0"/>
          </a:p>
        </p:txBody>
      </p:sp>
      <p:sp>
        <p:nvSpPr>
          <p:cNvPr id="3" name="Content Placeholder 2"/>
          <p:cNvSpPr>
            <a:spLocks noGrp="1"/>
          </p:cNvSpPr>
          <p:nvPr>
            <p:ph idx="1"/>
          </p:nvPr>
        </p:nvSpPr>
        <p:spPr>
          <a:xfrm>
            <a:off x="685800" y="1481328"/>
            <a:ext cx="7543800" cy="4711128"/>
          </a:xfrm>
        </p:spPr>
        <p:txBody>
          <a:bodyPr>
            <a:noAutofit/>
          </a:bodyPr>
          <a:lstStyle/>
          <a:p>
            <a:pPr marL="0" indent="0">
              <a:buNone/>
            </a:pPr>
            <a:r>
              <a:rPr lang="en-US" b="1" dirty="0" smtClean="0">
                <a:solidFill>
                  <a:srgbClr val="873B1F"/>
                </a:solidFill>
              </a:rPr>
              <a:t>Expert Adjustments and Promotional Effects</a:t>
            </a:r>
          </a:p>
          <a:p>
            <a:r>
              <a:rPr lang="en-GB" dirty="0"/>
              <a:t>Developing models of the complexity described in the previous section can be quite challenging for many organizations that lack </a:t>
            </a:r>
            <a:r>
              <a:rPr lang="en-GB" dirty="0" smtClean="0"/>
              <a:t>specialized </a:t>
            </a:r>
            <a:r>
              <a:rPr lang="en-GB" dirty="0"/>
              <a:t>stuff (and software)</a:t>
            </a:r>
          </a:p>
          <a:p>
            <a:r>
              <a:rPr lang="en-GB" dirty="0"/>
              <a:t>Tackle with expert adjustments </a:t>
            </a:r>
            <a:r>
              <a:rPr lang="en-GB" dirty="0">
                <a:sym typeface="Wingdings" panose="05000000000000000000" pitchFamily="2" charset="2"/>
              </a:rPr>
              <a:t> do they do well?</a:t>
            </a:r>
          </a:p>
          <a:p>
            <a:pPr lvl="1"/>
            <a:r>
              <a:rPr lang="en-GB" dirty="0">
                <a:sym typeface="Wingdings" panose="05000000000000000000" pitchFamily="2" charset="2"/>
              </a:rPr>
              <a:t>Quite often fail spectacularly!</a:t>
            </a:r>
          </a:p>
          <a:p>
            <a:pPr lvl="1"/>
            <a:r>
              <a:rPr lang="en-GB" dirty="0" err="1">
                <a:sym typeface="Wingdings" panose="05000000000000000000" pitchFamily="2" charset="2"/>
              </a:rPr>
              <a:t>Fildes</a:t>
            </a:r>
            <a:r>
              <a:rPr lang="en-GB" dirty="0">
                <a:sym typeface="Wingdings" panose="05000000000000000000" pitchFamily="2" charset="2"/>
              </a:rPr>
              <a:t> et al. (2009) found an overall positive bias to the adjusted forecasts.</a:t>
            </a:r>
          </a:p>
          <a:p>
            <a:pPr lvl="1"/>
            <a:r>
              <a:rPr lang="en-GB" dirty="0">
                <a:sym typeface="Wingdings" panose="05000000000000000000" pitchFamily="2" charset="2"/>
              </a:rPr>
              <a:t>At times adjustments were in the wrong direction, due perhaps to competitive factors being ignored.</a:t>
            </a:r>
            <a:endParaRPr lang="en-GB"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65</a:t>
            </a:fld>
            <a:endParaRPr lang="en-US" dirty="0"/>
          </a:p>
        </p:txBody>
      </p:sp>
      <p:sp>
        <p:nvSpPr>
          <p:cNvPr id="10" name="Text Box 6"/>
          <p:cNvSpPr txBox="1">
            <a:spLocks noChangeArrowheads="1"/>
          </p:cNvSpPr>
          <p:nvPr/>
        </p:nvSpPr>
        <p:spPr bwMode="auto">
          <a:xfrm>
            <a:off x="685798" y="5276326"/>
            <a:ext cx="7438869" cy="830997"/>
          </a:xfrm>
          <a:prstGeom prst="rect">
            <a:avLst/>
          </a:prstGeom>
          <a:noFill/>
          <a:ln w="12700">
            <a:noFill/>
            <a:miter lim="800000"/>
            <a:headEnd/>
            <a:tailEnd/>
          </a:ln>
          <a:effectLst/>
        </p:spPr>
        <p:txBody>
          <a:bodyPr wrap="square" lIns="0" tIns="0" rIns="0" bIns="0" anchor="t" anchorCtr="0">
            <a:spAutoFit/>
          </a:bodyPr>
          <a:lstStyle/>
          <a:p>
            <a:pPr defTabSz="1047750" eaLnBrk="0" hangingPunct="0">
              <a:spcBef>
                <a:spcPts val="600"/>
              </a:spcBef>
            </a:pPr>
            <a:r>
              <a:rPr lang="en-GB" b="1" u="none" dirty="0" smtClean="0">
                <a:solidFill>
                  <a:srgbClr val="873B1F"/>
                </a:solidFill>
                <a:latin typeface="Arial" charset="0"/>
                <a:ea typeface="Arial" charset="0"/>
                <a:cs typeface="Arial" charset="0"/>
              </a:rPr>
              <a:t>Question: </a:t>
            </a:r>
            <a:r>
              <a:rPr lang="en-GB" dirty="0" smtClean="0">
                <a:solidFill>
                  <a:srgbClr val="873B1F"/>
                </a:solidFill>
                <a:latin typeface="Arial" charset="0"/>
                <a:ea typeface="Arial" charset="0"/>
                <a:cs typeface="Arial" charset="0"/>
              </a:rPr>
              <a:t>How might an FSS be extended beyond the purely statistical to help forecasters take into account promotions and other marketing drivers?</a:t>
            </a:r>
            <a:endParaRPr lang="en-GB" u="none" dirty="0" smtClean="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1515882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12.4 Marketing</a:t>
            </a:r>
            <a:endParaRPr lang="en-US" dirty="0"/>
          </a:p>
        </p:txBody>
      </p:sp>
      <p:sp>
        <p:nvSpPr>
          <p:cNvPr id="3" name="Content Placeholder 2"/>
          <p:cNvSpPr>
            <a:spLocks noGrp="1"/>
          </p:cNvSpPr>
          <p:nvPr>
            <p:ph idx="1"/>
          </p:nvPr>
        </p:nvSpPr>
        <p:spPr>
          <a:xfrm>
            <a:off x="685800" y="1481328"/>
            <a:ext cx="7543800" cy="2720282"/>
          </a:xfrm>
        </p:spPr>
        <p:txBody>
          <a:bodyPr>
            <a:noAutofit/>
          </a:bodyPr>
          <a:lstStyle/>
          <a:p>
            <a:pPr marL="0" indent="0">
              <a:buNone/>
            </a:pPr>
            <a:r>
              <a:rPr lang="en-US" b="1" dirty="0" smtClean="0">
                <a:solidFill>
                  <a:srgbClr val="873B1F"/>
                </a:solidFill>
              </a:rPr>
              <a:t>Implementation Issues</a:t>
            </a:r>
          </a:p>
          <a:p>
            <a:pPr marL="0" indent="0">
              <a:buNone/>
            </a:pPr>
            <a:r>
              <a:rPr lang="en-GB" dirty="0"/>
              <a:t>Why don’t market response models get implemented (much)?</a:t>
            </a:r>
          </a:p>
          <a:p>
            <a:pPr marL="457200" indent="-217488"/>
            <a:r>
              <a:rPr lang="en-GB" dirty="0"/>
              <a:t>Too complex</a:t>
            </a:r>
          </a:p>
          <a:p>
            <a:pPr marL="457200" indent="-217488"/>
            <a:r>
              <a:rPr lang="en-GB" dirty="0"/>
              <a:t>Limited data</a:t>
            </a:r>
          </a:p>
          <a:p>
            <a:pPr marL="457200" indent="-217488"/>
            <a:r>
              <a:rPr lang="en-GB" dirty="0"/>
              <a:t>No suitable software</a:t>
            </a:r>
          </a:p>
          <a:p>
            <a:pPr marL="457200" indent="-217488"/>
            <a:r>
              <a:rPr lang="en-GB" dirty="0"/>
              <a:t>No trained staff</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66</a:t>
            </a:fld>
            <a:endParaRPr lang="en-US" dirty="0"/>
          </a:p>
        </p:txBody>
      </p:sp>
      <p:sp>
        <p:nvSpPr>
          <p:cNvPr id="10" name="Text Box 6"/>
          <p:cNvSpPr txBox="1">
            <a:spLocks noChangeArrowheads="1"/>
          </p:cNvSpPr>
          <p:nvPr/>
        </p:nvSpPr>
        <p:spPr bwMode="auto">
          <a:xfrm>
            <a:off x="685799" y="4401437"/>
            <a:ext cx="7438869" cy="307777"/>
          </a:xfrm>
          <a:prstGeom prst="rect">
            <a:avLst/>
          </a:prstGeom>
          <a:noFill/>
          <a:ln w="12700">
            <a:noFill/>
            <a:miter lim="800000"/>
            <a:headEnd/>
            <a:tailEnd/>
          </a:ln>
          <a:effectLst/>
        </p:spPr>
        <p:txBody>
          <a:bodyPr wrap="square" lIns="0" tIns="0" rIns="0" bIns="0" anchor="t" anchorCtr="0">
            <a:spAutoFit/>
          </a:bodyPr>
          <a:lstStyle/>
          <a:p>
            <a:pPr defTabSz="1047750" eaLnBrk="0" hangingPunct="0">
              <a:spcBef>
                <a:spcPts val="600"/>
              </a:spcBef>
            </a:pPr>
            <a:r>
              <a:rPr lang="en-GB" sz="2000" b="1" u="none" dirty="0" smtClean="0">
                <a:solidFill>
                  <a:srgbClr val="873B1F"/>
                </a:solidFill>
                <a:latin typeface="Arial" charset="0"/>
                <a:ea typeface="Arial" charset="0"/>
                <a:cs typeface="Arial" charset="0"/>
              </a:rPr>
              <a:t>Question: </a:t>
            </a:r>
            <a:r>
              <a:rPr lang="en-GB" sz="2000" dirty="0" smtClean="0">
                <a:solidFill>
                  <a:srgbClr val="873B1F"/>
                </a:solidFill>
                <a:latin typeface="Arial" charset="0"/>
                <a:ea typeface="Arial" charset="0"/>
                <a:cs typeface="Arial" charset="0"/>
              </a:rPr>
              <a:t>What can be done?</a:t>
            </a:r>
            <a:endParaRPr lang="en-GB" sz="2000" u="none" dirty="0" smtClean="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2032096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t>
            </a:r>
            <a:r>
              <a:rPr lang="en-US" dirty="0" err="1" smtClean="0"/>
              <a:t>Aways</a:t>
            </a:r>
            <a:r>
              <a:rPr lang="en-US" dirty="0" smtClean="0"/>
              <a:t> for Marketing I</a:t>
            </a:r>
            <a:endParaRPr lang="en-US" dirty="0"/>
          </a:p>
        </p:txBody>
      </p:sp>
      <p:sp>
        <p:nvSpPr>
          <p:cNvPr id="3" name="Content Placeholder 2"/>
          <p:cNvSpPr>
            <a:spLocks noGrp="1"/>
          </p:cNvSpPr>
          <p:nvPr>
            <p:ph idx="1"/>
          </p:nvPr>
        </p:nvSpPr>
        <p:spPr/>
        <p:txBody>
          <a:bodyPr>
            <a:noAutofit/>
          </a:bodyPr>
          <a:lstStyle/>
          <a:p>
            <a:r>
              <a:rPr lang="en-GB" dirty="0"/>
              <a:t>New product forecasting</a:t>
            </a:r>
          </a:p>
          <a:p>
            <a:pPr lvl="1"/>
            <a:r>
              <a:rPr lang="en-GB" sz="2000" dirty="0"/>
              <a:t>Use a variety of diffusion models</a:t>
            </a:r>
          </a:p>
          <a:p>
            <a:pPr lvl="2">
              <a:buFont typeface="Arial" charset="0"/>
              <a:buChar char="•"/>
            </a:pPr>
            <a:r>
              <a:rPr lang="en-GB" sz="1800" dirty="0"/>
              <a:t>No single model outperforms all others</a:t>
            </a:r>
          </a:p>
          <a:p>
            <a:pPr lvl="2">
              <a:buFont typeface="Arial" charset="0"/>
              <a:buChar char="•"/>
            </a:pPr>
            <a:r>
              <a:rPr lang="en-GB" sz="1800" dirty="0"/>
              <a:t>Use simpler models with limited data</a:t>
            </a:r>
          </a:p>
          <a:p>
            <a:pPr lvl="2">
              <a:buFont typeface="Arial" charset="0"/>
              <a:buChar char="•"/>
            </a:pPr>
            <a:r>
              <a:rPr lang="en-GB" sz="1800" dirty="0"/>
              <a:t>Short-term forecasting ability is useful in distinguishing between models</a:t>
            </a:r>
          </a:p>
          <a:p>
            <a:pPr lvl="2">
              <a:buFont typeface="Arial" charset="0"/>
              <a:buChar char="•"/>
            </a:pPr>
            <a:r>
              <a:rPr lang="en-GB" sz="1800" dirty="0"/>
              <a:t>Use non-linear least squares to estimate parameters</a:t>
            </a:r>
          </a:p>
          <a:p>
            <a:pPr lvl="2">
              <a:buFont typeface="Arial" charset="0"/>
              <a:buChar char="•"/>
            </a:pPr>
            <a:r>
              <a:rPr lang="en-GB" sz="1800" dirty="0"/>
              <a:t>Beware of using analogies to deliver estimates</a:t>
            </a:r>
          </a:p>
          <a:p>
            <a:pPr lvl="1">
              <a:spcBef>
                <a:spcPts val="1100"/>
              </a:spcBef>
            </a:pPr>
            <a:r>
              <a:rPr lang="en-GB" sz="2000" dirty="0"/>
              <a:t>In estimating market potential using intentions or choice studies</a:t>
            </a:r>
          </a:p>
          <a:p>
            <a:pPr lvl="2">
              <a:buFont typeface="Arial" charset="0"/>
              <a:buChar char="•"/>
            </a:pPr>
            <a:r>
              <a:rPr lang="en-GB" sz="1800" dirty="0"/>
              <a:t>Identify an appropriate sample of respondents</a:t>
            </a:r>
          </a:p>
          <a:p>
            <a:pPr lvl="2">
              <a:buFont typeface="Arial" charset="0"/>
              <a:buChar char="•"/>
            </a:pPr>
            <a:r>
              <a:rPr lang="en-GB" sz="1800" dirty="0"/>
              <a:t>Identify the product attributes for the product and its competition</a:t>
            </a:r>
          </a:p>
          <a:p>
            <a:pPr lvl="2">
              <a:buFont typeface="Arial" charset="0"/>
              <a:buChar char="•"/>
            </a:pPr>
            <a:r>
              <a:rPr lang="en-GB" sz="1800" dirty="0"/>
              <a:t>Question respondents in a realistic context</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67</a:t>
            </a:fld>
            <a:endParaRPr lang="en-US" dirty="0"/>
          </a:p>
        </p:txBody>
      </p:sp>
    </p:spTree>
    <p:extLst>
      <p:ext uri="{BB962C8B-B14F-4D97-AF65-F5344CB8AC3E}">
        <p14:creationId xmlns:p14="http://schemas.microsoft.com/office/powerpoint/2010/main" val="2580871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t>
            </a:r>
            <a:r>
              <a:rPr lang="en-US" dirty="0" err="1" smtClean="0"/>
              <a:t>Aways</a:t>
            </a:r>
            <a:r>
              <a:rPr lang="en-US" dirty="0" smtClean="0"/>
              <a:t> for Marketing II</a:t>
            </a:r>
            <a:endParaRPr lang="en-US" dirty="0"/>
          </a:p>
        </p:txBody>
      </p:sp>
      <p:sp>
        <p:nvSpPr>
          <p:cNvPr id="3" name="Content Placeholder 2"/>
          <p:cNvSpPr>
            <a:spLocks noGrp="1"/>
          </p:cNvSpPr>
          <p:nvPr>
            <p:ph idx="1"/>
          </p:nvPr>
        </p:nvSpPr>
        <p:spPr/>
        <p:txBody>
          <a:bodyPr>
            <a:noAutofit/>
          </a:bodyPr>
          <a:lstStyle/>
          <a:p>
            <a:r>
              <a:rPr lang="en-GB" dirty="0" smtClean="0"/>
              <a:t>Market response models</a:t>
            </a:r>
            <a:endParaRPr lang="en-GB" dirty="0"/>
          </a:p>
          <a:p>
            <a:pPr lvl="1"/>
            <a:r>
              <a:rPr lang="en-GB" sz="2000" dirty="0"/>
              <a:t>Use </a:t>
            </a:r>
            <a:r>
              <a:rPr lang="en-GB" sz="2000" dirty="0" smtClean="0"/>
              <a:t>disaggregate data</a:t>
            </a:r>
            <a:endParaRPr lang="en-GB" sz="2000" dirty="0"/>
          </a:p>
          <a:p>
            <a:pPr lvl="2">
              <a:buFont typeface="Arial" charset="0"/>
              <a:buChar char="•"/>
            </a:pPr>
            <a:r>
              <a:rPr lang="en-GB" sz="1800" dirty="0" smtClean="0"/>
              <a:t>Marketing effects are difficult to estimate otherwise</a:t>
            </a:r>
            <a:endParaRPr lang="en-GB" sz="1800" dirty="0"/>
          </a:p>
          <a:p>
            <a:pPr lvl="1">
              <a:spcBef>
                <a:spcPts val="1100"/>
              </a:spcBef>
            </a:pPr>
            <a:r>
              <a:rPr lang="en-GB" sz="2000" dirty="0" smtClean="0"/>
              <a:t>Use regression models for longer term forecasting</a:t>
            </a:r>
          </a:p>
          <a:p>
            <a:pPr lvl="1">
              <a:spcBef>
                <a:spcPts val="1100"/>
              </a:spcBef>
            </a:pPr>
            <a:r>
              <a:rPr lang="en-GB" sz="2000" dirty="0" smtClean="0"/>
              <a:t>Use brand-specific parameters to model a competitive market</a:t>
            </a:r>
            <a:endParaRPr lang="en-GB" sz="2000" dirty="0"/>
          </a:p>
          <a:p>
            <a:pPr lvl="2">
              <a:buFont typeface="Arial" charset="0"/>
              <a:buChar char="•"/>
            </a:pPr>
            <a:r>
              <a:rPr lang="en-GB" sz="1800" dirty="0" smtClean="0"/>
              <a:t>Marketing effects differ by brand</a:t>
            </a:r>
            <a:endParaRPr lang="en-GB" sz="18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68</a:t>
            </a:fld>
            <a:endParaRPr lang="en-US" dirty="0"/>
          </a:p>
        </p:txBody>
      </p:sp>
    </p:spTree>
    <p:extLst>
      <p:ext uri="{BB962C8B-B14F-4D97-AF65-F5344CB8AC3E}">
        <p14:creationId xmlns:p14="http://schemas.microsoft.com/office/powerpoint/2010/main" val="12611326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12.5 Forecasting Individual Behavior</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69</a:t>
            </a:fld>
            <a:endParaRPr lang="en-US" dirty="0"/>
          </a:p>
        </p:txBody>
      </p:sp>
      <p:pic>
        <p:nvPicPr>
          <p:cNvPr id="9" name="Picture 8"/>
          <p:cNvPicPr>
            <a:picLocks noChangeAspect="1"/>
          </p:cNvPicPr>
          <p:nvPr/>
        </p:nvPicPr>
        <p:blipFill>
          <a:blip r:embed="rId2"/>
          <a:stretch>
            <a:fillRect/>
          </a:stretch>
        </p:blipFill>
        <p:spPr>
          <a:xfrm>
            <a:off x="635466" y="1472075"/>
            <a:ext cx="7873067" cy="3017838"/>
          </a:xfrm>
          <a:prstGeom prst="rect">
            <a:avLst/>
          </a:prstGeom>
        </p:spPr>
      </p:pic>
      <p:sp>
        <p:nvSpPr>
          <p:cNvPr id="10" name="TextBox 9"/>
          <p:cNvSpPr txBox="1"/>
          <p:nvPr/>
        </p:nvSpPr>
        <p:spPr>
          <a:xfrm>
            <a:off x="2821563" y="4682924"/>
            <a:ext cx="3378080" cy="1431151"/>
          </a:xfrm>
          <a:prstGeom prst="rect">
            <a:avLst/>
          </a:prstGeom>
          <a:solidFill>
            <a:srgbClr val="873B1F"/>
          </a:solidFill>
        </p:spPr>
        <p:txBody>
          <a:bodyPr wrap="none" lIns="91428" tIns="45715" rIns="91428" bIns="45715" rtlCol="0">
            <a:spAutoFit/>
          </a:bodyPr>
          <a:lstStyle/>
          <a:p>
            <a:pPr algn="l"/>
            <a:r>
              <a:rPr lang="en-GB" i="1" dirty="0">
                <a:solidFill>
                  <a:schemeClr val="bg1"/>
                </a:solidFill>
                <a:latin typeface="Arial" charset="0"/>
                <a:ea typeface="Arial" charset="0"/>
                <a:cs typeface="Arial" charset="0"/>
              </a:rPr>
              <a:t>The Business Tasks</a:t>
            </a:r>
          </a:p>
          <a:p>
            <a:pPr marL="228600" indent="-217488">
              <a:spcBef>
                <a:spcPts val="600"/>
              </a:spcBef>
              <a:buFont typeface="Arial" pitchFamily="34" charset="0"/>
              <a:buChar char="•"/>
            </a:pPr>
            <a:r>
              <a:rPr lang="en-GB" dirty="0">
                <a:solidFill>
                  <a:schemeClr val="bg1"/>
                </a:solidFill>
                <a:latin typeface="Arial" charset="0"/>
                <a:ea typeface="Arial" charset="0"/>
                <a:cs typeface="Arial" charset="0"/>
              </a:rPr>
              <a:t>Prospects (Target marketing)</a:t>
            </a:r>
          </a:p>
          <a:p>
            <a:pPr marL="228600" indent="-217488">
              <a:spcBef>
                <a:spcPts val="600"/>
              </a:spcBef>
              <a:buFont typeface="Arial" pitchFamily="34" charset="0"/>
              <a:buChar char="•"/>
            </a:pPr>
            <a:r>
              <a:rPr lang="en-GB" dirty="0">
                <a:solidFill>
                  <a:schemeClr val="bg1"/>
                </a:solidFill>
                <a:latin typeface="Arial" charset="0"/>
                <a:ea typeface="Arial" charset="0"/>
                <a:cs typeface="Arial" charset="0"/>
              </a:rPr>
              <a:t>New customers</a:t>
            </a:r>
          </a:p>
          <a:p>
            <a:pPr marL="228600" indent="-217488">
              <a:spcBef>
                <a:spcPts val="600"/>
              </a:spcBef>
              <a:buFont typeface="Arial" pitchFamily="34" charset="0"/>
              <a:buChar char="•"/>
            </a:pPr>
            <a:r>
              <a:rPr lang="en-GB" dirty="0">
                <a:solidFill>
                  <a:schemeClr val="bg1"/>
                </a:solidFill>
                <a:latin typeface="Arial" charset="0"/>
                <a:ea typeface="Arial" charset="0"/>
                <a:cs typeface="Arial" charset="0"/>
              </a:rPr>
              <a:t>Established customers</a:t>
            </a:r>
          </a:p>
        </p:txBody>
      </p:sp>
    </p:spTree>
    <p:extLst>
      <p:ext uri="{BB962C8B-B14F-4D97-AF65-F5344CB8AC3E}">
        <p14:creationId xmlns:p14="http://schemas.microsoft.com/office/powerpoint/2010/main" val="145558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12.1 Evaluating a Forecasting Process</a:t>
            </a:r>
          </a:p>
        </p:txBody>
      </p:sp>
      <p:sp>
        <p:nvSpPr>
          <p:cNvPr id="4" name="Content Placeholder 2"/>
          <p:cNvSpPr>
            <a:spLocks noGrp="1"/>
          </p:cNvSpPr>
          <p:nvPr>
            <p:ph idx="1"/>
          </p:nvPr>
        </p:nvSpPr>
        <p:spPr>
          <a:xfrm>
            <a:off x="685800" y="1330857"/>
            <a:ext cx="7543800" cy="764161"/>
          </a:xfrm>
        </p:spPr>
        <p:txBody>
          <a:bodyPr>
            <a:noAutofit/>
          </a:bodyPr>
          <a:lstStyle/>
          <a:p>
            <a:pPr marL="0" indent="0">
              <a:buNone/>
            </a:pPr>
            <a:r>
              <a:rPr lang="en-US" sz="2400" b="1" dirty="0" smtClean="0">
                <a:solidFill>
                  <a:srgbClr val="873B1F"/>
                </a:solidFill>
              </a:rPr>
              <a:t>Evaluating Forecasting Methods: </a:t>
            </a:r>
            <a:br>
              <a:rPr lang="en-US" sz="2400" b="1" dirty="0" smtClean="0">
                <a:solidFill>
                  <a:srgbClr val="873B1F"/>
                </a:solidFill>
              </a:rPr>
            </a:br>
            <a:r>
              <a:rPr lang="en-US" sz="2400" b="1" dirty="0" smtClean="0">
                <a:solidFill>
                  <a:srgbClr val="873B1F"/>
                </a:solidFill>
              </a:rPr>
              <a:t>Forecasting Competitions</a:t>
            </a:r>
          </a:p>
        </p:txBody>
      </p:sp>
      <p:sp>
        <p:nvSpPr>
          <p:cNvPr id="5" name="Slide Number Placeholder 4"/>
          <p:cNvSpPr>
            <a:spLocks noGrp="1"/>
          </p:cNvSpPr>
          <p:nvPr>
            <p:ph type="sldNum" sz="quarter" idx="4"/>
          </p:nvPr>
        </p:nvSpPr>
        <p:spPr/>
        <p:txBody>
          <a:bodyPr/>
          <a:lstStyle/>
          <a:p>
            <a:fld id="{9BB7F014-2DB4-4D49-99B4-59FA1294E957}" type="slidenum">
              <a:rPr lang="en-US" smtClean="0"/>
              <a:pPr/>
              <a:t>7</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8" name="Content Placeholder 2"/>
          <p:cNvSpPr txBox="1">
            <a:spLocks/>
          </p:cNvSpPr>
          <p:nvPr/>
        </p:nvSpPr>
        <p:spPr>
          <a:xfrm>
            <a:off x="685799" y="2171192"/>
            <a:ext cx="7543800" cy="424790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t>Conclusions from Forecasting Competitions (</a:t>
            </a:r>
            <a:r>
              <a:rPr lang="en-US" sz="1800" b="1" dirty="0" err="1"/>
              <a:t>Fildes</a:t>
            </a:r>
            <a:r>
              <a:rPr lang="en-US" sz="1800" b="1" dirty="0"/>
              <a:t> </a:t>
            </a:r>
            <a:r>
              <a:rPr lang="en-US" sz="1800" b="1" i="1" dirty="0"/>
              <a:t>et al</a:t>
            </a:r>
            <a:r>
              <a:rPr lang="en-US" sz="1800" b="1" dirty="0"/>
              <a:t>.,1998)</a:t>
            </a:r>
          </a:p>
          <a:p>
            <a:pPr marL="285750" indent="-285750">
              <a:spcBef>
                <a:spcPts val="400"/>
              </a:spcBef>
              <a:buFont typeface="+mj-lt"/>
              <a:buAutoNum type="alphaLcPeriod"/>
            </a:pPr>
            <a:r>
              <a:rPr lang="en-US" sz="1700" dirty="0">
                <a:solidFill>
                  <a:prstClr val="black"/>
                </a:solidFill>
              </a:rPr>
              <a:t>Statistically sophisticated or complex methods do not typically produce more accurate forecasts than simpler ones.</a:t>
            </a:r>
          </a:p>
          <a:p>
            <a:pPr marL="285750" indent="-285750">
              <a:spcBef>
                <a:spcPts val="400"/>
              </a:spcBef>
              <a:buFont typeface="+mj-lt"/>
              <a:buAutoNum type="alphaLcPeriod"/>
            </a:pPr>
            <a:r>
              <a:rPr lang="en-US" sz="1700" dirty="0">
                <a:solidFill>
                  <a:prstClr val="black"/>
                </a:solidFill>
              </a:rPr>
              <a:t>The rankings of the performance of the various methods vary with the error measures used.</a:t>
            </a:r>
            <a:endParaRPr lang="en-GB" sz="1700" dirty="0">
              <a:solidFill>
                <a:prstClr val="black"/>
              </a:solidFill>
            </a:endParaRPr>
          </a:p>
          <a:p>
            <a:pPr marL="285750" indent="-285750">
              <a:spcBef>
                <a:spcPts val="400"/>
              </a:spcBef>
              <a:buFont typeface="+mj-lt"/>
              <a:buAutoNum type="alphaLcPeriod"/>
            </a:pPr>
            <a:r>
              <a:rPr lang="en-US" sz="1700" dirty="0">
                <a:solidFill>
                  <a:prstClr val="black"/>
                </a:solidFill>
              </a:rPr>
              <a:t>The relative performance of the various methods depends upon the length of the forecasting horizon.</a:t>
            </a:r>
            <a:endParaRPr lang="en-GB" sz="1700" dirty="0">
              <a:solidFill>
                <a:prstClr val="black"/>
              </a:solidFill>
            </a:endParaRPr>
          </a:p>
          <a:p>
            <a:pPr marL="285750" indent="-285750">
              <a:spcBef>
                <a:spcPts val="400"/>
              </a:spcBef>
              <a:buFont typeface="+mj-lt"/>
              <a:buAutoNum type="alphaLcPeriod"/>
            </a:pPr>
            <a:r>
              <a:rPr lang="en-US" sz="1700" dirty="0">
                <a:solidFill>
                  <a:prstClr val="black"/>
                </a:solidFill>
              </a:rPr>
              <a:t>The characteristics of the data series are important factors in determining relative performance</a:t>
            </a:r>
          </a:p>
          <a:p>
            <a:pPr lvl="2">
              <a:buClr>
                <a:srgbClr val="873B1F"/>
              </a:buClr>
            </a:pPr>
            <a:r>
              <a:rPr lang="en-US" sz="1700" dirty="0">
                <a:solidFill>
                  <a:prstClr val="black"/>
                </a:solidFill>
              </a:rPr>
              <a:t>develop methods to ‘fit’ the characteristics of your data series</a:t>
            </a:r>
          </a:p>
          <a:p>
            <a:pPr marL="285750" indent="-285750">
              <a:spcBef>
                <a:spcPts val="400"/>
              </a:spcBef>
              <a:buFont typeface="+mj-lt"/>
              <a:buAutoNum type="alphaLcPeriod"/>
            </a:pPr>
            <a:r>
              <a:rPr lang="en-US" sz="1700" dirty="0">
                <a:solidFill>
                  <a:prstClr val="black"/>
                </a:solidFill>
              </a:rPr>
              <a:t>Comparisons based on a single time series and a single forecast origin are unreliable; use</a:t>
            </a:r>
          </a:p>
          <a:p>
            <a:pPr lvl="2">
              <a:buClr>
                <a:srgbClr val="873B1F"/>
              </a:buClr>
            </a:pPr>
            <a:r>
              <a:rPr lang="en-US" sz="1700" dirty="0">
                <a:solidFill>
                  <a:prstClr val="black"/>
                </a:solidFill>
              </a:rPr>
              <a:t>multiple time series and forecast origins are recommended</a:t>
            </a:r>
            <a:r>
              <a:rPr lang="en-US" sz="1700" dirty="0" smtClean="0">
                <a:solidFill>
                  <a:prstClr val="black"/>
                </a:solidFill>
              </a:rPr>
              <a:t>.</a:t>
            </a:r>
            <a:endParaRPr lang="en-US" sz="1700" dirty="0">
              <a:solidFill>
                <a:prstClr val="black"/>
              </a:solidFill>
            </a:endParaRPr>
          </a:p>
          <a:p>
            <a:r>
              <a:rPr lang="en-US" sz="1700" dirty="0">
                <a:solidFill>
                  <a:prstClr val="black"/>
                </a:solidFill>
              </a:rPr>
              <a:t>Consider damped trend smoothing as a benchmark.</a:t>
            </a:r>
          </a:p>
        </p:txBody>
      </p:sp>
    </p:spTree>
    <p:extLst>
      <p:ext uri="{BB962C8B-B14F-4D97-AF65-F5344CB8AC3E}">
        <p14:creationId xmlns:p14="http://schemas.microsoft.com/office/powerpoint/2010/main" val="18155727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12.5 Forecasting Individual Behavior</a:t>
            </a:r>
          </a:p>
        </p:txBody>
      </p:sp>
      <p:sp>
        <p:nvSpPr>
          <p:cNvPr id="3" name="Content Placeholder 2"/>
          <p:cNvSpPr>
            <a:spLocks noGrp="1"/>
          </p:cNvSpPr>
          <p:nvPr>
            <p:ph idx="1"/>
          </p:nvPr>
        </p:nvSpPr>
        <p:spPr>
          <a:xfrm>
            <a:off x="685800" y="1481328"/>
            <a:ext cx="7543800" cy="2396191"/>
          </a:xfrm>
        </p:spPr>
        <p:txBody>
          <a:bodyPr/>
          <a:lstStyle/>
          <a:p>
            <a:pPr marL="0" indent="0">
              <a:buNone/>
            </a:pPr>
            <a:r>
              <a:rPr lang="en-US" sz="2400" b="1" dirty="0" smtClean="0">
                <a:solidFill>
                  <a:srgbClr val="873B1F"/>
                </a:solidFill>
              </a:rPr>
              <a:t>Geodemographic Segmentation Systems (GSS)</a:t>
            </a:r>
          </a:p>
          <a:p>
            <a:pPr marL="228600" lvl="1" indent="-217488">
              <a:spcBef>
                <a:spcPts val="1100"/>
              </a:spcBef>
              <a:buClr>
                <a:srgbClr val="873B1F"/>
              </a:buClr>
              <a:buFont typeface="Arial" charset="0"/>
              <a:buChar char="•"/>
            </a:pPr>
            <a:r>
              <a:rPr lang="en-GB" sz="2000" dirty="0"/>
              <a:t>A GSS classifies </a:t>
            </a:r>
            <a:r>
              <a:rPr lang="en-US" sz="2000" dirty="0"/>
              <a:t>neighborhoods</a:t>
            </a:r>
            <a:r>
              <a:rPr lang="en-GB" sz="2000" dirty="0"/>
              <a:t> (e.g., census tracts) into segments (e.g., 60 or so in the United States) by grouping tracts with similar demographic characteristics. The basic premise of geodemographic segmentation is that people tend to gravitate toward communities with people of similar backgrounds, interests, and financial means.</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70</a:t>
            </a:fld>
            <a:endParaRPr lang="en-US" dirty="0"/>
          </a:p>
        </p:txBody>
      </p:sp>
      <p:sp>
        <p:nvSpPr>
          <p:cNvPr id="9" name="Text Box 6"/>
          <p:cNvSpPr txBox="1">
            <a:spLocks noChangeArrowheads="1"/>
          </p:cNvSpPr>
          <p:nvPr/>
        </p:nvSpPr>
        <p:spPr bwMode="auto">
          <a:xfrm>
            <a:off x="685799" y="4345798"/>
            <a:ext cx="7438869" cy="1338828"/>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b="1" u="none" dirty="0" smtClean="0">
                <a:solidFill>
                  <a:srgbClr val="873B1F"/>
                </a:solidFill>
                <a:latin typeface="Arial" charset="0"/>
                <a:ea typeface="Arial" charset="0"/>
                <a:cs typeface="Arial" charset="0"/>
              </a:rPr>
              <a:t>Question: </a:t>
            </a:r>
            <a:r>
              <a:rPr lang="en-GB" u="none" dirty="0" smtClean="0">
                <a:solidFill>
                  <a:srgbClr val="873B1F"/>
                </a:solidFill>
                <a:latin typeface="Arial" charset="0"/>
                <a:ea typeface="Arial" charset="0"/>
                <a:cs typeface="Arial" charset="0"/>
              </a:rPr>
              <a:t>Is the use of such targeting methods ethical in considering:</a:t>
            </a:r>
            <a:endParaRPr lang="en-GB" b="1" u="none" dirty="0" smtClean="0">
              <a:solidFill>
                <a:srgbClr val="873B1F"/>
              </a:solidFill>
              <a:latin typeface="Arial" charset="0"/>
              <a:ea typeface="Arial" charset="0"/>
              <a:cs typeface="Arial" charset="0"/>
            </a:endParaRPr>
          </a:p>
          <a:p>
            <a:pPr marL="571500" indent="-342900" defTabSz="1047750" eaLnBrk="0" hangingPunct="0">
              <a:spcBef>
                <a:spcPts val="600"/>
              </a:spcBef>
              <a:buFont typeface="+mj-lt"/>
              <a:buAutoNum type="romanLcPeriod"/>
            </a:pPr>
            <a:r>
              <a:rPr lang="en-GB" u="none" dirty="0" smtClean="0">
                <a:solidFill>
                  <a:srgbClr val="873B1F"/>
                </a:solidFill>
                <a:latin typeface="Arial" charset="0"/>
                <a:ea typeface="Arial" charset="0"/>
                <a:cs typeface="Arial" charset="0"/>
              </a:rPr>
              <a:t>credit approvals</a:t>
            </a:r>
          </a:p>
          <a:p>
            <a:pPr marL="571500" indent="-342900" defTabSz="1047750" eaLnBrk="0" hangingPunct="0">
              <a:spcBef>
                <a:spcPts val="600"/>
              </a:spcBef>
              <a:buFont typeface="+mj-lt"/>
              <a:buAutoNum type="romanLcPeriod"/>
            </a:pPr>
            <a:r>
              <a:rPr lang="en-GB" dirty="0" smtClean="0">
                <a:solidFill>
                  <a:srgbClr val="873B1F"/>
                </a:solidFill>
                <a:latin typeface="Arial" charset="0"/>
                <a:ea typeface="Arial" charset="0"/>
                <a:cs typeface="Arial" charset="0"/>
              </a:rPr>
              <a:t>the identification of potential tax evaders, or</a:t>
            </a:r>
          </a:p>
          <a:p>
            <a:pPr marL="571500" indent="-342900" defTabSz="1047750" eaLnBrk="0" hangingPunct="0">
              <a:spcBef>
                <a:spcPts val="600"/>
              </a:spcBef>
              <a:buFont typeface="+mj-lt"/>
              <a:buAutoNum type="romanLcPeriod"/>
            </a:pPr>
            <a:r>
              <a:rPr lang="en-GB" u="none" dirty="0" smtClean="0">
                <a:solidFill>
                  <a:srgbClr val="873B1F"/>
                </a:solidFill>
                <a:latin typeface="Arial" charset="0"/>
                <a:ea typeface="Arial" charset="0"/>
                <a:cs typeface="Arial" charset="0"/>
              </a:rPr>
              <a:t>the identification of potential terrorists?</a:t>
            </a:r>
          </a:p>
        </p:txBody>
      </p:sp>
    </p:spTree>
    <p:extLst>
      <p:ext uri="{BB962C8B-B14F-4D97-AF65-F5344CB8AC3E}">
        <p14:creationId xmlns:p14="http://schemas.microsoft.com/office/powerpoint/2010/main" val="16160014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12.5 Forecasting Individual Behavior</a:t>
            </a:r>
          </a:p>
        </p:txBody>
      </p:sp>
      <p:sp>
        <p:nvSpPr>
          <p:cNvPr id="3" name="Content Placeholder 2"/>
          <p:cNvSpPr>
            <a:spLocks noGrp="1"/>
          </p:cNvSpPr>
          <p:nvPr>
            <p:ph idx="1"/>
          </p:nvPr>
        </p:nvSpPr>
        <p:spPr>
          <a:xfrm>
            <a:off x="685800" y="1481329"/>
            <a:ext cx="7543800" cy="472322"/>
          </a:xfrm>
        </p:spPr>
        <p:txBody>
          <a:bodyPr/>
          <a:lstStyle/>
          <a:p>
            <a:pPr marL="228600" lvl="1" indent="-217488">
              <a:spcBef>
                <a:spcPts val="1100"/>
              </a:spcBef>
              <a:buClr>
                <a:srgbClr val="873B1F"/>
              </a:buClr>
              <a:buFont typeface="Arial" charset="0"/>
              <a:buChar char="•"/>
            </a:pPr>
            <a:r>
              <a:rPr lang="en-US" sz="2000" dirty="0" smtClean="0"/>
              <a:t>Types of </a:t>
            </a:r>
            <a:r>
              <a:rPr lang="en-US" sz="2000" smtClean="0"/>
              <a:t>explanatory data used to predict response:</a:t>
            </a:r>
            <a:endParaRPr lang="en-GB" sz="20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71</a:t>
            </a:fld>
            <a:endParaRPr lang="en-US" dirty="0"/>
          </a:p>
        </p:txBody>
      </p:sp>
      <p:pic>
        <p:nvPicPr>
          <p:cNvPr id="7" name="Picture 6"/>
          <p:cNvPicPr>
            <a:picLocks noChangeAspect="1"/>
          </p:cNvPicPr>
          <p:nvPr/>
        </p:nvPicPr>
        <p:blipFill>
          <a:blip r:embed="rId2"/>
          <a:stretch>
            <a:fillRect/>
          </a:stretch>
        </p:blipFill>
        <p:spPr>
          <a:xfrm>
            <a:off x="665876" y="1946218"/>
            <a:ext cx="7583648" cy="1872919"/>
          </a:xfrm>
          <a:prstGeom prst="rect">
            <a:avLst/>
          </a:prstGeom>
        </p:spPr>
      </p:pic>
      <p:sp>
        <p:nvSpPr>
          <p:cNvPr id="8" name="Content Placeholder 2"/>
          <p:cNvSpPr txBox="1">
            <a:spLocks/>
          </p:cNvSpPr>
          <p:nvPr/>
        </p:nvSpPr>
        <p:spPr>
          <a:xfrm>
            <a:off x="685800" y="4149041"/>
            <a:ext cx="7543800" cy="77020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217488">
              <a:spcBef>
                <a:spcPts val="1100"/>
              </a:spcBef>
              <a:buClr>
                <a:srgbClr val="873B1F"/>
              </a:buClr>
              <a:buFont typeface="Arial" charset="0"/>
              <a:buChar char="•"/>
            </a:pPr>
            <a:r>
              <a:rPr lang="en-US" sz="2000" dirty="0" smtClean="0"/>
              <a:t>Data available for modeling depends on their stage in the customer lifecycle</a:t>
            </a:r>
            <a:endParaRPr lang="en-GB" sz="2000" dirty="0"/>
          </a:p>
        </p:txBody>
      </p:sp>
    </p:spTree>
    <p:extLst>
      <p:ext uri="{BB962C8B-B14F-4D97-AF65-F5344CB8AC3E}">
        <p14:creationId xmlns:p14="http://schemas.microsoft.com/office/powerpoint/2010/main" val="17477721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12.5 Forecasting Individual Behavior</a:t>
            </a:r>
          </a:p>
        </p:txBody>
      </p:sp>
      <p:sp>
        <p:nvSpPr>
          <p:cNvPr id="3" name="Content Placeholder 2"/>
          <p:cNvSpPr>
            <a:spLocks noGrp="1"/>
          </p:cNvSpPr>
          <p:nvPr>
            <p:ph idx="1"/>
          </p:nvPr>
        </p:nvSpPr>
        <p:spPr>
          <a:xfrm>
            <a:off x="685800" y="1481329"/>
            <a:ext cx="7543800" cy="729436"/>
          </a:xfrm>
        </p:spPr>
        <p:txBody>
          <a:bodyPr>
            <a:noAutofit/>
          </a:bodyPr>
          <a:lstStyle/>
          <a:p>
            <a:pPr marL="11112" lvl="1" indent="0">
              <a:spcBef>
                <a:spcPts val="1100"/>
              </a:spcBef>
              <a:buClr>
                <a:srgbClr val="873B1F"/>
              </a:buClr>
              <a:buNone/>
            </a:pPr>
            <a:r>
              <a:rPr lang="en-US" sz="2000" b="1" dirty="0" smtClean="0">
                <a:solidFill>
                  <a:srgbClr val="873B1F"/>
                </a:solidFill>
              </a:rPr>
              <a:t>Building Consumer Classification Models</a:t>
            </a:r>
            <a:r>
              <a:rPr lang="en-US" sz="2000" b="1" smtClean="0">
                <a:solidFill>
                  <a:srgbClr val="873B1F"/>
                </a:solidFill>
              </a:rPr>
              <a:t>: </a:t>
            </a:r>
            <a:br>
              <a:rPr lang="en-US" sz="2000" b="1" smtClean="0">
                <a:solidFill>
                  <a:srgbClr val="873B1F"/>
                </a:solidFill>
              </a:rPr>
            </a:br>
            <a:r>
              <a:rPr lang="en-US" sz="2000" b="1" smtClean="0">
                <a:solidFill>
                  <a:srgbClr val="873B1F"/>
                </a:solidFill>
              </a:rPr>
              <a:t>The Example of Consumer Loans</a:t>
            </a:r>
            <a:endParaRPr lang="en-GB" sz="2000" b="1" dirty="0">
              <a:solidFill>
                <a:srgbClr val="873B1F"/>
              </a:solidFill>
            </a:endParaRP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72</a:t>
            </a:fld>
            <a:endParaRPr lang="en-US" dirty="0"/>
          </a:p>
        </p:txBody>
      </p:sp>
      <p:pic>
        <p:nvPicPr>
          <p:cNvPr id="9" name="Picture 8"/>
          <p:cNvPicPr>
            <a:picLocks noChangeAspect="1"/>
          </p:cNvPicPr>
          <p:nvPr/>
        </p:nvPicPr>
        <p:blipFill>
          <a:blip r:embed="rId2"/>
          <a:stretch>
            <a:fillRect/>
          </a:stretch>
        </p:blipFill>
        <p:spPr>
          <a:xfrm>
            <a:off x="685799" y="2210765"/>
            <a:ext cx="7132790" cy="3994992"/>
          </a:xfrm>
          <a:prstGeom prst="rect">
            <a:avLst/>
          </a:prstGeom>
        </p:spPr>
      </p:pic>
      <p:sp>
        <p:nvSpPr>
          <p:cNvPr id="10" name="Rectangle 9"/>
          <p:cNvSpPr/>
          <p:nvPr/>
        </p:nvSpPr>
        <p:spPr>
          <a:xfrm>
            <a:off x="732098" y="2500283"/>
            <a:ext cx="7040880" cy="41950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4466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12.5 Forecasting Individual Behavior</a:t>
            </a:r>
          </a:p>
        </p:txBody>
      </p:sp>
      <p:sp>
        <p:nvSpPr>
          <p:cNvPr id="3" name="Content Placeholder 2"/>
          <p:cNvSpPr>
            <a:spLocks noGrp="1"/>
          </p:cNvSpPr>
          <p:nvPr>
            <p:ph idx="1"/>
          </p:nvPr>
        </p:nvSpPr>
        <p:spPr>
          <a:xfrm>
            <a:off x="685800" y="1481329"/>
            <a:ext cx="7543800" cy="729436"/>
          </a:xfrm>
        </p:spPr>
        <p:txBody>
          <a:bodyPr>
            <a:noAutofit/>
          </a:bodyPr>
          <a:lstStyle/>
          <a:p>
            <a:pPr marL="11112" lvl="1" indent="0">
              <a:spcBef>
                <a:spcPts val="1100"/>
              </a:spcBef>
              <a:buClr>
                <a:srgbClr val="873B1F"/>
              </a:buClr>
              <a:buNone/>
            </a:pPr>
            <a:r>
              <a:rPr lang="en-US" sz="2000" b="1" dirty="0" smtClean="0">
                <a:solidFill>
                  <a:srgbClr val="873B1F"/>
                </a:solidFill>
              </a:rPr>
              <a:t>Building Consumer Classification Models</a:t>
            </a:r>
            <a:r>
              <a:rPr lang="en-US" sz="2000" b="1" smtClean="0">
                <a:solidFill>
                  <a:srgbClr val="873B1F"/>
                </a:solidFill>
              </a:rPr>
              <a:t>: </a:t>
            </a:r>
            <a:br>
              <a:rPr lang="en-US" sz="2000" b="1" smtClean="0">
                <a:solidFill>
                  <a:srgbClr val="873B1F"/>
                </a:solidFill>
              </a:rPr>
            </a:br>
            <a:r>
              <a:rPr lang="en-US" sz="2000" b="1" smtClean="0">
                <a:solidFill>
                  <a:srgbClr val="873B1F"/>
                </a:solidFill>
              </a:rPr>
              <a:t>The Example of Consumer Loans</a:t>
            </a:r>
            <a:endParaRPr lang="en-GB" sz="2000" b="1" dirty="0">
              <a:solidFill>
                <a:srgbClr val="873B1F"/>
              </a:solidFill>
            </a:endParaRP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73</a:t>
            </a:fld>
            <a:endParaRPr lang="en-US" dirty="0"/>
          </a:p>
        </p:txBody>
      </p:sp>
      <p:sp>
        <p:nvSpPr>
          <p:cNvPr id="8" name="Content Placeholder 2"/>
          <p:cNvSpPr txBox="1">
            <a:spLocks/>
          </p:cNvSpPr>
          <p:nvPr/>
        </p:nvSpPr>
        <p:spPr>
          <a:xfrm>
            <a:off x="685800" y="2210764"/>
            <a:ext cx="7543800" cy="1539433"/>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Percentage of defaulted loans in the 5960 observations is 20%.</a:t>
            </a:r>
          </a:p>
          <a:p>
            <a:r>
              <a:rPr lang="en-GB" dirty="0"/>
              <a:t>Split into Training (50%), Validation (30%) and Test (20%)</a:t>
            </a:r>
          </a:p>
          <a:p>
            <a:r>
              <a:rPr lang="en-GB" dirty="0"/>
              <a:t>Fit alternative classification methods (with specific modelling issues, e.g., number of leaves for decision trees):</a:t>
            </a:r>
          </a:p>
        </p:txBody>
      </p:sp>
      <p:pic>
        <p:nvPicPr>
          <p:cNvPr id="11" name="Picture 10"/>
          <p:cNvPicPr>
            <a:picLocks noChangeAspect="1"/>
          </p:cNvPicPr>
          <p:nvPr/>
        </p:nvPicPr>
        <p:blipFill>
          <a:blip r:embed="rId2"/>
          <a:stretch>
            <a:fillRect/>
          </a:stretch>
        </p:blipFill>
        <p:spPr>
          <a:xfrm>
            <a:off x="664429" y="3855233"/>
            <a:ext cx="7815141" cy="2317831"/>
          </a:xfrm>
          <a:prstGeom prst="rect">
            <a:avLst/>
          </a:prstGeom>
        </p:spPr>
      </p:pic>
    </p:spTree>
    <p:extLst>
      <p:ext uri="{BB962C8B-B14F-4D97-AF65-F5344CB8AC3E}">
        <p14:creationId xmlns:p14="http://schemas.microsoft.com/office/powerpoint/2010/main" val="4006886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12.5 Forecasting Individual Behavior</a:t>
            </a:r>
          </a:p>
        </p:txBody>
      </p:sp>
      <p:sp>
        <p:nvSpPr>
          <p:cNvPr id="3" name="Content Placeholder 2"/>
          <p:cNvSpPr>
            <a:spLocks noGrp="1"/>
          </p:cNvSpPr>
          <p:nvPr>
            <p:ph idx="1"/>
          </p:nvPr>
        </p:nvSpPr>
        <p:spPr>
          <a:xfrm>
            <a:off x="685800" y="1481329"/>
            <a:ext cx="7543800" cy="407224"/>
          </a:xfrm>
        </p:spPr>
        <p:txBody>
          <a:bodyPr>
            <a:noAutofit/>
          </a:bodyPr>
          <a:lstStyle/>
          <a:p>
            <a:pPr marL="11112" lvl="1" indent="0">
              <a:spcBef>
                <a:spcPts val="1100"/>
              </a:spcBef>
              <a:buClr>
                <a:srgbClr val="873B1F"/>
              </a:buClr>
              <a:buNone/>
            </a:pPr>
            <a:r>
              <a:rPr lang="en-US" sz="2000" b="1" dirty="0" smtClean="0">
                <a:solidFill>
                  <a:srgbClr val="873B1F"/>
                </a:solidFill>
              </a:rPr>
              <a:t>Making Customer Relationship Management Models Effective</a:t>
            </a:r>
            <a:endParaRPr lang="en-GB" sz="2000" b="1" dirty="0">
              <a:solidFill>
                <a:srgbClr val="873B1F"/>
              </a:solidFill>
            </a:endParaRP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74</a:t>
            </a:fld>
            <a:endParaRPr lang="en-US" dirty="0"/>
          </a:p>
        </p:txBody>
      </p:sp>
      <p:sp>
        <p:nvSpPr>
          <p:cNvPr id="8" name="Content Placeholder 2"/>
          <p:cNvSpPr txBox="1">
            <a:spLocks/>
          </p:cNvSpPr>
          <p:nvPr/>
        </p:nvSpPr>
        <p:spPr>
          <a:xfrm>
            <a:off x="685800" y="2037144"/>
            <a:ext cx="7543800" cy="401641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Various issues have been shown to be important in building effective models.</a:t>
            </a:r>
          </a:p>
          <a:p>
            <a:r>
              <a:rPr lang="en-GB" dirty="0"/>
              <a:t>Choosing the sample data</a:t>
            </a:r>
          </a:p>
          <a:p>
            <a:pPr lvl="1"/>
            <a:r>
              <a:rPr lang="en-GB" dirty="0"/>
              <a:t>Reweight (oversample) to increase the number of target sample</a:t>
            </a:r>
          </a:p>
          <a:p>
            <a:pPr lvl="1"/>
            <a:r>
              <a:rPr lang="en-GB" dirty="0"/>
              <a:t>Use as many observations as practical</a:t>
            </a:r>
          </a:p>
          <a:p>
            <a:r>
              <a:rPr lang="en-GB" dirty="0"/>
              <a:t>Coding of variables</a:t>
            </a:r>
          </a:p>
          <a:p>
            <a:pPr lvl="1"/>
            <a:r>
              <a:rPr lang="en-GB" dirty="0"/>
              <a:t>Code interval data as categorical</a:t>
            </a:r>
          </a:p>
          <a:p>
            <a:r>
              <a:rPr lang="en-GB" dirty="0"/>
              <a:t>Replace missing values</a:t>
            </a:r>
          </a:p>
        </p:txBody>
      </p:sp>
    </p:spTree>
    <p:extLst>
      <p:ext uri="{BB962C8B-B14F-4D97-AF65-F5344CB8AC3E}">
        <p14:creationId xmlns:p14="http://schemas.microsoft.com/office/powerpoint/2010/main" val="17988190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12.5 Forecasting Individual Behavior</a:t>
            </a:r>
          </a:p>
        </p:txBody>
      </p:sp>
      <p:sp>
        <p:nvSpPr>
          <p:cNvPr id="3" name="Content Placeholder 2"/>
          <p:cNvSpPr>
            <a:spLocks noGrp="1"/>
          </p:cNvSpPr>
          <p:nvPr>
            <p:ph idx="1"/>
          </p:nvPr>
        </p:nvSpPr>
        <p:spPr>
          <a:xfrm>
            <a:off x="685800" y="1481329"/>
            <a:ext cx="7543800" cy="407224"/>
          </a:xfrm>
        </p:spPr>
        <p:txBody>
          <a:bodyPr>
            <a:noAutofit/>
          </a:bodyPr>
          <a:lstStyle/>
          <a:p>
            <a:pPr marL="11112" lvl="1" indent="0">
              <a:spcBef>
                <a:spcPts val="1100"/>
              </a:spcBef>
              <a:buClr>
                <a:srgbClr val="873B1F"/>
              </a:buClr>
              <a:buNone/>
            </a:pPr>
            <a:r>
              <a:rPr lang="en-US" sz="2000" b="1" dirty="0" smtClean="0">
                <a:solidFill>
                  <a:srgbClr val="873B1F"/>
                </a:solidFill>
              </a:rPr>
              <a:t>Making Customer Relationship Management Models Effective</a:t>
            </a:r>
            <a:endParaRPr lang="en-GB" sz="2000" b="1" dirty="0">
              <a:solidFill>
                <a:srgbClr val="873B1F"/>
              </a:solidFill>
            </a:endParaRP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75</a:t>
            </a:fld>
            <a:endParaRPr lang="en-US" dirty="0"/>
          </a:p>
        </p:txBody>
      </p:sp>
      <p:sp>
        <p:nvSpPr>
          <p:cNvPr id="8" name="Content Placeholder 2"/>
          <p:cNvSpPr txBox="1">
            <a:spLocks/>
          </p:cNvSpPr>
          <p:nvPr/>
        </p:nvSpPr>
        <p:spPr>
          <a:xfrm>
            <a:off x="685800" y="2037144"/>
            <a:ext cx="2404641" cy="131951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ROC Curve for </a:t>
            </a:r>
            <a:r>
              <a:rPr lang="en-GB" smtClean="0"/>
              <a:t>Logistic Regression</a:t>
            </a:r>
            <a:endParaRPr lang="en-GB" dirty="0"/>
          </a:p>
        </p:txBody>
      </p:sp>
      <p:pic>
        <p:nvPicPr>
          <p:cNvPr id="7" name="Picture 6"/>
          <p:cNvPicPr>
            <a:picLocks noChangeAspect="1"/>
          </p:cNvPicPr>
          <p:nvPr/>
        </p:nvPicPr>
        <p:blipFill>
          <a:blip r:embed="rId2"/>
          <a:stretch>
            <a:fillRect/>
          </a:stretch>
        </p:blipFill>
        <p:spPr>
          <a:xfrm>
            <a:off x="3328608" y="2036069"/>
            <a:ext cx="4796060" cy="4311690"/>
          </a:xfrm>
          <a:prstGeom prst="rect">
            <a:avLst/>
          </a:prstGeom>
        </p:spPr>
      </p:pic>
    </p:spTree>
    <p:extLst>
      <p:ext uri="{BB962C8B-B14F-4D97-AF65-F5344CB8AC3E}">
        <p14:creationId xmlns:p14="http://schemas.microsoft.com/office/powerpoint/2010/main" val="18197956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12.5 Forecasting Individual Behavior</a:t>
            </a:r>
          </a:p>
        </p:txBody>
      </p:sp>
      <p:sp>
        <p:nvSpPr>
          <p:cNvPr id="3" name="Content Placeholder 2"/>
          <p:cNvSpPr>
            <a:spLocks noGrp="1"/>
          </p:cNvSpPr>
          <p:nvPr>
            <p:ph idx="1"/>
          </p:nvPr>
        </p:nvSpPr>
        <p:spPr>
          <a:xfrm>
            <a:off x="685800" y="1481329"/>
            <a:ext cx="7543800" cy="407224"/>
          </a:xfrm>
        </p:spPr>
        <p:txBody>
          <a:bodyPr>
            <a:noAutofit/>
          </a:bodyPr>
          <a:lstStyle/>
          <a:p>
            <a:pPr marL="11112" lvl="1" indent="0">
              <a:spcBef>
                <a:spcPts val="1100"/>
              </a:spcBef>
              <a:buClr>
                <a:srgbClr val="873B1F"/>
              </a:buClr>
              <a:buNone/>
            </a:pPr>
            <a:r>
              <a:rPr lang="en-US" sz="2000" b="1" dirty="0" smtClean="0">
                <a:solidFill>
                  <a:srgbClr val="873B1F"/>
                </a:solidFill>
              </a:rPr>
              <a:t>Making Customer Relationship Management Models Effective</a:t>
            </a:r>
            <a:endParaRPr lang="en-GB" sz="2000" b="1" dirty="0">
              <a:solidFill>
                <a:srgbClr val="873B1F"/>
              </a:solidFill>
            </a:endParaRP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76</a:t>
            </a:fld>
            <a:endParaRPr lang="en-US" dirty="0"/>
          </a:p>
        </p:txBody>
      </p:sp>
      <p:sp>
        <p:nvSpPr>
          <p:cNvPr id="8" name="Content Placeholder 2"/>
          <p:cNvSpPr txBox="1">
            <a:spLocks/>
          </p:cNvSpPr>
          <p:nvPr/>
        </p:nvSpPr>
        <p:spPr>
          <a:xfrm>
            <a:off x="685800" y="2037144"/>
            <a:ext cx="2404641" cy="324091"/>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mtClean="0"/>
              <a:t>Logistic </a:t>
            </a:r>
            <a:r>
              <a:rPr lang="en-GB" dirty="0" smtClean="0"/>
              <a:t>Regression</a:t>
            </a:r>
            <a:endParaRPr lang="en-GB" dirty="0"/>
          </a:p>
        </p:txBody>
      </p:sp>
      <p:pic>
        <p:nvPicPr>
          <p:cNvPr id="9" name="Picture 8"/>
          <p:cNvPicPr>
            <a:picLocks noChangeAspect="1"/>
          </p:cNvPicPr>
          <p:nvPr/>
        </p:nvPicPr>
        <p:blipFill>
          <a:blip r:embed="rId2"/>
          <a:stretch>
            <a:fillRect/>
          </a:stretch>
        </p:blipFill>
        <p:spPr>
          <a:xfrm>
            <a:off x="685799" y="2509826"/>
            <a:ext cx="7873093" cy="2080994"/>
          </a:xfrm>
          <a:prstGeom prst="rect">
            <a:avLst/>
          </a:prstGeom>
        </p:spPr>
      </p:pic>
    </p:spTree>
    <p:extLst>
      <p:ext uri="{BB962C8B-B14F-4D97-AF65-F5344CB8AC3E}">
        <p14:creationId xmlns:p14="http://schemas.microsoft.com/office/powerpoint/2010/main" val="2112624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12.5 Forecasting Individual Behavior</a:t>
            </a:r>
          </a:p>
        </p:txBody>
      </p:sp>
      <p:sp>
        <p:nvSpPr>
          <p:cNvPr id="3" name="Content Placeholder 2"/>
          <p:cNvSpPr>
            <a:spLocks noGrp="1"/>
          </p:cNvSpPr>
          <p:nvPr>
            <p:ph idx="1"/>
          </p:nvPr>
        </p:nvSpPr>
        <p:spPr>
          <a:xfrm>
            <a:off x="685800" y="1481329"/>
            <a:ext cx="7543800" cy="407224"/>
          </a:xfrm>
        </p:spPr>
        <p:txBody>
          <a:bodyPr>
            <a:noAutofit/>
          </a:bodyPr>
          <a:lstStyle/>
          <a:p>
            <a:pPr marL="11112" lvl="1" indent="0">
              <a:spcBef>
                <a:spcPts val="1100"/>
              </a:spcBef>
              <a:buClr>
                <a:srgbClr val="873B1F"/>
              </a:buClr>
              <a:buNone/>
            </a:pPr>
            <a:r>
              <a:rPr lang="en-US" sz="2000" b="1" dirty="0" smtClean="0">
                <a:solidFill>
                  <a:srgbClr val="873B1F"/>
                </a:solidFill>
              </a:rPr>
              <a:t>Appraising Models of Individual Behavior</a:t>
            </a:r>
            <a:endParaRPr lang="en-GB" sz="2000" b="1" dirty="0">
              <a:solidFill>
                <a:srgbClr val="873B1F"/>
              </a:solidFill>
            </a:endParaRP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77</a:t>
            </a:fld>
            <a:endParaRPr lang="en-US" dirty="0"/>
          </a:p>
        </p:txBody>
      </p:sp>
      <p:sp>
        <p:nvSpPr>
          <p:cNvPr id="8" name="Content Placeholder 2"/>
          <p:cNvSpPr txBox="1">
            <a:spLocks/>
          </p:cNvSpPr>
          <p:nvPr/>
        </p:nvSpPr>
        <p:spPr>
          <a:xfrm>
            <a:off x="685800" y="2037144"/>
            <a:ext cx="7543799" cy="324091"/>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An Exploratory Data-Mining Process SAS</a:t>
            </a:r>
            <a:endParaRPr lang="en-GB" dirty="0"/>
          </a:p>
        </p:txBody>
      </p:sp>
      <p:pic>
        <p:nvPicPr>
          <p:cNvPr id="10" name="Picture 9"/>
          <p:cNvPicPr>
            <a:picLocks noChangeAspect="1"/>
          </p:cNvPicPr>
          <p:nvPr/>
        </p:nvPicPr>
        <p:blipFill>
          <a:blip r:embed="rId2"/>
          <a:stretch>
            <a:fillRect/>
          </a:stretch>
        </p:blipFill>
        <p:spPr>
          <a:xfrm>
            <a:off x="477455" y="2509826"/>
            <a:ext cx="7956192" cy="2860827"/>
          </a:xfrm>
          <a:prstGeom prst="rect">
            <a:avLst/>
          </a:prstGeom>
        </p:spPr>
      </p:pic>
    </p:spTree>
    <p:extLst>
      <p:ext uri="{BB962C8B-B14F-4D97-AF65-F5344CB8AC3E}">
        <p14:creationId xmlns:p14="http://schemas.microsoft.com/office/powerpoint/2010/main" val="2078792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12.5 Forecasting Individual Behavior</a:t>
            </a:r>
          </a:p>
        </p:txBody>
      </p:sp>
      <p:sp>
        <p:nvSpPr>
          <p:cNvPr id="3" name="Content Placeholder 2"/>
          <p:cNvSpPr>
            <a:spLocks noGrp="1"/>
          </p:cNvSpPr>
          <p:nvPr>
            <p:ph idx="1"/>
          </p:nvPr>
        </p:nvSpPr>
        <p:spPr>
          <a:xfrm>
            <a:off x="685800" y="1481329"/>
            <a:ext cx="7543800" cy="407224"/>
          </a:xfrm>
        </p:spPr>
        <p:txBody>
          <a:bodyPr>
            <a:noAutofit/>
          </a:bodyPr>
          <a:lstStyle/>
          <a:p>
            <a:pPr marL="11112" lvl="1" indent="0">
              <a:spcBef>
                <a:spcPts val="1100"/>
              </a:spcBef>
              <a:buClr>
                <a:srgbClr val="873B1F"/>
              </a:buClr>
              <a:buNone/>
            </a:pPr>
            <a:r>
              <a:rPr lang="en-US" sz="2000" b="1" dirty="0" smtClean="0">
                <a:solidFill>
                  <a:srgbClr val="873B1F"/>
                </a:solidFill>
              </a:rPr>
              <a:t>Appraising Models of Individual Behavior</a:t>
            </a:r>
            <a:endParaRPr lang="en-GB" sz="2000" b="1" dirty="0">
              <a:solidFill>
                <a:srgbClr val="873B1F"/>
              </a:solidFill>
            </a:endParaRP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78</a:t>
            </a:fld>
            <a:endParaRPr lang="en-US" dirty="0"/>
          </a:p>
        </p:txBody>
      </p:sp>
      <p:sp>
        <p:nvSpPr>
          <p:cNvPr id="9" name="Content Placeholder 2"/>
          <p:cNvSpPr txBox="1">
            <a:spLocks/>
          </p:cNvSpPr>
          <p:nvPr/>
        </p:nvSpPr>
        <p:spPr>
          <a:xfrm>
            <a:off x="685799" y="1969313"/>
            <a:ext cx="2524725" cy="2561090"/>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t>The results:</a:t>
            </a:r>
          </a:p>
          <a:p>
            <a:r>
              <a:rPr lang="en-GB" sz="1800" dirty="0" smtClean="0"/>
              <a:t>ROC</a:t>
            </a:r>
          </a:p>
          <a:p>
            <a:r>
              <a:rPr lang="en-GB" sz="1800" dirty="0" smtClean="0"/>
              <a:t>Misclassification with 30% probability cut-off</a:t>
            </a:r>
          </a:p>
          <a:p>
            <a:pPr>
              <a:spcBef>
                <a:spcPts val="2200"/>
              </a:spcBef>
            </a:pPr>
            <a:r>
              <a:rPr lang="en-GB" sz="1800" b="1" dirty="0" smtClean="0">
                <a:solidFill>
                  <a:srgbClr val="873B1F"/>
                </a:solidFill>
              </a:rPr>
              <a:t>Which to prefer?</a:t>
            </a:r>
          </a:p>
          <a:p>
            <a:r>
              <a:rPr lang="en-GB" sz="1800" b="1" dirty="0" smtClean="0">
                <a:solidFill>
                  <a:srgbClr val="873B1F"/>
                </a:solidFill>
              </a:rPr>
              <a:t>Why?</a:t>
            </a:r>
          </a:p>
        </p:txBody>
      </p:sp>
      <p:pic>
        <p:nvPicPr>
          <p:cNvPr id="11" name="Picture 10"/>
          <p:cNvPicPr>
            <a:picLocks noChangeAspect="1"/>
          </p:cNvPicPr>
          <p:nvPr/>
        </p:nvPicPr>
        <p:blipFill>
          <a:blip r:embed="rId2"/>
          <a:stretch>
            <a:fillRect/>
          </a:stretch>
        </p:blipFill>
        <p:spPr>
          <a:xfrm>
            <a:off x="3483680" y="1870183"/>
            <a:ext cx="3791286" cy="2660219"/>
          </a:xfrm>
          <a:prstGeom prst="rect">
            <a:avLst/>
          </a:prstGeom>
        </p:spPr>
      </p:pic>
      <p:pic>
        <p:nvPicPr>
          <p:cNvPr id="12" name="Picture 11"/>
          <p:cNvPicPr>
            <a:picLocks noChangeAspect="1"/>
          </p:cNvPicPr>
          <p:nvPr/>
        </p:nvPicPr>
        <p:blipFill>
          <a:blip r:embed="rId3"/>
          <a:stretch>
            <a:fillRect/>
          </a:stretch>
        </p:blipFill>
        <p:spPr>
          <a:xfrm>
            <a:off x="2075480" y="4668685"/>
            <a:ext cx="6607687" cy="1688307"/>
          </a:xfrm>
          <a:prstGeom prst="rect">
            <a:avLst/>
          </a:prstGeom>
        </p:spPr>
      </p:pic>
    </p:spTree>
    <p:extLst>
      <p:ext uri="{BB962C8B-B14F-4D97-AF65-F5344CB8AC3E}">
        <p14:creationId xmlns:p14="http://schemas.microsoft.com/office/powerpoint/2010/main" val="20739644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t>
            </a:r>
            <a:r>
              <a:rPr lang="en-US" dirty="0" err="1" smtClean="0"/>
              <a:t>Aways</a:t>
            </a:r>
            <a:r>
              <a:rPr lang="en-US" dirty="0" smtClean="0"/>
              <a:t> for Forecasting Individual Behavior</a:t>
            </a:r>
            <a:endParaRPr lang="en-US" dirty="0"/>
          </a:p>
        </p:txBody>
      </p:sp>
      <p:sp>
        <p:nvSpPr>
          <p:cNvPr id="3" name="Content Placeholder 2"/>
          <p:cNvSpPr>
            <a:spLocks noGrp="1"/>
          </p:cNvSpPr>
          <p:nvPr>
            <p:ph idx="1"/>
          </p:nvPr>
        </p:nvSpPr>
        <p:spPr/>
        <p:txBody>
          <a:bodyPr>
            <a:noAutofit/>
          </a:bodyPr>
          <a:lstStyle/>
          <a:p>
            <a:pPr marL="0" indent="0">
              <a:spcBef>
                <a:spcPts val="400"/>
              </a:spcBef>
              <a:buNone/>
            </a:pPr>
            <a:r>
              <a:rPr lang="en-GB" sz="1800" dirty="0"/>
              <a:t>The process of developing a predictive classification model</a:t>
            </a:r>
          </a:p>
          <a:p>
            <a:pPr marL="457200" indent="-388938">
              <a:spcBef>
                <a:spcPts val="400"/>
              </a:spcBef>
              <a:buFont typeface="+mj-lt"/>
              <a:buAutoNum type="arabicPeriod"/>
            </a:pPr>
            <a:r>
              <a:rPr lang="en-GB" sz="1800" dirty="0"/>
              <a:t>Use as many observations as are available and computationally tractable.</a:t>
            </a:r>
          </a:p>
          <a:p>
            <a:pPr marL="457200" indent="-388938">
              <a:spcBef>
                <a:spcPts val="400"/>
              </a:spcBef>
              <a:buFont typeface="+mj-lt"/>
              <a:buAutoNum type="arabicPeriod"/>
            </a:pPr>
            <a:r>
              <a:rPr lang="en-GB" sz="1800" dirty="0"/>
              <a:t>Segment the data into training, validation and test sets. </a:t>
            </a:r>
          </a:p>
          <a:p>
            <a:pPr marL="457200" indent="-388938">
              <a:spcBef>
                <a:spcPts val="400"/>
              </a:spcBef>
              <a:buFont typeface="+mj-lt"/>
              <a:buAutoNum type="arabicPeriod"/>
            </a:pPr>
            <a:r>
              <a:rPr lang="en-GB" sz="1800" dirty="0"/>
              <a:t>Examine the distribution of variables.</a:t>
            </a:r>
          </a:p>
          <a:p>
            <a:pPr marL="457200" indent="-388938">
              <a:spcBef>
                <a:spcPts val="400"/>
              </a:spcBef>
              <a:buFont typeface="+mj-lt"/>
              <a:buAutoNum type="arabicPeriod"/>
            </a:pPr>
            <a:r>
              <a:rPr lang="en-GB" sz="1800" dirty="0"/>
              <a:t>Transform the data where necessary, coding dummy variables.</a:t>
            </a:r>
          </a:p>
          <a:p>
            <a:pPr marL="457200" indent="-388938">
              <a:spcBef>
                <a:spcPts val="400"/>
              </a:spcBef>
              <a:buFont typeface="+mj-lt"/>
              <a:buAutoNum type="arabicPeriod"/>
            </a:pPr>
            <a:r>
              <a:rPr lang="en-GB" sz="1800" dirty="0"/>
              <a:t>Replace missing and outlying observations.</a:t>
            </a:r>
          </a:p>
          <a:p>
            <a:pPr marL="457200" indent="-388938">
              <a:spcBef>
                <a:spcPts val="400"/>
              </a:spcBef>
              <a:buFont typeface="+mj-lt"/>
              <a:buAutoNum type="arabicPeriod"/>
            </a:pPr>
            <a:r>
              <a:rPr lang="en-GB" sz="1800" dirty="0"/>
              <a:t>Develop an oversampling scheme to ensure equal samples of the target and non-target subpopulations.</a:t>
            </a:r>
          </a:p>
          <a:p>
            <a:pPr marL="457200" indent="-388938">
              <a:spcBef>
                <a:spcPts val="400"/>
              </a:spcBef>
              <a:buFont typeface="+mj-lt"/>
              <a:buAutoNum type="arabicPeriod"/>
            </a:pPr>
            <a:r>
              <a:rPr lang="en-GB" sz="1800" dirty="0"/>
              <a:t>Choose a variety of plausible methods.</a:t>
            </a:r>
          </a:p>
          <a:p>
            <a:pPr marL="457200" indent="-388938">
              <a:spcBef>
                <a:spcPts val="400"/>
              </a:spcBef>
              <a:buFont typeface="+mj-lt"/>
              <a:buAutoNum type="arabicPeriod"/>
            </a:pPr>
            <a:r>
              <a:rPr lang="en-GB" sz="1800" dirty="0"/>
              <a:t>Use a procedure for eliminating insignificant variables. </a:t>
            </a:r>
          </a:p>
          <a:p>
            <a:pPr marL="457200" indent="-388938">
              <a:spcBef>
                <a:spcPts val="400"/>
              </a:spcBef>
              <a:buFont typeface="+mj-lt"/>
              <a:buAutoNum type="arabicPeriod"/>
            </a:pPr>
            <a:r>
              <a:rPr lang="en-GB" sz="1800" dirty="0"/>
              <a:t>Use an ensemble (combination) of the individual methods to overcome limitations of each method. </a:t>
            </a:r>
          </a:p>
          <a:p>
            <a:pPr marL="457200" indent="-388938">
              <a:spcBef>
                <a:spcPts val="400"/>
              </a:spcBef>
              <a:buFont typeface="+mj-lt"/>
              <a:buAutoNum type="arabicPeriod"/>
            </a:pPr>
            <a:r>
              <a:rPr lang="en-GB" sz="1800" dirty="0"/>
              <a:t>Compare performance on relevant criteria and </a:t>
            </a:r>
            <a:r>
              <a:rPr lang="en-GB" sz="1800" dirty="0" err="1"/>
              <a:t>cutoff</a:t>
            </a:r>
            <a:r>
              <a:rPr lang="en-GB" sz="1800" dirty="0"/>
              <a:t> values.</a:t>
            </a:r>
          </a:p>
          <a:p>
            <a:pPr marL="457200" indent="-388938">
              <a:spcBef>
                <a:spcPts val="400"/>
              </a:spcBef>
              <a:buFont typeface="+mj-lt"/>
              <a:buAutoNum type="arabicPeriod"/>
            </a:pPr>
            <a:r>
              <a:rPr lang="en-GB" sz="1800" dirty="0"/>
              <a:t>Evaluate performance comparatively on the test data</a:t>
            </a:r>
            <a:r>
              <a:rPr lang="en-GB" sz="1800" dirty="0" smtClean="0"/>
              <a:t>.</a:t>
            </a:r>
            <a:endParaRPr lang="en-GB" sz="18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79</a:t>
            </a:fld>
            <a:endParaRPr lang="en-US" dirty="0"/>
          </a:p>
        </p:txBody>
      </p:sp>
    </p:spTree>
    <p:extLst>
      <p:ext uri="{BB962C8B-B14F-4D97-AF65-F5344CB8AC3E}">
        <p14:creationId xmlns:p14="http://schemas.microsoft.com/office/powerpoint/2010/main" val="178474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12.1 Evaluating a Forecasting Process</a:t>
            </a:r>
          </a:p>
        </p:txBody>
      </p:sp>
      <p:sp>
        <p:nvSpPr>
          <p:cNvPr id="4" name="Content Placeholder 2"/>
          <p:cNvSpPr>
            <a:spLocks noGrp="1"/>
          </p:cNvSpPr>
          <p:nvPr>
            <p:ph idx="1"/>
          </p:nvPr>
        </p:nvSpPr>
        <p:spPr>
          <a:xfrm>
            <a:off x="685800" y="1330858"/>
            <a:ext cx="7543800" cy="451644"/>
          </a:xfrm>
        </p:spPr>
        <p:txBody>
          <a:bodyPr>
            <a:noAutofit/>
          </a:bodyPr>
          <a:lstStyle/>
          <a:p>
            <a:pPr marL="0" indent="0">
              <a:buNone/>
            </a:pPr>
            <a:r>
              <a:rPr lang="en-US" sz="2400" b="1" dirty="0" smtClean="0">
                <a:solidFill>
                  <a:srgbClr val="873B1F"/>
                </a:solidFill>
              </a:rPr>
              <a:t>Combining </a:t>
            </a:r>
            <a:r>
              <a:rPr lang="en-US" sz="2400" b="1" smtClean="0">
                <a:solidFill>
                  <a:srgbClr val="873B1F"/>
                </a:solidFill>
              </a:rPr>
              <a:t>Forecasting Methods</a:t>
            </a:r>
            <a:endParaRPr lang="en-US" sz="2400" b="1" dirty="0" smtClean="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8</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8" name="Content Placeholder 2"/>
          <p:cNvSpPr txBox="1">
            <a:spLocks/>
          </p:cNvSpPr>
          <p:nvPr/>
        </p:nvSpPr>
        <p:spPr>
          <a:xfrm>
            <a:off x="685799" y="1970359"/>
            <a:ext cx="7543800" cy="424790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Suppose we have two separate forecasting methods, each delivering  one-step-ahead forecasts of </a:t>
            </a:r>
            <a:r>
              <a:rPr lang="en-US" i="1" dirty="0" err="1"/>
              <a:t>Y</a:t>
            </a:r>
            <a:r>
              <a:rPr lang="en-US" i="1" baseline="-25000" dirty="0" err="1"/>
              <a:t>t</a:t>
            </a:r>
            <a:r>
              <a:rPr lang="en-US" i="1" dirty="0"/>
              <a:t>: F</a:t>
            </a:r>
            <a:r>
              <a:rPr lang="en-US" baseline="-25000" dirty="0"/>
              <a:t>1</a:t>
            </a:r>
            <a:r>
              <a:rPr lang="en-US" i="1" baseline="-25000" dirty="0"/>
              <a:t>t</a:t>
            </a:r>
            <a:r>
              <a:rPr lang="en-US" dirty="0"/>
              <a:t> and </a:t>
            </a:r>
            <a:r>
              <a:rPr lang="en-US" i="1" dirty="0"/>
              <a:t>F</a:t>
            </a:r>
            <a:r>
              <a:rPr lang="en-US" baseline="-25000" dirty="0"/>
              <a:t>2</a:t>
            </a:r>
            <a:r>
              <a:rPr lang="en-US" i="1" baseline="-25000" dirty="0"/>
              <a:t>t</a:t>
            </a:r>
            <a:r>
              <a:rPr lang="en-US" dirty="0"/>
              <a:t>. </a:t>
            </a:r>
          </a:p>
          <a:p>
            <a:pPr marL="0" indent="0">
              <a:buNone/>
            </a:pPr>
            <a:r>
              <a:rPr lang="en-US" dirty="0"/>
              <a:t>Instead of trying to decide which of the two methods is better, </a:t>
            </a:r>
          </a:p>
          <a:p>
            <a:r>
              <a:rPr lang="en-US" dirty="0"/>
              <a:t>produce a combined forecast for </a:t>
            </a:r>
            <a:r>
              <a:rPr lang="en-US" i="1" dirty="0" err="1"/>
              <a:t>Y</a:t>
            </a:r>
            <a:r>
              <a:rPr lang="en-US" i="1" baseline="-25000" dirty="0" err="1"/>
              <a:t>t</a:t>
            </a:r>
            <a:r>
              <a:rPr lang="en-US" dirty="0"/>
              <a:t> by averaging the two individual forecasts:</a:t>
            </a:r>
          </a:p>
          <a:p>
            <a:r>
              <a:rPr lang="en-US" dirty="0"/>
              <a:t>or more generally: </a:t>
            </a:r>
          </a:p>
          <a:p>
            <a:r>
              <a:rPr lang="en-US" dirty="0"/>
              <a:t>When more than two forecasts are available</a:t>
            </a:r>
            <a:r>
              <a:rPr lang="en-US" dirty="0" smtClean="0"/>
              <a:t>:</a:t>
            </a:r>
            <a:endParaRPr lang="en-GB" dirty="0"/>
          </a:p>
        </p:txBody>
      </p:sp>
      <p:sp>
        <p:nvSpPr>
          <p:cNvPr id="11" name="Text Box 6"/>
          <p:cNvSpPr txBox="1">
            <a:spLocks noChangeArrowheads="1"/>
          </p:cNvSpPr>
          <p:nvPr/>
        </p:nvSpPr>
        <p:spPr bwMode="auto">
          <a:xfrm>
            <a:off x="685799" y="5225894"/>
            <a:ext cx="7438869" cy="984885"/>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b="1" u="none" dirty="0" smtClean="0">
                <a:solidFill>
                  <a:srgbClr val="873B1F"/>
                </a:solidFill>
                <a:latin typeface="Arial" charset="0"/>
                <a:ea typeface="Arial" charset="0"/>
                <a:cs typeface="Arial" charset="0"/>
              </a:rPr>
              <a:t>Questions:</a:t>
            </a:r>
            <a:endParaRPr lang="en-GB" dirty="0">
              <a:solidFill>
                <a:srgbClr val="873B1F"/>
              </a:solidFill>
              <a:latin typeface="Arial" charset="0"/>
              <a:ea typeface="Arial" charset="0"/>
              <a:cs typeface="Arial" charset="0"/>
            </a:endParaRPr>
          </a:p>
          <a:p>
            <a:pPr marL="228600" indent="-228600" defTabSz="1047750" eaLnBrk="0" hangingPunct="0">
              <a:spcBef>
                <a:spcPts val="600"/>
              </a:spcBef>
              <a:buFont typeface="Arial" charset="0"/>
              <a:buChar char="•"/>
            </a:pPr>
            <a:r>
              <a:rPr lang="en-GB" u="none" dirty="0" smtClean="0">
                <a:solidFill>
                  <a:srgbClr val="873B1F"/>
                </a:solidFill>
                <a:latin typeface="Arial" charset="0"/>
                <a:ea typeface="Arial" charset="0"/>
                <a:cs typeface="Arial" charset="0"/>
              </a:rPr>
              <a:t>What other methods can you think of for combining forecasts?</a:t>
            </a:r>
          </a:p>
          <a:p>
            <a:pPr marL="228600" indent="-228600" defTabSz="1047750" eaLnBrk="0" hangingPunct="0">
              <a:spcBef>
                <a:spcPts val="600"/>
              </a:spcBef>
              <a:buFont typeface="Arial" charset="0"/>
              <a:buChar char="•"/>
            </a:pPr>
            <a:r>
              <a:rPr lang="en-GB" u="none" dirty="0" smtClean="0">
                <a:solidFill>
                  <a:srgbClr val="873B1F"/>
                </a:solidFill>
                <a:latin typeface="Arial" charset="0"/>
                <a:ea typeface="Arial" charset="0"/>
                <a:cs typeface="Arial" charset="0"/>
              </a:rPr>
              <a:t>What are some advantages and disadvantages?</a:t>
            </a:r>
            <a:endParaRPr lang="en-GB" b="1" u="none" dirty="0">
              <a:solidFill>
                <a:srgbClr val="873B1F"/>
              </a:solidFill>
              <a:latin typeface="Arial" charset="0"/>
              <a:ea typeface="Arial" charset="0"/>
              <a:cs typeface="Arial" charset="0"/>
            </a:endParaRPr>
          </a:p>
        </p:txBody>
      </p:sp>
      <p:pic>
        <p:nvPicPr>
          <p:cNvPr id="14" name="Picture 13"/>
          <p:cNvPicPr>
            <a:picLocks noChangeAspect="1"/>
          </p:cNvPicPr>
          <p:nvPr/>
        </p:nvPicPr>
        <p:blipFill>
          <a:blip r:embed="rId2"/>
          <a:stretch>
            <a:fillRect/>
          </a:stretch>
        </p:blipFill>
        <p:spPr>
          <a:xfrm>
            <a:off x="3330455" y="3521570"/>
            <a:ext cx="2159000" cy="342900"/>
          </a:xfrm>
          <a:prstGeom prst="rect">
            <a:avLst/>
          </a:prstGeom>
        </p:spPr>
      </p:pic>
      <p:pic>
        <p:nvPicPr>
          <p:cNvPr id="15" name="Picture 14"/>
          <p:cNvPicPr>
            <a:picLocks noChangeAspect="1"/>
          </p:cNvPicPr>
          <p:nvPr/>
        </p:nvPicPr>
        <p:blipFill>
          <a:blip r:embed="rId3"/>
          <a:stretch>
            <a:fillRect/>
          </a:stretch>
        </p:blipFill>
        <p:spPr>
          <a:xfrm>
            <a:off x="3330455" y="3893577"/>
            <a:ext cx="2463800" cy="317500"/>
          </a:xfrm>
          <a:prstGeom prst="rect">
            <a:avLst/>
          </a:prstGeom>
        </p:spPr>
      </p:pic>
      <p:pic>
        <p:nvPicPr>
          <p:cNvPr id="16" name="Picture 15"/>
          <p:cNvPicPr>
            <a:picLocks noChangeAspect="1"/>
          </p:cNvPicPr>
          <p:nvPr/>
        </p:nvPicPr>
        <p:blipFill>
          <a:blip r:embed="rId4"/>
          <a:stretch>
            <a:fillRect/>
          </a:stretch>
        </p:blipFill>
        <p:spPr>
          <a:xfrm>
            <a:off x="3330455" y="4674392"/>
            <a:ext cx="3632200" cy="368300"/>
          </a:xfrm>
          <a:prstGeom prst="rect">
            <a:avLst/>
          </a:prstGeom>
        </p:spPr>
      </p:pic>
    </p:spTree>
    <p:extLst>
      <p:ext uri="{BB962C8B-B14F-4D97-AF65-F5344CB8AC3E}">
        <p14:creationId xmlns:p14="http://schemas.microsoft.com/office/powerpoint/2010/main" val="2357051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12.6 Macroeconomic Forecasting</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80</a:t>
            </a:fld>
            <a:endParaRPr lang="en-US" dirty="0"/>
          </a:p>
        </p:txBody>
      </p:sp>
      <p:sp>
        <p:nvSpPr>
          <p:cNvPr id="9" name="Text Box 6"/>
          <p:cNvSpPr txBox="1">
            <a:spLocks noChangeArrowheads="1"/>
          </p:cNvSpPr>
          <p:nvPr/>
        </p:nvSpPr>
        <p:spPr bwMode="auto">
          <a:xfrm>
            <a:off x="685798" y="4007502"/>
            <a:ext cx="7438869" cy="2226250"/>
          </a:xfrm>
          <a:prstGeom prst="rect">
            <a:avLst/>
          </a:prstGeom>
          <a:noFill/>
          <a:ln w="12700">
            <a:noFill/>
            <a:miter lim="800000"/>
            <a:headEnd/>
            <a:tailEnd/>
          </a:ln>
          <a:effectLst/>
        </p:spPr>
        <p:txBody>
          <a:bodyPr wrap="square" lIns="0" tIns="0" rIns="0" bIns="0" anchor="t" anchorCtr="0">
            <a:spAutoFit/>
          </a:bodyPr>
          <a:lstStyle/>
          <a:p>
            <a:pPr defTabSz="1047750" eaLnBrk="0" hangingPunct="0">
              <a:spcBef>
                <a:spcPts val="400"/>
              </a:spcBef>
            </a:pPr>
            <a:r>
              <a:rPr lang="en-GB" sz="1600" b="1" u="none" dirty="0" smtClean="0">
                <a:solidFill>
                  <a:srgbClr val="873B1F"/>
                </a:solidFill>
                <a:latin typeface="Arial" charset="0"/>
                <a:ea typeface="Arial" charset="0"/>
                <a:cs typeface="Arial" charset="0"/>
              </a:rPr>
              <a:t>Questions:</a:t>
            </a:r>
          </a:p>
          <a:p>
            <a:pPr marL="230188" indent="-230188" defTabSz="1047750" eaLnBrk="0" hangingPunct="0">
              <a:spcBef>
                <a:spcPts val="1000"/>
              </a:spcBef>
              <a:buFont typeface="Arial" charset="0"/>
              <a:buChar char="•"/>
            </a:pPr>
            <a:r>
              <a:rPr lang="en-GB" sz="1600" u="none" dirty="0" smtClean="0">
                <a:solidFill>
                  <a:srgbClr val="873B1F"/>
                </a:solidFill>
                <a:latin typeface="Arial" charset="0"/>
                <a:ea typeface="Arial" charset="0"/>
                <a:cs typeface="Arial" charset="0"/>
              </a:rPr>
              <a:t>Using a current example of macroeconomic policy change, how might you forecast the effects? In 2017, Brexit and President Trump’s proposed initiative have provided examples.</a:t>
            </a:r>
          </a:p>
          <a:p>
            <a:pPr marL="230188" indent="-230188" defTabSz="1047750" eaLnBrk="0" hangingPunct="0">
              <a:spcBef>
                <a:spcPts val="1000"/>
              </a:spcBef>
              <a:buFont typeface="Arial" charset="0"/>
              <a:buChar char="•"/>
            </a:pPr>
            <a:r>
              <a:rPr lang="en-GB" sz="1600" dirty="0" smtClean="0">
                <a:solidFill>
                  <a:srgbClr val="873B1F"/>
                </a:solidFill>
                <a:latin typeface="Arial" charset="0"/>
                <a:ea typeface="Arial" charset="0"/>
                <a:cs typeface="Arial" charset="0"/>
              </a:rPr>
              <a:t>Why do you think that macroeconomic forecasting is often no more accurate than a naïve extrapolative model when one is looking more than 12 months out? Why do you think that most macro forecasters failed to forecast the “Great Recession” that started in 2007?</a:t>
            </a:r>
            <a:endParaRPr lang="en-GB" sz="1600" u="none" dirty="0" smtClean="0">
              <a:solidFill>
                <a:srgbClr val="873B1F"/>
              </a:solidFill>
              <a:latin typeface="Arial" charset="0"/>
              <a:ea typeface="Arial" charset="0"/>
              <a:cs typeface="Arial" charset="0"/>
            </a:endParaRPr>
          </a:p>
        </p:txBody>
      </p:sp>
      <p:sp>
        <p:nvSpPr>
          <p:cNvPr id="7" name="Content Placeholder 6"/>
          <p:cNvSpPr>
            <a:spLocks noGrp="1"/>
          </p:cNvSpPr>
          <p:nvPr>
            <p:ph idx="1"/>
          </p:nvPr>
        </p:nvSpPr>
        <p:spPr>
          <a:xfrm>
            <a:off x="685800" y="1481328"/>
            <a:ext cx="7543800" cy="2465639"/>
          </a:xfrm>
        </p:spPr>
        <p:txBody>
          <a:bodyPr/>
          <a:lstStyle/>
          <a:p>
            <a:r>
              <a:rPr lang="en-GB" dirty="0"/>
              <a:t>Macroeconomic forecasting:</a:t>
            </a:r>
          </a:p>
          <a:p>
            <a:pPr lvl="1"/>
            <a:r>
              <a:rPr lang="en-GB" sz="2000" dirty="0"/>
              <a:t>Governments and international bodies (IMF).</a:t>
            </a:r>
          </a:p>
          <a:p>
            <a:pPr lvl="1"/>
            <a:r>
              <a:rPr lang="en-GB" sz="2000" dirty="0"/>
              <a:t>Focus on aggregates:</a:t>
            </a:r>
          </a:p>
          <a:p>
            <a:pPr lvl="2"/>
            <a:r>
              <a:rPr lang="en-GB" sz="1800" dirty="0"/>
              <a:t>Highly inaccurate beyond 1 year ahead.</a:t>
            </a:r>
          </a:p>
          <a:p>
            <a:pPr lvl="2"/>
            <a:r>
              <a:rPr lang="en-GB" sz="1800" dirty="0"/>
              <a:t>Large models, VARs or single equation methods used.</a:t>
            </a:r>
          </a:p>
          <a:p>
            <a:pPr lvl="2"/>
            <a:r>
              <a:rPr lang="en-GB" sz="1800" dirty="0"/>
              <a:t>Tempered by judgment.</a:t>
            </a:r>
          </a:p>
          <a:p>
            <a:pPr lvl="2"/>
            <a:r>
              <a:rPr lang="en-GB" sz="1800" dirty="0"/>
              <a:t>Don’t try to produce your own macro forecast – combine</a:t>
            </a:r>
            <a:r>
              <a:rPr lang="en-GB" sz="1800" dirty="0" smtClean="0"/>
              <a:t>.</a:t>
            </a:r>
            <a:endParaRPr lang="en-GB" sz="1800" dirty="0"/>
          </a:p>
        </p:txBody>
      </p:sp>
    </p:spTree>
    <p:extLst>
      <p:ext uri="{BB962C8B-B14F-4D97-AF65-F5344CB8AC3E}">
        <p14:creationId xmlns:p14="http://schemas.microsoft.com/office/powerpoint/2010/main" val="20765389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12.7 Other Applications</a:t>
            </a:r>
            <a:endParaRPr lang="en-US" dirty="0"/>
          </a:p>
        </p:txBody>
      </p:sp>
      <p:sp>
        <p:nvSpPr>
          <p:cNvPr id="3" name="Content Placeholder 2"/>
          <p:cNvSpPr>
            <a:spLocks noGrp="1"/>
          </p:cNvSpPr>
          <p:nvPr>
            <p:ph idx="1"/>
          </p:nvPr>
        </p:nvSpPr>
        <p:spPr>
          <a:xfrm>
            <a:off x="685800" y="1481328"/>
            <a:ext cx="7543800" cy="3634682"/>
          </a:xfrm>
        </p:spPr>
        <p:txBody>
          <a:bodyPr>
            <a:normAutofit/>
          </a:bodyPr>
          <a:lstStyle/>
          <a:p>
            <a:r>
              <a:rPr lang="en-GB" dirty="0"/>
              <a:t>Many other specialist areas:</a:t>
            </a:r>
          </a:p>
          <a:p>
            <a:pPr lvl="1"/>
            <a:r>
              <a:rPr lang="en-GB" sz="2000" dirty="0"/>
              <a:t>Agriculture;</a:t>
            </a:r>
          </a:p>
          <a:p>
            <a:pPr lvl="1"/>
            <a:r>
              <a:rPr lang="en-GB" sz="2000" dirty="0"/>
              <a:t>Commodity prices and finance generally;</a:t>
            </a:r>
          </a:p>
          <a:p>
            <a:pPr lvl="1"/>
            <a:r>
              <a:rPr lang="en-GB" sz="2000" dirty="0"/>
              <a:t>Energy;</a:t>
            </a:r>
          </a:p>
          <a:p>
            <a:pPr lvl="1"/>
            <a:r>
              <a:rPr lang="en-GB" sz="2000" dirty="0"/>
              <a:t>Sports forecasting;</a:t>
            </a:r>
          </a:p>
          <a:p>
            <a:pPr lvl="1"/>
            <a:r>
              <a:rPr lang="en-GB" sz="2000" dirty="0"/>
              <a:t>Telecommunications;</a:t>
            </a:r>
          </a:p>
          <a:p>
            <a:pPr lvl="1"/>
            <a:r>
              <a:rPr lang="en-GB" sz="2000" dirty="0"/>
              <a:t>Tourism.</a:t>
            </a:r>
          </a:p>
          <a:p>
            <a:pPr marL="400050"/>
            <a:r>
              <a:rPr lang="en-GB" dirty="0" smtClean="0"/>
              <a:t>Methods </a:t>
            </a:r>
            <a:r>
              <a:rPr lang="en-GB" dirty="0"/>
              <a:t>used are essentially the same as those developed through the book: Include the specific factors important in particular applications</a:t>
            </a:r>
            <a:r>
              <a:rPr lang="en-GB" dirty="0" smtClean="0"/>
              <a:t>.</a:t>
            </a:r>
            <a:endParaRPr lang="en-GB"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81</a:t>
            </a:fld>
            <a:endParaRPr lang="en-US" dirty="0"/>
          </a:p>
        </p:txBody>
      </p:sp>
      <p:sp>
        <p:nvSpPr>
          <p:cNvPr id="6" name="Text Box 6"/>
          <p:cNvSpPr txBox="1">
            <a:spLocks noChangeArrowheads="1"/>
          </p:cNvSpPr>
          <p:nvPr/>
        </p:nvSpPr>
        <p:spPr bwMode="auto">
          <a:xfrm>
            <a:off x="685799" y="5286339"/>
            <a:ext cx="7438869" cy="846194"/>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400"/>
              </a:spcBef>
            </a:pPr>
            <a:r>
              <a:rPr lang="en-GB" b="1" u="none" dirty="0" smtClean="0">
                <a:solidFill>
                  <a:srgbClr val="873B1F"/>
                </a:solidFill>
                <a:latin typeface="Arial" charset="0"/>
                <a:ea typeface="Arial" charset="0"/>
                <a:cs typeface="Arial" charset="0"/>
              </a:rPr>
              <a:t>Question: </a:t>
            </a:r>
            <a:r>
              <a:rPr lang="en-GB" dirty="0">
                <a:solidFill>
                  <a:srgbClr val="873B1F"/>
                </a:solidFill>
                <a:latin typeface="Arial" charset="0"/>
                <a:ea typeface="Arial" charset="0"/>
                <a:cs typeface="Arial" charset="0"/>
              </a:rPr>
              <a:t>If you were to advise a funding agency on whether to support a research project on climate change, what factors would you take into account as the basis of your decision</a:t>
            </a:r>
            <a:r>
              <a:rPr lang="en-GB" u="none" dirty="0" smtClean="0">
                <a:solidFill>
                  <a:srgbClr val="873B1F"/>
                </a:solidFill>
                <a:latin typeface="Arial" charset="0"/>
                <a:ea typeface="Arial" charset="0"/>
                <a:cs typeface="Arial" charset="0"/>
              </a:rPr>
              <a:t>?</a:t>
            </a:r>
          </a:p>
        </p:txBody>
      </p:sp>
    </p:spTree>
    <p:extLst>
      <p:ext uri="{BB962C8B-B14F-4D97-AF65-F5344CB8AC3E}">
        <p14:creationId xmlns:p14="http://schemas.microsoft.com/office/powerpoint/2010/main" val="14427823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12.8 Principles I</a:t>
            </a:r>
            <a:endParaRPr lang="en-US" dirty="0"/>
          </a:p>
        </p:txBody>
      </p:sp>
      <p:sp>
        <p:nvSpPr>
          <p:cNvPr id="3" name="Content Placeholder 2"/>
          <p:cNvSpPr>
            <a:spLocks noGrp="1"/>
          </p:cNvSpPr>
          <p:nvPr>
            <p:ph idx="1"/>
          </p:nvPr>
        </p:nvSpPr>
        <p:spPr/>
        <p:txBody>
          <a:bodyPr>
            <a:noAutofit/>
          </a:bodyPr>
          <a:lstStyle/>
          <a:p>
            <a:r>
              <a:rPr lang="en-GB" dirty="0"/>
              <a:t>Evaluation</a:t>
            </a:r>
          </a:p>
          <a:p>
            <a:pPr lvl="1"/>
            <a:r>
              <a:rPr lang="en-GB" dirty="0"/>
              <a:t>Compare the current (or proposed) method against established benchmarks.</a:t>
            </a:r>
          </a:p>
          <a:p>
            <a:pPr lvl="1"/>
            <a:r>
              <a:rPr lang="en-GB" dirty="0"/>
              <a:t>Specify the forecasting task.</a:t>
            </a:r>
          </a:p>
          <a:p>
            <a:pPr lvl="1"/>
            <a:r>
              <a:rPr lang="en-GB" dirty="0"/>
              <a:t>Use error measures that are appropriate for the problem.</a:t>
            </a:r>
          </a:p>
          <a:p>
            <a:pPr lvl="1"/>
            <a:r>
              <a:rPr lang="en-GB" dirty="0"/>
              <a:t>Base comparisons on as large a sample of time series, forecast origins, and out-of-sample forecasts as possible.</a:t>
            </a:r>
          </a:p>
          <a:p>
            <a:pPr lvl="1"/>
            <a:r>
              <a:rPr lang="en-GB" dirty="0"/>
              <a:t>When multiple forecasts are available, consider combinations of forecasts from methods that differ substantially.</a:t>
            </a:r>
          </a:p>
          <a:p>
            <a:pPr lvl="1"/>
            <a:r>
              <a:rPr lang="en-GB" dirty="0"/>
              <a:t>Use formal procedures to combine forecasts.</a:t>
            </a:r>
          </a:p>
          <a:p>
            <a:pPr lvl="1"/>
            <a:r>
              <a:rPr lang="en-GB" dirty="0"/>
              <a:t>Combine models where there is substantial uncertainty.</a:t>
            </a:r>
          </a:p>
          <a:p>
            <a:pPr lvl="1"/>
            <a:r>
              <a:rPr lang="en-GB" dirty="0"/>
              <a:t>Select rather than combine when a particular method has consistently performed best on out-of-sample comparisons</a:t>
            </a:r>
            <a:r>
              <a:rPr lang="en-GB" dirty="0" smtClean="0"/>
              <a:t>.</a:t>
            </a:r>
            <a:endParaRPr lang="en-GB"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82</a:t>
            </a:fld>
            <a:endParaRPr lang="en-US" dirty="0"/>
          </a:p>
        </p:txBody>
      </p:sp>
    </p:spTree>
    <p:extLst>
      <p:ext uri="{BB962C8B-B14F-4D97-AF65-F5344CB8AC3E}">
        <p14:creationId xmlns:p14="http://schemas.microsoft.com/office/powerpoint/2010/main" val="1520933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12.8 Principles II</a:t>
            </a:r>
            <a:endParaRPr lang="en-US" dirty="0"/>
          </a:p>
        </p:txBody>
      </p:sp>
      <p:sp>
        <p:nvSpPr>
          <p:cNvPr id="3" name="Content Placeholder 2"/>
          <p:cNvSpPr>
            <a:spLocks noGrp="1"/>
          </p:cNvSpPr>
          <p:nvPr>
            <p:ph idx="1"/>
          </p:nvPr>
        </p:nvSpPr>
        <p:spPr/>
        <p:txBody>
          <a:bodyPr>
            <a:noAutofit/>
          </a:bodyPr>
          <a:lstStyle/>
          <a:p>
            <a:r>
              <a:rPr lang="en-GB" sz="1800" dirty="0"/>
              <a:t>Forecasting Support Systems</a:t>
            </a:r>
          </a:p>
          <a:p>
            <a:pPr lvl="1"/>
            <a:r>
              <a:rPr lang="en-GB" sz="1600" dirty="0"/>
              <a:t>Structure judgemental adjustments to a statistical forecast.</a:t>
            </a:r>
          </a:p>
          <a:p>
            <a:pPr lvl="1"/>
            <a:r>
              <a:rPr lang="en-GB" sz="1600" dirty="0"/>
              <a:t>Compare the system forecast with the adjusted forecast.</a:t>
            </a:r>
          </a:p>
          <a:p>
            <a:pPr lvl="1"/>
            <a:r>
              <a:rPr lang="en-GB" sz="1600" dirty="0"/>
              <a:t>Base the statistical system forecast on regular time periods, </a:t>
            </a:r>
          </a:p>
          <a:p>
            <a:pPr lvl="2"/>
            <a:r>
              <a:rPr lang="en-GB" dirty="0"/>
              <a:t>not on periods during which promotions are run and not on unusual periods.</a:t>
            </a:r>
          </a:p>
          <a:p>
            <a:pPr lvl="1"/>
            <a:r>
              <a:rPr lang="en-GB" sz="1600" dirty="0"/>
              <a:t>Use well-tested forecasting software.</a:t>
            </a:r>
          </a:p>
          <a:p>
            <a:r>
              <a:rPr lang="en-GB" sz="1800" dirty="0"/>
              <a:t>Operations and Marketing Product Hierarchies</a:t>
            </a:r>
          </a:p>
          <a:p>
            <a:pPr lvl="1"/>
            <a:r>
              <a:rPr lang="en-GB" sz="1600" dirty="0"/>
              <a:t>When product hierarchies are available, use hierarchical forecasting approaches to obtain reconciled forecasts with potential accuracy gain. </a:t>
            </a:r>
          </a:p>
          <a:p>
            <a:pPr lvl="2"/>
            <a:r>
              <a:rPr lang="en-GB" dirty="0"/>
              <a:t>When available, the combined approach is recommended. </a:t>
            </a:r>
          </a:p>
          <a:p>
            <a:pPr lvl="1"/>
            <a:r>
              <a:rPr lang="en-GB" sz="1600" dirty="0"/>
              <a:t>Temporal aggregation can be beneficial for long-term forecasting and side-stepping intermittency. </a:t>
            </a:r>
          </a:p>
          <a:p>
            <a:pPr lvl="2"/>
            <a:r>
              <a:rPr lang="en-GB" dirty="0"/>
              <a:t>Using temporal aggregation levels can offer gains in the accuracy and reliability of forecasts, mitigating forecast uncertainty. </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83</a:t>
            </a:fld>
            <a:endParaRPr lang="en-US" dirty="0"/>
          </a:p>
        </p:txBody>
      </p:sp>
    </p:spTree>
    <p:extLst>
      <p:ext uri="{BB962C8B-B14F-4D97-AF65-F5344CB8AC3E}">
        <p14:creationId xmlns:p14="http://schemas.microsoft.com/office/powerpoint/2010/main" val="3899377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12.8 Principles III</a:t>
            </a:r>
            <a:endParaRPr lang="en-US" dirty="0"/>
          </a:p>
        </p:txBody>
      </p:sp>
      <p:sp>
        <p:nvSpPr>
          <p:cNvPr id="3" name="Content Placeholder 2"/>
          <p:cNvSpPr>
            <a:spLocks noGrp="1"/>
          </p:cNvSpPr>
          <p:nvPr>
            <p:ph idx="1"/>
          </p:nvPr>
        </p:nvSpPr>
        <p:spPr/>
        <p:txBody>
          <a:bodyPr>
            <a:noAutofit/>
          </a:bodyPr>
          <a:lstStyle/>
          <a:p>
            <a:r>
              <a:rPr lang="en-GB" sz="1800" dirty="0"/>
              <a:t>New Product Diffusion Models</a:t>
            </a:r>
          </a:p>
          <a:p>
            <a:pPr lvl="1"/>
            <a:r>
              <a:rPr lang="en-GB" sz="1600" dirty="0"/>
              <a:t>No single diffusion model is best for all adoption processes.</a:t>
            </a:r>
          </a:p>
          <a:p>
            <a:pPr lvl="1"/>
            <a:r>
              <a:rPr lang="en-GB" sz="1600" dirty="0"/>
              <a:t>Use simpler diffusion models. </a:t>
            </a:r>
          </a:p>
          <a:p>
            <a:pPr lvl="1"/>
            <a:r>
              <a:rPr lang="en-GB" sz="1600" dirty="0"/>
              <a:t>Short-term forecasting ability is helpful in deciding whether a diffusion model is useful. </a:t>
            </a:r>
          </a:p>
          <a:p>
            <a:pPr lvl="1"/>
            <a:r>
              <a:rPr lang="en-GB" sz="1600" dirty="0"/>
              <a:t>Use nonlinear least squares to estimate models.</a:t>
            </a:r>
          </a:p>
          <a:p>
            <a:r>
              <a:rPr lang="en-GB" sz="1800" dirty="0"/>
              <a:t>Market Potential</a:t>
            </a:r>
          </a:p>
          <a:p>
            <a:pPr lvl="1"/>
            <a:r>
              <a:rPr lang="en-GB" sz="1600" dirty="0"/>
              <a:t>When estimating market potential, identify an appropriate sample of respondents for an intention or choice-based conjoint study.</a:t>
            </a:r>
          </a:p>
          <a:p>
            <a:pPr lvl="1"/>
            <a:r>
              <a:rPr lang="en-GB" sz="1600" dirty="0"/>
              <a:t>Identify a meaningful set of attributes that are potentially important in a choice model of market potential. </a:t>
            </a:r>
          </a:p>
          <a:p>
            <a:pPr lvl="1"/>
            <a:r>
              <a:rPr lang="en-GB" sz="1600" dirty="0"/>
              <a:t>Estimate market potential with intentions data that have been modified to take into account possible biases from the respondents.</a:t>
            </a:r>
          </a:p>
          <a:p>
            <a:pPr lvl="1"/>
            <a:r>
              <a:rPr lang="en-GB" sz="1600" dirty="0"/>
              <a:t>Question respondents in as realistic a choice context as possible. </a:t>
            </a:r>
          </a:p>
          <a:p>
            <a:pPr lvl="1"/>
            <a:r>
              <a:rPr lang="en-GB" sz="1600" dirty="0"/>
              <a:t>Combine approaches with others, such as using analogous products.</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84</a:t>
            </a:fld>
            <a:endParaRPr lang="en-US" dirty="0"/>
          </a:p>
        </p:txBody>
      </p:sp>
    </p:spTree>
    <p:extLst>
      <p:ext uri="{BB962C8B-B14F-4D97-AF65-F5344CB8AC3E}">
        <p14:creationId xmlns:p14="http://schemas.microsoft.com/office/powerpoint/2010/main" val="98612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12.8 Principles IV</a:t>
            </a:r>
            <a:endParaRPr lang="en-US" dirty="0"/>
          </a:p>
        </p:txBody>
      </p:sp>
      <p:sp>
        <p:nvSpPr>
          <p:cNvPr id="3" name="Content Placeholder 2"/>
          <p:cNvSpPr>
            <a:spLocks noGrp="1"/>
          </p:cNvSpPr>
          <p:nvPr>
            <p:ph idx="1"/>
          </p:nvPr>
        </p:nvSpPr>
        <p:spPr/>
        <p:txBody>
          <a:bodyPr>
            <a:noAutofit/>
          </a:bodyPr>
          <a:lstStyle/>
          <a:p>
            <a:r>
              <a:rPr lang="en-GB" sz="1800" dirty="0"/>
              <a:t>Market Response Models</a:t>
            </a:r>
          </a:p>
          <a:p>
            <a:pPr lvl="1"/>
            <a:r>
              <a:rPr lang="en-GB" sz="1600" dirty="0"/>
              <a:t>Use disaggregated data.</a:t>
            </a:r>
          </a:p>
          <a:p>
            <a:pPr lvl="1"/>
            <a:r>
              <a:rPr lang="en-GB" sz="1600" dirty="0"/>
              <a:t>When the sample is medium or large, use regression model only when the current effects of the market drivers are strong.</a:t>
            </a:r>
          </a:p>
          <a:p>
            <a:pPr lvl="1"/>
            <a:r>
              <a:rPr lang="en-GB" sz="1600" dirty="0"/>
              <a:t>Use brand-specific parameters to model a competitive market. </a:t>
            </a:r>
          </a:p>
          <a:p>
            <a:r>
              <a:rPr lang="en-GB" sz="1800" dirty="0"/>
              <a:t>Forecasting Individual Behaviour</a:t>
            </a:r>
          </a:p>
          <a:p>
            <a:pPr lvl="1"/>
            <a:r>
              <a:rPr lang="en-GB" sz="1600" dirty="0"/>
              <a:t>Consider a variety of methods. </a:t>
            </a:r>
          </a:p>
          <a:p>
            <a:pPr lvl="1"/>
            <a:r>
              <a:rPr lang="en-GB" sz="1600" dirty="0"/>
              <a:t>Use the largest sample size possible, given the data and computer constraints, but partition into estimation, validation and test samples whenever possible. </a:t>
            </a:r>
          </a:p>
          <a:p>
            <a:pPr lvl="1"/>
            <a:r>
              <a:rPr lang="en-GB" sz="1600" dirty="0"/>
              <a:t>Aim for an understandable model. </a:t>
            </a:r>
          </a:p>
          <a:p>
            <a:pPr lvl="1"/>
            <a:r>
              <a:rPr lang="en-GB" sz="1600" dirty="0"/>
              <a:t>Replace missing data, and use indicator variables to tag the replacement.</a:t>
            </a:r>
          </a:p>
          <a:p>
            <a:pPr lvl="1"/>
            <a:r>
              <a:rPr lang="en-GB" sz="1600" dirty="0"/>
              <a:t>Balance the sample of the target class with the available non-target data. </a:t>
            </a:r>
          </a:p>
          <a:p>
            <a:pPr lvl="1"/>
            <a:r>
              <a:rPr lang="en-GB" sz="1600" dirty="0"/>
              <a:t>In the assessment of the different methods, use criteria that reflect the profit and loss in the problem. </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85</a:t>
            </a:fld>
            <a:endParaRPr lang="en-US" dirty="0"/>
          </a:p>
        </p:txBody>
      </p:sp>
    </p:spTree>
    <p:extLst>
      <p:ext uri="{BB962C8B-B14F-4D97-AF65-F5344CB8AC3E}">
        <p14:creationId xmlns:p14="http://schemas.microsoft.com/office/powerpoint/2010/main" val="17531581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12.8 Principles V</a:t>
            </a:r>
            <a:endParaRPr lang="en-US" dirty="0"/>
          </a:p>
        </p:txBody>
      </p:sp>
      <p:sp>
        <p:nvSpPr>
          <p:cNvPr id="3" name="Content Placeholder 2"/>
          <p:cNvSpPr>
            <a:spLocks noGrp="1"/>
          </p:cNvSpPr>
          <p:nvPr>
            <p:ph idx="1"/>
          </p:nvPr>
        </p:nvSpPr>
        <p:spPr/>
        <p:txBody>
          <a:bodyPr>
            <a:noAutofit/>
          </a:bodyPr>
          <a:lstStyle/>
          <a:p>
            <a:r>
              <a:rPr lang="en-GB" dirty="0"/>
              <a:t>Other Applications</a:t>
            </a:r>
          </a:p>
          <a:p>
            <a:pPr lvl="1"/>
            <a:r>
              <a:rPr lang="en-GB" dirty="0"/>
              <a:t>Do not try to produce your own macro forecasts.</a:t>
            </a:r>
          </a:p>
          <a:p>
            <a:pPr lvl="1"/>
            <a:r>
              <a:rPr lang="en-GB" dirty="0"/>
              <a:t>In all forecasting applications, use the methods, models, and principles laid down. </a:t>
            </a:r>
          </a:p>
          <a:p>
            <a:pPr lvl="1"/>
            <a:r>
              <a:rPr lang="en-GB" dirty="0"/>
              <a:t>Make sure you understand the specific factors which are important in the particular application. </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86</a:t>
            </a:fld>
            <a:endParaRPr lang="en-US" dirty="0"/>
          </a:p>
        </p:txBody>
      </p:sp>
    </p:spTree>
    <p:extLst>
      <p:ext uri="{BB962C8B-B14F-4D97-AF65-F5344CB8AC3E}">
        <p14:creationId xmlns:p14="http://schemas.microsoft.com/office/powerpoint/2010/main" val="19472715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Minicase</a:t>
            </a:r>
            <a:r>
              <a:rPr lang="en-US" dirty="0" smtClean="0"/>
              <a:t> 12.1 Call Center Planning</a:t>
            </a:r>
            <a:endParaRPr lang="en-US" dirty="0"/>
          </a:p>
        </p:txBody>
      </p:sp>
      <p:sp>
        <p:nvSpPr>
          <p:cNvPr id="3" name="Content Placeholder 2"/>
          <p:cNvSpPr>
            <a:spLocks noGrp="1"/>
          </p:cNvSpPr>
          <p:nvPr>
            <p:ph idx="1"/>
          </p:nvPr>
        </p:nvSpPr>
        <p:spPr/>
        <p:txBody>
          <a:bodyPr>
            <a:normAutofit lnSpcReduction="10000"/>
          </a:bodyPr>
          <a:lstStyle/>
          <a:p>
            <a:r>
              <a:rPr lang="en-US" dirty="0" smtClean="0"/>
              <a:t>New manager of the center</a:t>
            </a:r>
          </a:p>
          <a:p>
            <a:r>
              <a:rPr lang="en-US" dirty="0" smtClean="0"/>
              <a:t>Exponential smoothing as a baseline statistical forecast</a:t>
            </a:r>
          </a:p>
          <a:p>
            <a:pPr marL="519113" indent="-285750">
              <a:spcBef>
                <a:spcPts val="400"/>
              </a:spcBef>
              <a:buClr>
                <a:schemeClr val="tx1"/>
              </a:buClr>
              <a:buFont typeface=".AppleSystemUIFont" charset="-120"/>
              <a:buChar char="–"/>
            </a:pPr>
            <a:r>
              <a:rPr lang="en-US" sz="1800" dirty="0" smtClean="0"/>
              <a:t>Expert adjustment with marketing information</a:t>
            </a:r>
          </a:p>
          <a:p>
            <a:r>
              <a:rPr lang="en-US" dirty="0" smtClean="0"/>
              <a:t>Possible carry-over effects of mailings</a:t>
            </a:r>
          </a:p>
          <a:p>
            <a:r>
              <a:rPr lang="en-US" dirty="0" smtClean="0"/>
              <a:t>Seasonality problematic</a:t>
            </a:r>
          </a:p>
          <a:p>
            <a:r>
              <a:rPr lang="en-US" dirty="0" smtClean="0"/>
              <a:t>A 10% MAPE objective – but is that reasonable</a:t>
            </a:r>
          </a:p>
          <a:p>
            <a:pPr marL="0" indent="0">
              <a:lnSpc>
                <a:spcPct val="110000"/>
              </a:lnSpc>
              <a:spcBef>
                <a:spcPts val="1600"/>
              </a:spcBef>
              <a:buNone/>
            </a:pPr>
            <a:r>
              <a:rPr lang="en-US" b="1" dirty="0" smtClean="0">
                <a:solidFill>
                  <a:srgbClr val="873B1F"/>
                </a:solidFill>
              </a:rPr>
              <a:t>Brief</a:t>
            </a:r>
          </a:p>
          <a:p>
            <a:r>
              <a:rPr lang="en-US" dirty="0" smtClean="0"/>
              <a:t>PIVASE?</a:t>
            </a:r>
          </a:p>
          <a:p>
            <a:r>
              <a:rPr lang="en-US" dirty="0" smtClean="0"/>
              <a:t>Analyze the data</a:t>
            </a:r>
          </a:p>
          <a:p>
            <a:pPr marL="519113" indent="-285750">
              <a:spcBef>
                <a:spcPts val="400"/>
              </a:spcBef>
              <a:buClr>
                <a:schemeClr val="tx1"/>
              </a:buClr>
              <a:buFont typeface=".AppleSystemUIFont" charset="-120"/>
              <a:buChar char="–"/>
            </a:pPr>
            <a:r>
              <a:rPr lang="en-US" sz="1800" dirty="0" smtClean="0"/>
              <a:t>Current accuracy?</a:t>
            </a:r>
          </a:p>
          <a:p>
            <a:r>
              <a:rPr lang="en-US" dirty="0" smtClean="0"/>
              <a:t>Develop an improved model</a:t>
            </a:r>
          </a:p>
          <a:p>
            <a:r>
              <a:rPr lang="en-US" dirty="0" smtClean="0"/>
              <a:t>Suggest a new change to the forecasting system</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87</a:t>
            </a:fld>
            <a:endParaRPr lang="en-US" dirty="0"/>
          </a:p>
        </p:txBody>
      </p:sp>
    </p:spTree>
    <p:extLst>
      <p:ext uri="{BB962C8B-B14F-4D97-AF65-F5344CB8AC3E}">
        <p14:creationId xmlns:p14="http://schemas.microsoft.com/office/powerpoint/2010/main" val="19173069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Minicase</a:t>
            </a:r>
            <a:r>
              <a:rPr lang="en-US" dirty="0" smtClean="0"/>
              <a:t> 12.2 Costume Jewelry</a:t>
            </a:r>
            <a:endParaRPr lang="en-US" dirty="0"/>
          </a:p>
        </p:txBody>
      </p:sp>
      <p:sp>
        <p:nvSpPr>
          <p:cNvPr id="3" name="Content Placeholder 2"/>
          <p:cNvSpPr>
            <a:spLocks noGrp="1"/>
          </p:cNvSpPr>
          <p:nvPr>
            <p:ph idx="1"/>
          </p:nvPr>
        </p:nvSpPr>
        <p:spPr/>
        <p:txBody>
          <a:bodyPr/>
          <a:lstStyle/>
          <a:p>
            <a:r>
              <a:rPr lang="en-US" dirty="0" smtClean="0"/>
              <a:t>Company marketing </a:t>
            </a:r>
            <a:br>
              <a:rPr lang="en-US" dirty="0" smtClean="0"/>
            </a:br>
            <a:r>
              <a:rPr lang="en-US" dirty="0" smtClean="0"/>
              <a:t>costume jewelry</a:t>
            </a:r>
          </a:p>
          <a:p>
            <a:pPr marL="458788" indent="-225425">
              <a:spcBef>
                <a:spcPts val="400"/>
              </a:spcBef>
              <a:buClr>
                <a:schemeClr val="tx1"/>
              </a:buClr>
              <a:buFont typeface=".AppleSystemUIFont" charset="-120"/>
              <a:buChar char="–"/>
            </a:pPr>
            <a:r>
              <a:rPr lang="en-US" sz="1800" dirty="0" smtClean="0"/>
              <a:t>Three product lines</a:t>
            </a:r>
          </a:p>
          <a:p>
            <a:pPr marL="0" indent="0">
              <a:spcBef>
                <a:spcPts val="10600"/>
              </a:spcBef>
              <a:buNone/>
            </a:pPr>
            <a:r>
              <a:rPr lang="en-US" b="1" dirty="0" smtClean="0">
                <a:solidFill>
                  <a:srgbClr val="873B1F"/>
                </a:solidFill>
              </a:rPr>
              <a:t>Brief</a:t>
            </a:r>
          </a:p>
          <a:p>
            <a:r>
              <a:rPr lang="en-US" dirty="0" smtClean="0"/>
              <a:t>Develop a hierarchical system by product line</a:t>
            </a:r>
          </a:p>
          <a:p>
            <a:pPr marL="458788" indent="-225425">
              <a:spcBef>
                <a:spcPts val="400"/>
              </a:spcBef>
              <a:buClr>
                <a:schemeClr val="tx1"/>
              </a:buClr>
              <a:buFont typeface=".AppleSystemUIFont" charset="-120"/>
              <a:buChar char="–"/>
            </a:pPr>
            <a:r>
              <a:rPr lang="en-US" sz="1800" dirty="0" smtClean="0"/>
              <a:t>What are the effects on forecast accuracy?</a:t>
            </a:r>
          </a:p>
          <a:p>
            <a:r>
              <a:rPr lang="en-US" dirty="0" smtClean="0"/>
              <a:t>Identify subgroups of items with similar demand patterns</a:t>
            </a:r>
          </a:p>
          <a:p>
            <a:r>
              <a:rPr lang="en-US" dirty="0" smtClean="0"/>
              <a:t>Does segmentation help in improving forecasting accuracy?</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88</a:t>
            </a:fld>
            <a:endParaRPr lang="en-US" dirty="0"/>
          </a:p>
        </p:txBody>
      </p:sp>
      <p:pic>
        <p:nvPicPr>
          <p:cNvPr id="6" name="Picture 5"/>
          <p:cNvPicPr>
            <a:picLocks noChangeAspect="1"/>
          </p:cNvPicPr>
          <p:nvPr/>
        </p:nvPicPr>
        <p:blipFill>
          <a:blip r:embed="rId2"/>
          <a:stretch>
            <a:fillRect/>
          </a:stretch>
        </p:blipFill>
        <p:spPr>
          <a:xfrm>
            <a:off x="3765176" y="1481328"/>
            <a:ext cx="4670161" cy="2542270"/>
          </a:xfrm>
          <a:prstGeom prst="rect">
            <a:avLst/>
          </a:prstGeom>
        </p:spPr>
      </p:pic>
    </p:spTree>
    <p:extLst>
      <p:ext uri="{BB962C8B-B14F-4D97-AF65-F5344CB8AC3E}">
        <p14:creationId xmlns:p14="http://schemas.microsoft.com/office/powerpoint/2010/main" val="1959702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12.1 Evaluating a Forecasting Process</a:t>
            </a:r>
          </a:p>
        </p:txBody>
      </p:sp>
      <p:sp>
        <p:nvSpPr>
          <p:cNvPr id="4" name="Content Placeholder 2"/>
          <p:cNvSpPr>
            <a:spLocks noGrp="1"/>
          </p:cNvSpPr>
          <p:nvPr>
            <p:ph idx="1"/>
          </p:nvPr>
        </p:nvSpPr>
        <p:spPr>
          <a:xfrm>
            <a:off x="685800" y="1330858"/>
            <a:ext cx="7543800" cy="451644"/>
          </a:xfrm>
        </p:spPr>
        <p:txBody>
          <a:bodyPr>
            <a:noAutofit/>
          </a:bodyPr>
          <a:lstStyle/>
          <a:p>
            <a:pPr marL="0" indent="0">
              <a:buNone/>
            </a:pPr>
            <a:r>
              <a:rPr lang="en-US" sz="2400" b="1" dirty="0" smtClean="0">
                <a:solidFill>
                  <a:srgbClr val="873B1F"/>
                </a:solidFill>
              </a:rPr>
              <a:t>Combining </a:t>
            </a:r>
            <a:r>
              <a:rPr lang="en-US" sz="2400" b="1" smtClean="0">
                <a:solidFill>
                  <a:srgbClr val="873B1F"/>
                </a:solidFill>
              </a:rPr>
              <a:t>Forecasting Methods</a:t>
            </a:r>
            <a:endParaRPr lang="en-US" sz="2400" b="1" dirty="0" smtClean="0">
              <a:solidFill>
                <a:srgbClr val="873B1F"/>
              </a:solidFill>
            </a:endParaRPr>
          </a:p>
        </p:txBody>
      </p:sp>
      <p:sp>
        <p:nvSpPr>
          <p:cNvPr id="5" name="Slide Number Placeholder 4"/>
          <p:cNvSpPr>
            <a:spLocks noGrp="1"/>
          </p:cNvSpPr>
          <p:nvPr>
            <p:ph type="sldNum" sz="quarter" idx="4"/>
          </p:nvPr>
        </p:nvSpPr>
        <p:spPr/>
        <p:txBody>
          <a:bodyPr/>
          <a:lstStyle/>
          <a:p>
            <a:fld id="{9BB7F014-2DB4-4D49-99B4-59FA1294E957}" type="slidenum">
              <a:rPr lang="en-US" smtClean="0"/>
              <a:pPr/>
              <a:t>9</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12: Putting Forecasting Methods to Work</a:t>
            </a:r>
            <a:endParaRPr lang="en-US" dirty="0"/>
          </a:p>
        </p:txBody>
      </p:sp>
      <p:sp>
        <p:nvSpPr>
          <p:cNvPr id="8" name="Content Placeholder 2"/>
          <p:cNvSpPr txBox="1">
            <a:spLocks/>
          </p:cNvSpPr>
          <p:nvPr/>
        </p:nvSpPr>
        <p:spPr>
          <a:xfrm>
            <a:off x="685799" y="1970360"/>
            <a:ext cx="7543800" cy="39087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Example of forecast combination</a:t>
            </a:r>
            <a:r>
              <a:rPr lang="en-US" smtClean="0"/>
              <a:t>: individual forecasts</a:t>
            </a:r>
            <a:endParaRPr lang="en-GB" dirty="0"/>
          </a:p>
        </p:txBody>
      </p:sp>
      <p:pic>
        <p:nvPicPr>
          <p:cNvPr id="12" name="Picture 11"/>
          <p:cNvPicPr>
            <a:picLocks noChangeAspect="1"/>
          </p:cNvPicPr>
          <p:nvPr/>
        </p:nvPicPr>
        <p:blipFill>
          <a:blip r:embed="rId2"/>
          <a:stretch>
            <a:fillRect/>
          </a:stretch>
        </p:blipFill>
        <p:spPr>
          <a:xfrm>
            <a:off x="698506" y="2549094"/>
            <a:ext cx="7736832" cy="3579348"/>
          </a:xfrm>
          <a:prstGeom prst="rect">
            <a:avLst/>
          </a:prstGeom>
        </p:spPr>
      </p:pic>
      <p:sp>
        <p:nvSpPr>
          <p:cNvPr id="13" name="Oval 12"/>
          <p:cNvSpPr/>
          <p:nvPr/>
        </p:nvSpPr>
        <p:spPr>
          <a:xfrm>
            <a:off x="6667982" y="5810441"/>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667982" y="5505641"/>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20400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995</TotalTime>
  <Words>7642</Words>
  <Application>Microsoft Macintosh PowerPoint</Application>
  <PresentationFormat>On-screen Show (4:3)</PresentationFormat>
  <Paragraphs>863</Paragraphs>
  <Slides>88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7" baseType="lpstr">
      <vt:lpstr>.AppleSystemUIFont</vt:lpstr>
      <vt:lpstr>Calibri</vt:lpstr>
      <vt:lpstr>Cambria Math</vt:lpstr>
      <vt:lpstr>Courier New</vt:lpstr>
      <vt:lpstr>Times New Roman</vt:lpstr>
      <vt:lpstr>Wingdings</vt:lpstr>
      <vt:lpstr>Arial</vt:lpstr>
      <vt:lpstr>Office Theme</vt:lpstr>
      <vt:lpstr>Equation</vt:lpstr>
      <vt:lpstr>Putting  Forecasting Methods  to Work</vt:lpstr>
      <vt:lpstr>Chapter 12: Putting Forecasting Methods to Work</vt:lpstr>
      <vt:lpstr>12.1 Evaluating a Forecasting Process</vt:lpstr>
      <vt:lpstr>12.1 Evaluating a Forecasting Process</vt:lpstr>
      <vt:lpstr>12.1 Evaluating a Forecasting Process</vt:lpstr>
      <vt:lpstr>12.1 Evaluating a Forecasting Process</vt:lpstr>
      <vt:lpstr>12.1 Evaluating a Forecasting Process</vt:lpstr>
      <vt:lpstr>12.1 Evaluating a Forecasting Process</vt:lpstr>
      <vt:lpstr>12.1 Evaluating a Forecasting Process</vt:lpstr>
      <vt:lpstr>12.1 Evaluating a Forecasting Process</vt:lpstr>
      <vt:lpstr>Discussion Question</vt:lpstr>
      <vt:lpstr>Take-Aways for Evaluating Forecasting Methods</vt:lpstr>
      <vt:lpstr>12.2 The Role of Forecasting Support Systems</vt:lpstr>
      <vt:lpstr>12.2 The Role of Forecasting Support Systems</vt:lpstr>
      <vt:lpstr>12.2 The Role of Forecasting Support Systems</vt:lpstr>
      <vt:lpstr>12.2 The Role of Forecasting Support Systems</vt:lpstr>
      <vt:lpstr>12.2 The Role of Forecasting Support Systems</vt:lpstr>
      <vt:lpstr>12.2 The Role of Forecasting Support Systems</vt:lpstr>
      <vt:lpstr>12.2 The Role of Forecasting Support Systems</vt:lpstr>
      <vt:lpstr>12.2 The Role of Forecasting Support Systems</vt:lpstr>
      <vt:lpstr>12.2 The Role of Forecasting Support Systems</vt:lpstr>
      <vt:lpstr>Take-Aways for Forecasting Support Systems</vt:lpstr>
      <vt:lpstr>12.3 Operations</vt:lpstr>
      <vt:lpstr>12.3 Operations</vt:lpstr>
      <vt:lpstr>12.3 Operations</vt:lpstr>
      <vt:lpstr>12.3 Operations</vt:lpstr>
      <vt:lpstr>12.3 Operations</vt:lpstr>
      <vt:lpstr>12.3 Operations</vt:lpstr>
      <vt:lpstr>12.3 Operations</vt:lpstr>
      <vt:lpstr>12.3 Operations</vt:lpstr>
      <vt:lpstr>12.3 Operations</vt:lpstr>
      <vt:lpstr>12.3 Operations</vt:lpstr>
      <vt:lpstr>12.3 Operations</vt:lpstr>
      <vt:lpstr>12.3 Operations</vt:lpstr>
      <vt:lpstr>12.3 Operations</vt:lpstr>
      <vt:lpstr>12.3 Operations</vt:lpstr>
      <vt:lpstr>12.3 Operations</vt:lpstr>
      <vt:lpstr>12.3 Operations</vt:lpstr>
      <vt:lpstr>Take-Aways for Operations</vt:lpstr>
      <vt:lpstr>12.4 Marketing</vt:lpstr>
      <vt:lpstr>12.4 Marketing</vt:lpstr>
      <vt:lpstr>12.4 Marketing</vt:lpstr>
      <vt:lpstr>12.4 Marketing</vt:lpstr>
      <vt:lpstr>12.4 Marketing</vt:lpstr>
      <vt:lpstr>12.4 Marketing</vt:lpstr>
      <vt:lpstr>12.4 Marketing</vt:lpstr>
      <vt:lpstr>12.4 Marketing</vt:lpstr>
      <vt:lpstr>12.4 Marketing</vt:lpstr>
      <vt:lpstr>12.4 Marketing</vt:lpstr>
      <vt:lpstr>12.4 Marketing</vt:lpstr>
      <vt:lpstr>12.4 Marketing</vt:lpstr>
      <vt:lpstr>12.4 Marketing</vt:lpstr>
      <vt:lpstr>12.4 Marketing</vt:lpstr>
      <vt:lpstr>12.4 Marketing</vt:lpstr>
      <vt:lpstr>12.4 Marketing</vt:lpstr>
      <vt:lpstr>12.4 Marketing</vt:lpstr>
      <vt:lpstr>12.4 Marketing</vt:lpstr>
      <vt:lpstr>Discussion Questions</vt:lpstr>
      <vt:lpstr>12.4 Marketing</vt:lpstr>
      <vt:lpstr>12.4 Marketing</vt:lpstr>
      <vt:lpstr>12.4 Marketing</vt:lpstr>
      <vt:lpstr>12.4 Marketing</vt:lpstr>
      <vt:lpstr>12.4 Marketing</vt:lpstr>
      <vt:lpstr>12.4 Marketing</vt:lpstr>
      <vt:lpstr>12.4 Marketing</vt:lpstr>
      <vt:lpstr>12.4 Marketing</vt:lpstr>
      <vt:lpstr>Take-Aways for Marketing I</vt:lpstr>
      <vt:lpstr>Take-Aways for Marketing II</vt:lpstr>
      <vt:lpstr>12.5 Forecasting Individual Behavior</vt:lpstr>
      <vt:lpstr>12.5 Forecasting Individual Behavior</vt:lpstr>
      <vt:lpstr>12.5 Forecasting Individual Behavior</vt:lpstr>
      <vt:lpstr>12.5 Forecasting Individual Behavior</vt:lpstr>
      <vt:lpstr>12.5 Forecasting Individual Behavior</vt:lpstr>
      <vt:lpstr>12.5 Forecasting Individual Behavior</vt:lpstr>
      <vt:lpstr>12.5 Forecasting Individual Behavior</vt:lpstr>
      <vt:lpstr>12.5 Forecasting Individual Behavior</vt:lpstr>
      <vt:lpstr>12.5 Forecasting Individual Behavior</vt:lpstr>
      <vt:lpstr>12.5 Forecasting Individual Behavior</vt:lpstr>
      <vt:lpstr>Take-Aways for Forecasting Individual Behavior</vt:lpstr>
      <vt:lpstr>12.6 Macroeconomic Forecasting</vt:lpstr>
      <vt:lpstr>12.7 Other Applications</vt:lpstr>
      <vt:lpstr>12.8 Principles I</vt:lpstr>
      <vt:lpstr>12.8 Principles II</vt:lpstr>
      <vt:lpstr>12.8 Principles III</vt:lpstr>
      <vt:lpstr>12.8 Principles IV</vt:lpstr>
      <vt:lpstr>12.8 Principles V</vt:lpstr>
      <vt:lpstr>Minicase 12.1 Call Center Planning</vt:lpstr>
      <vt:lpstr>Minicase 12.2 Costume Jewelry</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Botelho</dc:creator>
  <cp:lastModifiedBy>Anna Botelho</cp:lastModifiedBy>
  <cp:revision>63</cp:revision>
  <dcterms:created xsi:type="dcterms:W3CDTF">2017-08-05T17:51:38Z</dcterms:created>
  <dcterms:modified xsi:type="dcterms:W3CDTF">2017-09-05T12:57:27Z</dcterms:modified>
</cp:coreProperties>
</file>