
<file path=[Content_Types].xml><?xml version="1.0" encoding="utf-8"?>
<Types xmlns="http://schemas.openxmlformats.org/package/2006/content-types">
  <Default Extension="xml" ContentType="application/xml"/>
  <Default Extension="bin" ContentType="application/vnd.openxmlformats-officedocument.oleObject"/>
  <Default Extension="jpg" ContentType="image/jpeg"/>
  <Default Extension="tiff" ContentType="image/tiff"/>
  <Default Extension="jpeg" ContentType="image/jpeg"/>
  <Default Extension="rels" ContentType="application/vnd.openxmlformats-package.relationships+xml"/>
  <Default Extension="vml" ContentType="application/vnd.openxmlformats-officedocument.vmlDrawing"/>
  <Default Extension="wmf" ContentType="image/x-wm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54"/>
  </p:notesMasterIdLst>
  <p:sldIdLst>
    <p:sldId id="256" r:id="rId2"/>
    <p:sldId id="258" r:id="rId3"/>
    <p:sldId id="259" r:id="rId4"/>
    <p:sldId id="261" r:id="rId5"/>
    <p:sldId id="325" r:id="rId6"/>
    <p:sldId id="326" r:id="rId7"/>
    <p:sldId id="291" r:id="rId8"/>
    <p:sldId id="327" r:id="rId9"/>
    <p:sldId id="328" r:id="rId10"/>
    <p:sldId id="292" r:id="rId11"/>
    <p:sldId id="329" r:id="rId12"/>
    <p:sldId id="293" r:id="rId13"/>
    <p:sldId id="330" r:id="rId14"/>
    <p:sldId id="331" r:id="rId15"/>
    <p:sldId id="332" r:id="rId16"/>
    <p:sldId id="333" r:id="rId17"/>
    <p:sldId id="334" r:id="rId18"/>
    <p:sldId id="335" r:id="rId19"/>
    <p:sldId id="263" r:id="rId20"/>
    <p:sldId id="336" r:id="rId21"/>
    <p:sldId id="337" r:id="rId22"/>
    <p:sldId id="338" r:id="rId23"/>
    <p:sldId id="339" r:id="rId24"/>
    <p:sldId id="340" r:id="rId25"/>
    <p:sldId id="294" r:id="rId26"/>
    <p:sldId id="341" r:id="rId27"/>
    <p:sldId id="296" r:id="rId28"/>
    <p:sldId id="342" r:id="rId29"/>
    <p:sldId id="266" r:id="rId30"/>
    <p:sldId id="343" r:id="rId31"/>
    <p:sldId id="297" r:id="rId32"/>
    <p:sldId id="298" r:id="rId33"/>
    <p:sldId id="344" r:id="rId34"/>
    <p:sldId id="345" r:id="rId35"/>
    <p:sldId id="299" r:id="rId36"/>
    <p:sldId id="346" r:id="rId37"/>
    <p:sldId id="347" r:id="rId38"/>
    <p:sldId id="348" r:id="rId39"/>
    <p:sldId id="300" r:id="rId40"/>
    <p:sldId id="301" r:id="rId41"/>
    <p:sldId id="302" r:id="rId42"/>
    <p:sldId id="349" r:id="rId43"/>
    <p:sldId id="350" r:id="rId44"/>
    <p:sldId id="303" r:id="rId45"/>
    <p:sldId id="267" r:id="rId46"/>
    <p:sldId id="304" r:id="rId47"/>
    <p:sldId id="305" r:id="rId48"/>
    <p:sldId id="268" r:id="rId49"/>
    <p:sldId id="306" r:id="rId50"/>
    <p:sldId id="310" r:id="rId51"/>
    <p:sldId id="351" r:id="rId52"/>
    <p:sldId id="270"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73B1F"/>
    <a:srgbClr val="1827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31"/>
    <p:restoredTop sz="94643"/>
  </p:normalViewPr>
  <p:slideViewPr>
    <p:cSldViewPr snapToGrid="0" snapToObjects="1">
      <p:cViewPr varScale="1">
        <p:scale>
          <a:sx n="119" d="100"/>
          <a:sy n="119" d="100"/>
        </p:scale>
        <p:origin x="200"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8606BA-D6F8-7B4A-85FB-7D2C30FCBDD8}" type="datetimeFigureOut">
              <a:rPr lang="en-US" smtClean="0"/>
              <a:t>9/1/17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9634CD-C043-3F44-B5E6-9E1B6AE4D74C}" type="slidenum">
              <a:rPr lang="en-US" smtClean="0"/>
              <a:t>‹#›</a:t>
            </a:fld>
            <a:endParaRPr lang="en-US"/>
          </a:p>
        </p:txBody>
      </p:sp>
    </p:spTree>
    <p:extLst>
      <p:ext uri="{BB962C8B-B14F-4D97-AF65-F5344CB8AC3E}">
        <p14:creationId xmlns:p14="http://schemas.microsoft.com/office/powerpoint/2010/main" val="451175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5486400" y="0"/>
            <a:ext cx="3657600" cy="6858000"/>
          </a:xfrm>
          <a:prstGeom prst="rect">
            <a:avLst/>
          </a:prstGeom>
          <a:solidFill>
            <a:srgbClr val="1827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5486400" cy="6858000"/>
          </a:xfrm>
          <a:prstGeom prst="rect">
            <a:avLst/>
          </a:prstGeom>
        </p:spPr>
      </p:pic>
      <p:sp>
        <p:nvSpPr>
          <p:cNvPr id="2" name="Title 1"/>
          <p:cNvSpPr>
            <a:spLocks noGrp="1"/>
          </p:cNvSpPr>
          <p:nvPr>
            <p:ph type="ctrTitle"/>
          </p:nvPr>
        </p:nvSpPr>
        <p:spPr>
          <a:xfrm>
            <a:off x="5486400" y="1737360"/>
            <a:ext cx="3657600" cy="3509963"/>
          </a:xfrm>
          <a:noFill/>
          <a:ln>
            <a:noFill/>
          </a:ln>
        </p:spPr>
        <p:txBody>
          <a:bodyPr lIns="0" anchor="t" anchorCtr="0">
            <a:normAutofit/>
          </a:bodyPr>
          <a:lstStyle>
            <a:lvl1pPr algn="ctr">
              <a:defRPr sz="3600" b="0" i="0">
                <a:solidFill>
                  <a:schemeClr val="bg1"/>
                </a:solidFill>
                <a:latin typeface="Times New Roman" charset="0"/>
                <a:ea typeface="Times New Roman" charset="0"/>
                <a:cs typeface="Times New Roman" charset="0"/>
              </a:defRPr>
            </a:lvl1pPr>
          </a:lstStyle>
          <a:p>
            <a:endParaRPr lang="en-US" dirty="0"/>
          </a:p>
        </p:txBody>
      </p:sp>
      <p:sp>
        <p:nvSpPr>
          <p:cNvPr id="3" name="Subtitle 2"/>
          <p:cNvSpPr>
            <a:spLocks noGrp="1"/>
          </p:cNvSpPr>
          <p:nvPr>
            <p:ph type="subTitle" idx="1" hasCustomPrompt="1"/>
          </p:nvPr>
        </p:nvSpPr>
        <p:spPr>
          <a:xfrm>
            <a:off x="5486400" y="0"/>
            <a:ext cx="3657600" cy="1655762"/>
          </a:xfrm>
          <a:ln>
            <a:noFill/>
          </a:ln>
        </p:spPr>
        <p:txBody>
          <a:bodyPr anchor="b" anchorCtr="0">
            <a:normAutofit/>
          </a:bodyPr>
          <a:lstStyle>
            <a:lvl1pPr marL="0" indent="0" algn="ctr">
              <a:buNone/>
              <a:defRPr sz="2000" b="0"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Chapter 1</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685800" y="1481328"/>
            <a:ext cx="7543800" cy="4698810"/>
          </a:xfrm>
        </p:spPr>
        <p:txBody>
          <a:bodyPr/>
          <a:lstStyle>
            <a:lvl1pPr>
              <a:lnSpc>
                <a:spcPct val="100000"/>
              </a:lnSpc>
              <a:buClr>
                <a:srgbClr val="873B1F"/>
              </a:buClr>
              <a:defRPr sz="2000"/>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p:ph type="dt" sz="half" idx="2"/>
          </p:nvPr>
        </p:nvSpPr>
        <p:spPr>
          <a:xfrm>
            <a:off x="685799" y="6495275"/>
            <a:ext cx="7438869" cy="182880"/>
          </a:xfrm>
          <a:prstGeom prst="rect">
            <a:avLst/>
          </a:prstGeom>
        </p:spPr>
        <p:txBody>
          <a:bodyPr vert="horz" lIns="0" tIns="0" rIns="0" bIns="0" rtlCol="0" anchor="ctr"/>
          <a:lstStyle>
            <a:lvl1pPr algn="l">
              <a:defRPr sz="800" b="0">
                <a:solidFill>
                  <a:schemeClr val="tx1"/>
                </a:solidFill>
                <a:latin typeface="Arial" charset="0"/>
                <a:ea typeface="Arial" charset="0"/>
                <a:cs typeface="Arial" charset="0"/>
              </a:defRPr>
            </a:lvl1pPr>
          </a:lstStyle>
          <a:p>
            <a:r>
              <a:rPr lang="en-US" smtClean="0"/>
              <a:t>© 2017 Wessex Press, Inc. Principles of Business Forecasting 2e (Ord, Fildes, Kourentzes) • Chapter 13: Forecasting in Practice</a:t>
            </a:r>
            <a:endParaRPr lang="en-US" dirty="0"/>
          </a:p>
        </p:txBody>
      </p:sp>
      <p:sp>
        <p:nvSpPr>
          <p:cNvPr id="8" name="Slide Number Placeholder 5"/>
          <p:cNvSpPr>
            <a:spLocks noGrp="1"/>
          </p:cNvSpPr>
          <p:nvPr>
            <p:ph type="sldNum" sz="quarter" idx="4"/>
          </p:nvPr>
        </p:nvSpPr>
        <p:spPr>
          <a:xfrm>
            <a:off x="8229599" y="6495275"/>
            <a:ext cx="411479" cy="182880"/>
          </a:xfrm>
          <a:prstGeom prst="rect">
            <a:avLst/>
          </a:prstGeom>
        </p:spPr>
        <p:txBody>
          <a:bodyPr vert="horz" lIns="0" tIns="0" rIns="0" bIns="0" rtlCol="0" anchor="ctr"/>
          <a:lstStyle>
            <a:lvl1pPr algn="r">
              <a:defRPr sz="800" b="1">
                <a:solidFill>
                  <a:srgbClr val="182752"/>
                </a:solidFill>
                <a:latin typeface="Arial" charset="0"/>
                <a:ea typeface="Arial" charset="0"/>
                <a:cs typeface="Arial" charset="0"/>
              </a:defRPr>
            </a:lvl1pPr>
          </a:lstStyle>
          <a:p>
            <a:fld id="{9BB7F014-2DB4-4D49-99B4-59FA1294E957}"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9144000" cy="1143000"/>
          </a:xfrm>
          <a:prstGeom prst="rect">
            <a:avLst/>
          </a:prstGeom>
          <a:solidFill>
            <a:srgbClr val="182752"/>
          </a:solidFill>
        </p:spPr>
        <p:txBody>
          <a:bodyPr vert="horz" lIns="457200" tIns="45720" rIns="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0" y="1481328"/>
            <a:ext cx="7886700" cy="469881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91708754"/>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p:txStyles>
    <p:titleStyle>
      <a:lvl1pPr algn="l" defTabSz="914400" rtl="0" eaLnBrk="1" latinLnBrk="0" hangingPunct="1">
        <a:lnSpc>
          <a:spcPct val="90000"/>
        </a:lnSpc>
        <a:spcBef>
          <a:spcPct val="0"/>
        </a:spcBef>
        <a:buNone/>
        <a:defRPr sz="2800" b="0" i="0" kern="1200">
          <a:solidFill>
            <a:schemeClr val="bg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 Id="rId3" Type="http://schemas.openxmlformats.org/officeDocument/2006/relationships/image" Target="../media/image7.tiff"/></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7.tiff"/><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 Id="rId3" Type="http://schemas.openxmlformats.org/officeDocument/2006/relationships/image" Target="../media/image10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f"/><Relationship Id="rId3" Type="http://schemas.openxmlformats.org/officeDocument/2006/relationships/image" Target="../media/image1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oleObject" Target="../embeddings/oleObject1.bin"/><Relationship Id="rId5" Type="http://schemas.openxmlformats.org/officeDocument/2006/relationships/image" Target="../media/image18.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f"/></Relationships>
</file>

<file path=ppt/slides/_rels/slide38.xml.rels><?xml version="1.0" encoding="UTF-8" standalone="yes"?>
<Relationships xmlns="http://schemas.openxmlformats.org/package/2006/relationships"><Relationship Id="rId3" Type="http://schemas.openxmlformats.org/officeDocument/2006/relationships/image" Target="../media/image25.tiff"/><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4.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Forecasting in Practice</a:t>
            </a:r>
            <a:endParaRPr lang="en-US" dirty="0"/>
          </a:p>
        </p:txBody>
      </p:sp>
      <p:sp>
        <p:nvSpPr>
          <p:cNvPr id="3" name="Subtitle 2"/>
          <p:cNvSpPr>
            <a:spLocks noGrp="1"/>
          </p:cNvSpPr>
          <p:nvPr>
            <p:ph type="subTitle" idx="1"/>
          </p:nvPr>
        </p:nvSpPr>
        <p:spPr/>
        <p:txBody>
          <a:bodyPr/>
          <a:lstStyle/>
          <a:p>
            <a:r>
              <a:rPr lang="en-US" dirty="0" smtClean="0"/>
              <a:t>Chapter 13</a:t>
            </a:r>
            <a:endParaRPr lang="en-US" dirty="0"/>
          </a:p>
        </p:txBody>
      </p:sp>
      <p:sp>
        <p:nvSpPr>
          <p:cNvPr id="4" name="TextBox 3"/>
          <p:cNvSpPr txBox="1"/>
          <p:nvPr/>
        </p:nvSpPr>
        <p:spPr>
          <a:xfrm>
            <a:off x="5486400" y="4372303"/>
            <a:ext cx="3657599" cy="1123384"/>
          </a:xfrm>
          <a:prstGeom prst="rect">
            <a:avLst/>
          </a:prstGeom>
          <a:noFill/>
        </p:spPr>
        <p:txBody>
          <a:bodyPr wrap="square" lIns="274320" tIns="0" rIns="274320" bIns="0" rtlCol="0">
            <a:spAutoFit/>
          </a:bodyPr>
          <a:lstStyle/>
          <a:p>
            <a:r>
              <a:rPr lang="en-US" sz="1600" i="1" dirty="0" smtClean="0">
                <a:solidFill>
                  <a:schemeClr val="bg1"/>
                </a:solidFill>
                <a:latin typeface="Arial" charset="0"/>
                <a:ea typeface="Arial" charset="0"/>
                <a:cs typeface="Arial" charset="0"/>
              </a:rPr>
              <a:t>In theory there is no difference between theory and practice. </a:t>
            </a:r>
            <a:br>
              <a:rPr lang="en-US" sz="1600" i="1" dirty="0" smtClean="0">
                <a:solidFill>
                  <a:schemeClr val="bg1"/>
                </a:solidFill>
                <a:latin typeface="Arial" charset="0"/>
                <a:ea typeface="Arial" charset="0"/>
                <a:cs typeface="Arial" charset="0"/>
              </a:rPr>
            </a:br>
            <a:r>
              <a:rPr lang="en-US" sz="1600" i="1" dirty="0" smtClean="0">
                <a:solidFill>
                  <a:schemeClr val="bg1"/>
                </a:solidFill>
                <a:latin typeface="Arial" charset="0"/>
                <a:ea typeface="Arial" charset="0"/>
                <a:cs typeface="Arial" charset="0"/>
              </a:rPr>
              <a:t>In practice there is.</a:t>
            </a:r>
          </a:p>
          <a:p>
            <a:pPr algn="r">
              <a:spcBef>
                <a:spcPts val="600"/>
              </a:spcBef>
            </a:pPr>
            <a:r>
              <a:rPr lang="en-US" sz="1000" dirty="0" smtClean="0">
                <a:solidFill>
                  <a:schemeClr val="bg1"/>
                </a:solidFill>
                <a:latin typeface="Arial" charset="0"/>
                <a:ea typeface="Arial" charset="0"/>
                <a:cs typeface="Arial" charset="0"/>
              </a:rPr>
              <a:t>— Various attributions including </a:t>
            </a:r>
            <a:br>
              <a:rPr lang="en-US" sz="1000" dirty="0" smtClean="0">
                <a:solidFill>
                  <a:schemeClr val="bg1"/>
                </a:solidFill>
                <a:latin typeface="Arial" charset="0"/>
                <a:ea typeface="Arial" charset="0"/>
                <a:cs typeface="Arial" charset="0"/>
              </a:rPr>
            </a:br>
            <a:r>
              <a:rPr lang="en-US" sz="1000" dirty="0" smtClean="0">
                <a:solidFill>
                  <a:schemeClr val="bg1"/>
                </a:solidFill>
                <a:latin typeface="Arial" charset="0"/>
                <a:ea typeface="Arial" charset="0"/>
                <a:cs typeface="Arial" charset="0"/>
              </a:rPr>
              <a:t>Yogi Berra and Albert Einstein</a:t>
            </a:r>
            <a:endParaRPr lang="en-US" sz="10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571276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13.1 The Process of Forecasting</a:t>
            </a:r>
          </a:p>
        </p:txBody>
      </p:sp>
      <p:sp>
        <p:nvSpPr>
          <p:cNvPr id="5" name="Slide Number Placeholder 4"/>
          <p:cNvSpPr>
            <a:spLocks noGrp="1"/>
          </p:cNvSpPr>
          <p:nvPr>
            <p:ph type="sldNum" sz="quarter" idx="4"/>
          </p:nvPr>
        </p:nvSpPr>
        <p:spPr/>
        <p:txBody>
          <a:bodyPr/>
          <a:lstStyle/>
          <a:p>
            <a:fld id="{9BB7F014-2DB4-4D49-99B4-59FA1294E957}" type="slidenum">
              <a:rPr lang="en-US" smtClean="0"/>
              <a:pPr/>
              <a:t>10</a:t>
            </a:fld>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13: Forecasting in Practice</a:t>
            </a:r>
            <a:endParaRPr lang="en-US" dirty="0"/>
          </a:p>
        </p:txBody>
      </p:sp>
      <p:pic>
        <p:nvPicPr>
          <p:cNvPr id="8" name="Picture 7"/>
          <p:cNvPicPr>
            <a:picLocks noChangeAspect="1"/>
          </p:cNvPicPr>
          <p:nvPr/>
        </p:nvPicPr>
        <p:blipFill rotWithShape="1">
          <a:blip r:embed="rId2"/>
          <a:srcRect t="6598"/>
          <a:stretch/>
        </p:blipFill>
        <p:spPr>
          <a:xfrm>
            <a:off x="685798" y="1838227"/>
            <a:ext cx="7114297" cy="4242062"/>
          </a:xfrm>
          <a:prstGeom prst="rect">
            <a:avLst/>
          </a:prstGeom>
        </p:spPr>
      </p:pic>
      <p:sp>
        <p:nvSpPr>
          <p:cNvPr id="7" name="Content Placeholder 2"/>
          <p:cNvSpPr>
            <a:spLocks noGrp="1"/>
          </p:cNvSpPr>
          <p:nvPr>
            <p:ph idx="1"/>
          </p:nvPr>
        </p:nvSpPr>
        <p:spPr>
          <a:xfrm>
            <a:off x="685799" y="1435514"/>
            <a:ext cx="7543800" cy="309765"/>
          </a:xfrm>
        </p:spPr>
        <p:txBody>
          <a:bodyPr>
            <a:normAutofit/>
          </a:bodyPr>
          <a:lstStyle/>
          <a:p>
            <a:pPr marL="0" indent="0">
              <a:buNone/>
            </a:pPr>
            <a:r>
              <a:rPr lang="en-US" sz="1600" b="1" dirty="0" smtClean="0">
                <a:solidFill>
                  <a:srgbClr val="873B1F"/>
                </a:solidFill>
              </a:rPr>
              <a:t>Forecasting Method Selection Tree</a:t>
            </a:r>
            <a:endParaRPr lang="en-US" sz="1600" dirty="0"/>
          </a:p>
        </p:txBody>
      </p:sp>
    </p:spTree>
    <p:extLst>
      <p:ext uri="{BB962C8B-B14F-4D97-AF65-F5344CB8AC3E}">
        <p14:creationId xmlns:p14="http://schemas.microsoft.com/office/powerpoint/2010/main" val="1890375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13.1 The Process of Forecasting</a:t>
            </a:r>
          </a:p>
        </p:txBody>
      </p:sp>
      <p:sp>
        <p:nvSpPr>
          <p:cNvPr id="4" name="Content Placeholder 2"/>
          <p:cNvSpPr>
            <a:spLocks noGrp="1"/>
          </p:cNvSpPr>
          <p:nvPr>
            <p:ph idx="1"/>
          </p:nvPr>
        </p:nvSpPr>
        <p:spPr>
          <a:xfrm>
            <a:off x="685800" y="1481328"/>
            <a:ext cx="7543800" cy="4698810"/>
          </a:xfrm>
        </p:spPr>
        <p:txBody>
          <a:bodyPr>
            <a:normAutofit/>
          </a:bodyPr>
          <a:lstStyle/>
          <a:p>
            <a:pPr marL="0" indent="0">
              <a:buNone/>
            </a:pPr>
            <a:r>
              <a:rPr lang="en-US" sz="2400" b="1" dirty="0" smtClean="0">
                <a:solidFill>
                  <a:srgbClr val="873B1F"/>
                </a:solidFill>
              </a:rPr>
              <a:t>Forecasting Method Selection</a:t>
            </a:r>
          </a:p>
          <a:p>
            <a:pPr marL="0" indent="0">
              <a:buNone/>
            </a:pPr>
            <a:r>
              <a:rPr lang="en-GB" sz="1800" b="1" i="1" dirty="0" smtClean="0"/>
              <a:t>Which Methods Work Best Under What Circumstances?</a:t>
            </a:r>
          </a:p>
          <a:p>
            <a:pPr>
              <a:spcBef>
                <a:spcPts val="1600"/>
              </a:spcBef>
            </a:pPr>
            <a:r>
              <a:rPr lang="en-GB" dirty="0"/>
              <a:t>Judgment vs. Extrapolation vs. Causal</a:t>
            </a:r>
          </a:p>
          <a:p>
            <a:pPr lvl="1"/>
            <a:r>
              <a:rPr lang="en-GB" dirty="0"/>
              <a:t>It’s horses-for-courses</a:t>
            </a:r>
          </a:p>
          <a:p>
            <a:r>
              <a:rPr lang="en-GB" dirty="0"/>
              <a:t>Different methods work best in different circumstances</a:t>
            </a:r>
          </a:p>
          <a:p>
            <a:r>
              <a:rPr lang="en-GB" dirty="0">
                <a:solidFill>
                  <a:srgbClr val="873B1F"/>
                </a:solidFill>
              </a:rPr>
              <a:t>Where there is a level playing field</a:t>
            </a:r>
            <a:r>
              <a:rPr lang="en-GB" dirty="0"/>
              <a:t>, with the same information available to each method</a:t>
            </a:r>
          </a:p>
          <a:p>
            <a:pPr lvl="1"/>
            <a:r>
              <a:rPr lang="en-GB" dirty="0"/>
              <a:t>Causal ≥ extrapolation (just) ≥ </a:t>
            </a:r>
            <a:r>
              <a:rPr lang="en-GB" dirty="0" smtClean="0"/>
              <a:t>judgment</a:t>
            </a:r>
            <a:endParaRPr lang="en-GB"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11</a:t>
            </a:fld>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13: Forecasting in Practice</a:t>
            </a:r>
            <a:endParaRPr lang="en-US" dirty="0"/>
          </a:p>
        </p:txBody>
      </p:sp>
      <p:sp>
        <p:nvSpPr>
          <p:cNvPr id="8" name="Text Box 6"/>
          <p:cNvSpPr txBox="1">
            <a:spLocks noChangeArrowheads="1"/>
          </p:cNvSpPr>
          <p:nvPr/>
        </p:nvSpPr>
        <p:spPr bwMode="auto">
          <a:xfrm>
            <a:off x="685798" y="5136819"/>
            <a:ext cx="7438869" cy="461665"/>
          </a:xfrm>
          <a:prstGeom prst="rect">
            <a:avLst/>
          </a:prstGeom>
          <a:solidFill>
            <a:srgbClr val="873B1F"/>
          </a:solidFill>
          <a:ln w="12700">
            <a:noFill/>
            <a:miter lim="800000"/>
            <a:headEnd/>
            <a:tailEnd/>
          </a:ln>
          <a:effectLst/>
        </p:spPr>
        <p:txBody>
          <a:bodyPr wrap="square" lIns="104753" tIns="91440" rIns="104753" bIns="91440" anchor="ctr" anchorCtr="0">
            <a:spAutoFit/>
          </a:bodyPr>
          <a:lstStyle/>
          <a:p>
            <a:pPr algn="ctr" defTabSz="1047750" eaLnBrk="0" hangingPunct="0">
              <a:spcBef>
                <a:spcPts val="600"/>
              </a:spcBef>
            </a:pPr>
            <a:r>
              <a:rPr lang="en-GB" u="none" dirty="0" smtClean="0">
                <a:solidFill>
                  <a:schemeClr val="bg1"/>
                </a:solidFill>
                <a:latin typeface="Arial" charset="0"/>
                <a:ea typeface="Arial" charset="0"/>
                <a:cs typeface="Arial" charset="0"/>
              </a:rPr>
              <a:t>Usually the playing field is uneven!</a:t>
            </a:r>
            <a:endParaRPr lang="en-GB" u="none"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775733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Questions</a:t>
            </a:r>
            <a:endParaRPr lang="en-US" dirty="0"/>
          </a:p>
        </p:txBody>
      </p:sp>
      <p:sp>
        <p:nvSpPr>
          <p:cNvPr id="4" name="Content Placeholder 2"/>
          <p:cNvSpPr>
            <a:spLocks noGrp="1"/>
          </p:cNvSpPr>
          <p:nvPr>
            <p:ph idx="1"/>
          </p:nvPr>
        </p:nvSpPr>
        <p:spPr>
          <a:xfrm>
            <a:off x="685800" y="1481328"/>
            <a:ext cx="7543800" cy="4698810"/>
          </a:xfrm>
        </p:spPr>
        <p:txBody>
          <a:bodyPr>
            <a:normAutofit/>
          </a:bodyPr>
          <a:lstStyle/>
          <a:p>
            <a:pPr>
              <a:spcBef>
                <a:spcPts val="1600"/>
              </a:spcBef>
            </a:pPr>
            <a:r>
              <a:rPr lang="en-US" dirty="0"/>
              <a:t>Putting yourself in the “shoes” of a national construction company, how would you establish a framework for forecasting for the next three months of a macroeconomic variable such as monthly housing starts? </a:t>
            </a:r>
          </a:p>
          <a:p>
            <a:pPr>
              <a:spcBef>
                <a:spcPts val="1600"/>
              </a:spcBef>
            </a:pPr>
            <a:r>
              <a:rPr lang="en-US" dirty="0" smtClean="0"/>
              <a:t>How </a:t>
            </a:r>
            <a:r>
              <a:rPr lang="en-US" dirty="0"/>
              <a:t>would you go about forecasting regional housing starts in a part of the country where you operate</a:t>
            </a:r>
            <a:r>
              <a:rPr lang="en-US" dirty="0" smtClean="0"/>
              <a:t>?</a:t>
            </a:r>
            <a:endParaRPr lang="en-GB"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12</a:t>
            </a:fld>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13: Forecasting in Practice</a:t>
            </a:r>
            <a:endParaRPr lang="en-US" dirty="0"/>
          </a:p>
        </p:txBody>
      </p:sp>
    </p:spTree>
    <p:extLst>
      <p:ext uri="{BB962C8B-B14F-4D97-AF65-F5344CB8AC3E}">
        <p14:creationId xmlns:p14="http://schemas.microsoft.com/office/powerpoint/2010/main" val="804775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13.1 The Process of Forecasting</a:t>
            </a:r>
          </a:p>
        </p:txBody>
      </p:sp>
      <p:sp>
        <p:nvSpPr>
          <p:cNvPr id="4" name="Content Placeholder 2"/>
          <p:cNvSpPr>
            <a:spLocks noGrp="1"/>
          </p:cNvSpPr>
          <p:nvPr>
            <p:ph idx="1"/>
          </p:nvPr>
        </p:nvSpPr>
        <p:spPr>
          <a:xfrm>
            <a:off x="685800" y="1481328"/>
            <a:ext cx="7543800" cy="4698810"/>
          </a:xfrm>
        </p:spPr>
        <p:txBody>
          <a:bodyPr>
            <a:normAutofit/>
          </a:bodyPr>
          <a:lstStyle/>
          <a:p>
            <a:pPr marL="0" indent="0">
              <a:buNone/>
            </a:pPr>
            <a:r>
              <a:rPr lang="en-GB" b="1" dirty="0">
                <a:solidFill>
                  <a:srgbClr val="873B1F"/>
                </a:solidFill>
              </a:rPr>
              <a:t>Why the reliance on judgment?</a:t>
            </a:r>
            <a:endParaRPr lang="en-US" b="1" dirty="0">
              <a:solidFill>
                <a:srgbClr val="873B1F"/>
              </a:solidFill>
            </a:endParaRPr>
          </a:p>
          <a:p>
            <a:r>
              <a:rPr lang="en-US" sz="1800" dirty="0"/>
              <a:t>Too many organizations rely on judgment.</a:t>
            </a:r>
          </a:p>
          <a:p>
            <a:r>
              <a:rPr lang="en-US" sz="1800" dirty="0"/>
              <a:t>The reasons for this </a:t>
            </a:r>
            <a:r>
              <a:rPr lang="en-US" sz="1800" dirty="0" smtClean="0"/>
              <a:t>over-reliance </a:t>
            </a:r>
            <a:r>
              <a:rPr lang="en-US" sz="1800" dirty="0"/>
              <a:t>on judgmental approaches </a:t>
            </a:r>
            <a:r>
              <a:rPr lang="en-US" sz="1800" dirty="0" smtClean="0"/>
              <a:t>are:</a:t>
            </a:r>
            <a:endParaRPr lang="en-GB" sz="1800" dirty="0"/>
          </a:p>
          <a:p>
            <a:pPr marL="461963" indent="-225425">
              <a:buClr>
                <a:schemeClr val="tx1"/>
              </a:buClr>
              <a:buFont typeface=".AppleSystemUIFont" charset="-120"/>
              <a:buChar char="–"/>
            </a:pPr>
            <a:r>
              <a:rPr lang="en-US" sz="1600" dirty="0"/>
              <a:t>The false belief that judgment provides more accurate forecasts</a:t>
            </a:r>
            <a:endParaRPr lang="en-GB" sz="1600" dirty="0"/>
          </a:p>
          <a:p>
            <a:pPr marL="461963" indent="-225425">
              <a:buClr>
                <a:schemeClr val="tx1"/>
              </a:buClr>
              <a:buFont typeface=".AppleSystemUIFont" charset="-120"/>
              <a:buChar char="–"/>
            </a:pPr>
            <a:r>
              <a:rPr lang="en-US" sz="1600" dirty="0"/>
              <a:t>The belief that the quantitative model cannot capture all the complexity whereas  the judgmental forecast can</a:t>
            </a:r>
            <a:endParaRPr lang="en-GB" sz="1600" dirty="0"/>
          </a:p>
          <a:p>
            <a:pPr marL="461963" indent="-225425">
              <a:buClr>
                <a:schemeClr val="tx1"/>
              </a:buClr>
              <a:buFont typeface=".AppleSystemUIFont" charset="-120"/>
              <a:buChar char="–"/>
            </a:pPr>
            <a:r>
              <a:rPr lang="en-US" sz="1600" dirty="0"/>
              <a:t>The need to justify the position of forecaster (e.g., if the model-based forecasts are sufficient, why do we employ a forecaster?)</a:t>
            </a:r>
            <a:endParaRPr lang="en-GB" sz="1600" dirty="0"/>
          </a:p>
          <a:p>
            <a:pPr marL="461963" indent="-225425">
              <a:buClr>
                <a:schemeClr val="tx1"/>
              </a:buClr>
              <a:buFont typeface=".AppleSystemUIFont" charset="-120"/>
              <a:buChar char="–"/>
            </a:pPr>
            <a:r>
              <a:rPr lang="en-US" sz="1600" dirty="0"/>
              <a:t>The exercise of ownership and control within the forecasting problem</a:t>
            </a:r>
          </a:p>
          <a:p>
            <a:pPr marL="687388" lvl="1" indent="-225425">
              <a:buClr>
                <a:srgbClr val="873B1F"/>
              </a:buClr>
              <a:buFont typeface="Arial" charset="0"/>
              <a:buChar char="•"/>
            </a:pPr>
            <a:r>
              <a:rPr lang="en-US" sz="1400" dirty="0"/>
              <a:t>e.g., if the demand forecaster can change the forecast, the change influences the product’s availability, so, by adjusting the forecast, the forecaster controls the outcome to some extent</a:t>
            </a:r>
            <a:r>
              <a:rPr lang="en-US" sz="1400" dirty="0" smtClean="0"/>
              <a:t>).</a:t>
            </a:r>
            <a:endParaRPr lang="en-GB" sz="1400"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13</a:t>
            </a:fld>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13: Forecasting in Practice</a:t>
            </a:r>
            <a:endParaRPr lang="en-US" dirty="0"/>
          </a:p>
        </p:txBody>
      </p:sp>
    </p:spTree>
    <p:extLst>
      <p:ext uri="{BB962C8B-B14F-4D97-AF65-F5344CB8AC3E}">
        <p14:creationId xmlns:p14="http://schemas.microsoft.com/office/powerpoint/2010/main" val="1686559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13.1 The Process of Forecasting</a:t>
            </a:r>
            <a:endParaRPr lang="en-US" dirty="0"/>
          </a:p>
        </p:txBody>
      </p:sp>
      <p:sp>
        <p:nvSpPr>
          <p:cNvPr id="3" name="Content Placeholder 2"/>
          <p:cNvSpPr>
            <a:spLocks noGrp="1"/>
          </p:cNvSpPr>
          <p:nvPr>
            <p:ph idx="1"/>
          </p:nvPr>
        </p:nvSpPr>
        <p:spPr/>
        <p:txBody>
          <a:bodyPr/>
          <a:lstStyle/>
          <a:p>
            <a:pPr marL="0" indent="0">
              <a:buNone/>
            </a:pPr>
            <a:r>
              <a:rPr lang="en-US" b="1" dirty="0">
                <a:solidFill>
                  <a:srgbClr val="873B1F"/>
                </a:solidFill>
              </a:rPr>
              <a:t>Guidelines for Effective Forecasting</a:t>
            </a:r>
            <a:endParaRPr lang="en-GB" b="1" dirty="0">
              <a:solidFill>
                <a:srgbClr val="873B1F"/>
              </a:solidFill>
            </a:endParaRPr>
          </a:p>
          <a:p>
            <a:pPr lvl="0"/>
            <a:r>
              <a:rPr lang="en-GB" dirty="0"/>
              <a:t>Where there is a range of plausible forecasts, use a combined method to produce the final forecast.</a:t>
            </a:r>
            <a:endParaRPr lang="en-US" dirty="0"/>
          </a:p>
          <a:p>
            <a:pPr lvl="0"/>
            <a:r>
              <a:rPr lang="en-GB" dirty="0"/>
              <a:t>Where there is additional information available to the forecaster, adjust the quantitative forecast to take this information into account.</a:t>
            </a:r>
            <a:endParaRPr lang="en-US" dirty="0"/>
          </a:p>
          <a:p>
            <a:pPr lvl="0"/>
            <a:r>
              <a:rPr lang="en-GB" dirty="0"/>
              <a:t>Where quantitative methods are a practical alternative to judgmental approaches, use the quantitative approach</a:t>
            </a:r>
            <a:r>
              <a:rPr lang="en-GB" dirty="0" smtClean="0"/>
              <a:t>.</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13: Forecasting in Practice</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14</a:t>
            </a:fld>
            <a:endParaRPr lang="en-US" dirty="0"/>
          </a:p>
        </p:txBody>
      </p:sp>
    </p:spTree>
    <p:extLst>
      <p:ext uri="{BB962C8B-B14F-4D97-AF65-F5344CB8AC3E}">
        <p14:creationId xmlns:p14="http://schemas.microsoft.com/office/powerpoint/2010/main" val="1475505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13.1 The Process of Forecasting</a:t>
            </a:r>
            <a:endParaRPr lang="en-US" dirty="0"/>
          </a:p>
        </p:txBody>
      </p:sp>
      <p:sp>
        <p:nvSpPr>
          <p:cNvPr id="3" name="Content Placeholder 2"/>
          <p:cNvSpPr>
            <a:spLocks noGrp="1"/>
          </p:cNvSpPr>
          <p:nvPr>
            <p:ph idx="1"/>
          </p:nvPr>
        </p:nvSpPr>
        <p:spPr/>
        <p:txBody>
          <a:bodyPr/>
          <a:lstStyle/>
          <a:p>
            <a:pPr marL="0" indent="0">
              <a:buNone/>
            </a:pPr>
            <a:r>
              <a:rPr lang="en-US" sz="2400" b="1" dirty="0" smtClean="0">
                <a:solidFill>
                  <a:srgbClr val="873B1F"/>
                </a:solidFill>
              </a:rPr>
              <a:t>Forecast Evaluation and Monitoring</a:t>
            </a:r>
            <a:endParaRPr lang="en-GB" sz="2400" b="1" dirty="0">
              <a:solidFill>
                <a:srgbClr val="873B1F"/>
              </a:solidFill>
            </a:endParaRPr>
          </a:p>
          <a:p>
            <a:pPr marL="0" indent="0">
              <a:buNone/>
            </a:pPr>
            <a:r>
              <a:rPr lang="en-GB" dirty="0"/>
              <a:t>With a satisfactory forecasting system in place:</a:t>
            </a:r>
          </a:p>
          <a:p>
            <a:r>
              <a:rPr lang="en-GB" dirty="0"/>
              <a:t>The errors are small enough to provide valuable information to the user.</a:t>
            </a:r>
          </a:p>
          <a:p>
            <a:r>
              <a:rPr lang="en-GB" dirty="0"/>
              <a:t>The ‘new’ errors need to be monitored to ensure performance continues to meet expectations.</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13: Forecasting in Practice</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15</a:t>
            </a:fld>
            <a:endParaRPr lang="en-US" dirty="0"/>
          </a:p>
        </p:txBody>
      </p:sp>
    </p:spTree>
    <p:extLst>
      <p:ext uri="{BB962C8B-B14F-4D97-AF65-F5344CB8AC3E}">
        <p14:creationId xmlns:p14="http://schemas.microsoft.com/office/powerpoint/2010/main" val="1173036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l="5574" r="4758" b="8677"/>
          <a:stretch/>
        </p:blipFill>
        <p:spPr>
          <a:xfrm>
            <a:off x="904973" y="3496821"/>
            <a:ext cx="3878186" cy="1989579"/>
          </a:xfrm>
          <a:prstGeom prst="rect">
            <a:avLst/>
          </a:prstGeom>
        </p:spPr>
      </p:pic>
      <p:sp>
        <p:nvSpPr>
          <p:cNvPr id="2" name="Title 1"/>
          <p:cNvSpPr>
            <a:spLocks noGrp="1"/>
          </p:cNvSpPr>
          <p:nvPr>
            <p:ph type="title"/>
          </p:nvPr>
        </p:nvSpPr>
        <p:spPr/>
        <p:txBody>
          <a:bodyPr/>
          <a:lstStyle/>
          <a:p>
            <a:r>
              <a:rPr lang="en-US" dirty="0" smtClean="0"/>
              <a:t>13.1 The Process of Forecasting</a:t>
            </a:r>
            <a:endParaRPr lang="en-US" dirty="0"/>
          </a:p>
        </p:txBody>
      </p:sp>
      <p:sp>
        <p:nvSpPr>
          <p:cNvPr id="3" name="Content Placeholder 2"/>
          <p:cNvSpPr>
            <a:spLocks noGrp="1"/>
          </p:cNvSpPr>
          <p:nvPr>
            <p:ph idx="1"/>
          </p:nvPr>
        </p:nvSpPr>
        <p:spPr/>
        <p:txBody>
          <a:bodyPr/>
          <a:lstStyle/>
          <a:p>
            <a:pPr marL="0" indent="0">
              <a:buNone/>
            </a:pPr>
            <a:r>
              <a:rPr lang="en-US" sz="2400" b="1" dirty="0" smtClean="0">
                <a:solidFill>
                  <a:srgbClr val="873B1F"/>
                </a:solidFill>
              </a:rPr>
              <a:t>Forecast Evaluation and Monitoring</a:t>
            </a:r>
            <a:endParaRPr lang="en-GB" sz="2400" b="1" dirty="0">
              <a:solidFill>
                <a:srgbClr val="873B1F"/>
              </a:solidFill>
            </a:endParaRPr>
          </a:p>
          <a:p>
            <a:r>
              <a:rPr lang="en-GB" dirty="0"/>
              <a:t>Two complementary methods:</a:t>
            </a:r>
          </a:p>
          <a:p>
            <a:pPr lvl="1"/>
            <a:r>
              <a:rPr lang="en-US" i="1" dirty="0"/>
              <a:t>Common Cause Chart (CCC</a:t>
            </a:r>
            <a:r>
              <a:rPr lang="en-US" i="1" dirty="0" smtClean="0"/>
              <a:t>):</a:t>
            </a:r>
            <a:r>
              <a:rPr lang="en-US" dirty="0" smtClean="0"/>
              <a:t> </a:t>
            </a:r>
            <a:r>
              <a:rPr lang="en-US" dirty="0"/>
              <a:t>the fitted values generated by the time series model;</a:t>
            </a:r>
          </a:p>
          <a:p>
            <a:pPr lvl="1"/>
            <a:r>
              <a:rPr lang="en-US" i="1" dirty="0"/>
              <a:t>Special (or Assignable) Cause Chart (SCC): </a:t>
            </a:r>
            <a:r>
              <a:rPr lang="en-US" dirty="0"/>
              <a:t>the plot of residuals.</a:t>
            </a:r>
            <a:endParaRPr lang="en-GB" dirty="0"/>
          </a:p>
        </p:txBody>
      </p:sp>
      <p:sp>
        <p:nvSpPr>
          <p:cNvPr id="4" name="Date Placeholder 3"/>
          <p:cNvSpPr>
            <a:spLocks noGrp="1"/>
          </p:cNvSpPr>
          <p:nvPr>
            <p:ph type="dt" sz="half" idx="2"/>
          </p:nvPr>
        </p:nvSpPr>
        <p:spPr/>
        <p:txBody>
          <a:bodyPr/>
          <a:lstStyle/>
          <a:p>
            <a:r>
              <a:rPr lang="en-US" smtClean="0"/>
              <a:t>© 2017 </a:t>
            </a:r>
            <a:r>
              <a:rPr lang="en-US" dirty="0" err="1" smtClean="0"/>
              <a:t>Wessex</a:t>
            </a:r>
            <a:r>
              <a:rPr lang="en-US" dirty="0" smtClean="0"/>
              <a:t> Press, Inc. Principles of Business Forecasting 2e (Ord, </a:t>
            </a:r>
            <a:r>
              <a:rPr lang="en-US" dirty="0" err="1" smtClean="0"/>
              <a:t>Fildes</a:t>
            </a:r>
            <a:r>
              <a:rPr lang="en-US" dirty="0" smtClean="0"/>
              <a:t>, </a:t>
            </a:r>
            <a:r>
              <a:rPr lang="en-US" dirty="0" err="1" smtClean="0"/>
              <a:t>Kourentzes</a:t>
            </a:r>
            <a:r>
              <a:rPr lang="en-US" dirty="0" smtClean="0"/>
              <a:t>) • Chapter 13: Forecasting in Practice</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16</a:t>
            </a:fld>
            <a:endParaRPr lang="en-US" dirty="0"/>
          </a:p>
        </p:txBody>
      </p:sp>
      <p:pic>
        <p:nvPicPr>
          <p:cNvPr id="11" name="Picture 10"/>
          <p:cNvPicPr>
            <a:picLocks noChangeAspect="1"/>
          </p:cNvPicPr>
          <p:nvPr/>
        </p:nvPicPr>
        <p:blipFill rotWithShape="1">
          <a:blip r:embed="rId3"/>
          <a:srcRect l="5406" r="5844"/>
          <a:stretch/>
        </p:blipFill>
        <p:spPr>
          <a:xfrm>
            <a:off x="4930220" y="3496821"/>
            <a:ext cx="3629316" cy="1989579"/>
          </a:xfrm>
          <a:prstGeom prst="rect">
            <a:avLst/>
          </a:prstGeom>
        </p:spPr>
      </p:pic>
    </p:spTree>
    <p:extLst>
      <p:ext uri="{BB962C8B-B14F-4D97-AF65-F5344CB8AC3E}">
        <p14:creationId xmlns:p14="http://schemas.microsoft.com/office/powerpoint/2010/main" val="1363120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srcRect l="2473" r="1759"/>
          <a:stretch/>
        </p:blipFill>
        <p:spPr>
          <a:xfrm>
            <a:off x="685799" y="4101775"/>
            <a:ext cx="4020443" cy="1920240"/>
          </a:xfrm>
          <a:prstGeom prst="rect">
            <a:avLst/>
          </a:prstGeom>
        </p:spPr>
      </p:pic>
      <p:sp>
        <p:nvSpPr>
          <p:cNvPr id="2" name="Title 1"/>
          <p:cNvSpPr>
            <a:spLocks noGrp="1"/>
          </p:cNvSpPr>
          <p:nvPr>
            <p:ph type="title"/>
          </p:nvPr>
        </p:nvSpPr>
        <p:spPr/>
        <p:txBody>
          <a:bodyPr/>
          <a:lstStyle/>
          <a:p>
            <a:r>
              <a:rPr lang="en-US" dirty="0" smtClean="0"/>
              <a:t>13.1 The Process of Forecasting</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994031" y="2101812"/>
                <a:ext cx="3235568" cy="3931442"/>
              </a:xfrm>
            </p:spPr>
            <p:txBody>
              <a:bodyPr>
                <a:normAutofit/>
              </a:bodyPr>
              <a:lstStyle/>
              <a:p>
                <a:pPr>
                  <a:spcAft>
                    <a:spcPts val="600"/>
                  </a:spcAft>
                </a:pPr>
                <a:r>
                  <a:rPr lang="en-US" sz="1800" dirty="0" smtClean="0"/>
                  <a:t>Special Cause: Graph the standardized residuals:</a:t>
                </a:r>
              </a:p>
              <a:p>
                <a:pPr marL="0" indent="0">
                  <a:buNone/>
                </a:pPr>
                <a14:m>
                  <m:oMathPara xmlns:m="http://schemas.openxmlformats.org/officeDocument/2006/math">
                    <m:oMathParaPr>
                      <m:jc m:val="centerGroup"/>
                    </m:oMathParaPr>
                    <m:oMath xmlns:m="http://schemas.openxmlformats.org/officeDocument/2006/math">
                      <m:r>
                        <a:rPr lang="en-US" sz="1800" b="0" i="1" smtClean="0">
                          <a:latin typeface="Cambria Math" charset="0"/>
                        </a:rPr>
                        <m:t>𝑍</m:t>
                      </m:r>
                      <m:r>
                        <a:rPr lang="en-US" sz="1800" b="0" i="1" smtClean="0">
                          <a:latin typeface="Cambria Math" charset="0"/>
                        </a:rPr>
                        <m:t>=</m:t>
                      </m:r>
                      <m:f>
                        <m:fPr>
                          <m:ctrlPr>
                            <a:rPr lang="bg-BG" sz="1800" b="0" i="1" smtClean="0">
                              <a:latin typeface="Cambria Math" charset="0"/>
                            </a:rPr>
                          </m:ctrlPr>
                        </m:fPr>
                        <m:num>
                          <m:r>
                            <a:rPr lang="en-US" sz="1800" b="0" i="1" smtClean="0">
                              <a:latin typeface="Cambria Math" charset="0"/>
                            </a:rPr>
                            <m:t>𝑒</m:t>
                          </m:r>
                          <m:r>
                            <a:rPr lang="en-US" sz="1800" b="0" i="1" smtClean="0">
                              <a:latin typeface="Cambria Math" charset="0"/>
                            </a:rPr>
                            <m:t>−</m:t>
                          </m:r>
                          <m:acc>
                            <m:accPr>
                              <m:chr m:val="̅"/>
                              <m:ctrlPr>
                                <a:rPr lang="en-US" sz="1800" b="0" i="1" smtClean="0">
                                  <a:latin typeface="Cambria Math" charset="0"/>
                                </a:rPr>
                              </m:ctrlPr>
                            </m:accPr>
                            <m:e>
                              <m:r>
                                <a:rPr lang="en-US" sz="1800" b="0" i="1" smtClean="0">
                                  <a:latin typeface="Cambria Math" charset="0"/>
                                </a:rPr>
                                <m:t>𝑒</m:t>
                              </m:r>
                            </m:e>
                          </m:acc>
                        </m:num>
                        <m:den>
                          <m:r>
                            <a:rPr lang="en-US" sz="1800" b="0" i="1" smtClean="0">
                              <a:latin typeface="Cambria Math" charset="0"/>
                            </a:rPr>
                            <m:t>𝑆𝑡𝑑</m:t>
                          </m:r>
                          <m:r>
                            <a:rPr lang="en-US" sz="1800" b="0" i="1" smtClean="0">
                              <a:latin typeface="Cambria Math" charset="0"/>
                            </a:rPr>
                            <m:t>.</m:t>
                          </m:r>
                          <m:r>
                            <a:rPr lang="en-US" sz="1800" b="0" i="1" smtClean="0">
                              <a:latin typeface="Cambria Math" charset="0"/>
                            </a:rPr>
                            <m:t>𝐸𝑟𝑟𝑜𝑟</m:t>
                          </m:r>
                          <m:r>
                            <a:rPr lang="en-US" sz="1800" b="0" i="1" smtClean="0">
                              <a:latin typeface="Cambria Math" charset="0"/>
                            </a:rPr>
                            <m:t>(</m:t>
                          </m:r>
                          <m:r>
                            <a:rPr lang="en-US" sz="1800" b="0" i="1" smtClean="0">
                              <a:latin typeface="Cambria Math" charset="0"/>
                            </a:rPr>
                            <m:t>𝑒</m:t>
                          </m:r>
                          <m:r>
                            <a:rPr lang="en-US" sz="1800" b="0" i="1" smtClean="0">
                              <a:latin typeface="Cambria Math" charset="0"/>
                            </a:rPr>
                            <m:t>)</m:t>
                          </m:r>
                        </m:den>
                      </m:f>
                    </m:oMath>
                  </m:oMathPara>
                </a14:m>
                <a:endParaRPr lang="en-US" sz="1800" b="0" dirty="0" smtClean="0"/>
              </a:p>
              <a:p>
                <a:pPr>
                  <a:spcBef>
                    <a:spcPts val="1600"/>
                  </a:spcBef>
                  <a:spcAft>
                    <a:spcPts val="600"/>
                  </a:spcAft>
                </a:pPr>
                <a:r>
                  <a:rPr lang="en-US" sz="1800" dirty="0" smtClean="0"/>
                  <a:t>Shows ‘out-of-control’ around </a:t>
                </a:r>
                <a:r>
                  <a:rPr lang="en-US" sz="1800" dirty="0" err="1" smtClean="0"/>
                  <a:t>Chrismas</a:t>
                </a:r>
                <a:endParaRPr lang="en-US" sz="1800" dirty="0" smtClean="0"/>
              </a:p>
              <a:p>
                <a:pPr>
                  <a:spcBef>
                    <a:spcPts val="1600"/>
                  </a:spcBef>
                  <a:spcAft>
                    <a:spcPts val="600"/>
                  </a:spcAft>
                </a:pPr>
                <a:r>
                  <a:rPr lang="en-US" sz="1800" dirty="0" smtClean="0"/>
                  <a:t>Common Cause: Forecast build-up of sales around Christmas, otherwise okay.</a:t>
                </a:r>
                <a:endParaRPr lang="en-GB"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994031" y="2101812"/>
                <a:ext cx="3235568" cy="3931442"/>
              </a:xfrm>
              <a:blipFill rotWithShape="0">
                <a:blip r:embed="rId3"/>
                <a:stretch>
                  <a:fillRect l="-3955" t="-2016" r="-5273"/>
                </a:stretch>
              </a:blipFill>
            </p:spPr>
            <p:txBody>
              <a:bodyPr/>
              <a:lstStyle/>
              <a:p>
                <a:r>
                  <a:rPr lang="en-US">
                    <a:noFill/>
                  </a:rPr>
                  <a:t> </a:t>
                </a:r>
              </a:p>
            </p:txBody>
          </p:sp>
        </mc:Fallback>
      </mc:AlternateContent>
      <p:sp>
        <p:nvSpPr>
          <p:cNvPr id="4" name="Date Placeholder 3"/>
          <p:cNvSpPr>
            <a:spLocks noGrp="1"/>
          </p:cNvSpPr>
          <p:nvPr>
            <p:ph type="dt" sz="half" idx="2"/>
          </p:nvPr>
        </p:nvSpPr>
        <p:spPr/>
        <p:txBody>
          <a:bodyPr/>
          <a:lstStyle/>
          <a:p>
            <a:r>
              <a:rPr lang="en-US" smtClean="0"/>
              <a:t>© 2017 </a:t>
            </a:r>
            <a:r>
              <a:rPr lang="en-US" dirty="0" err="1" smtClean="0"/>
              <a:t>Wessex</a:t>
            </a:r>
            <a:r>
              <a:rPr lang="en-US" dirty="0" smtClean="0"/>
              <a:t> Press, Inc. Principles of Business Forecasting 2e (Ord, </a:t>
            </a:r>
            <a:r>
              <a:rPr lang="en-US" dirty="0" err="1" smtClean="0"/>
              <a:t>Fildes</a:t>
            </a:r>
            <a:r>
              <a:rPr lang="en-US" dirty="0" smtClean="0"/>
              <a:t>, </a:t>
            </a:r>
            <a:r>
              <a:rPr lang="en-US" dirty="0" err="1" smtClean="0"/>
              <a:t>Kourentzes</a:t>
            </a:r>
            <a:r>
              <a:rPr lang="en-US" dirty="0" smtClean="0"/>
              <a:t>) • Chapter 13: Forecasting in Practice</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17</a:t>
            </a:fld>
            <a:endParaRPr lang="en-US" dirty="0"/>
          </a:p>
        </p:txBody>
      </p:sp>
      <p:grpSp>
        <p:nvGrpSpPr>
          <p:cNvPr id="13" name="Group 12"/>
          <p:cNvGrpSpPr/>
          <p:nvPr/>
        </p:nvGrpSpPr>
        <p:grpSpPr>
          <a:xfrm>
            <a:off x="685799" y="2050897"/>
            <a:ext cx="4020443" cy="1956054"/>
            <a:chOff x="685799" y="2050897"/>
            <a:chExt cx="4020443" cy="1956054"/>
          </a:xfrm>
        </p:grpSpPr>
        <p:pic>
          <p:nvPicPr>
            <p:cNvPr id="12" name="Picture 11"/>
            <p:cNvPicPr>
              <a:picLocks noChangeAspect="1"/>
            </p:cNvPicPr>
            <p:nvPr/>
          </p:nvPicPr>
          <p:blipFill>
            <a:blip r:embed="rId4"/>
            <a:stretch>
              <a:fillRect/>
            </a:stretch>
          </p:blipFill>
          <p:spPr>
            <a:xfrm>
              <a:off x="685799" y="2050897"/>
              <a:ext cx="4020443" cy="1956054"/>
            </a:xfrm>
            <a:prstGeom prst="rect">
              <a:avLst/>
            </a:prstGeom>
          </p:spPr>
        </p:pic>
        <p:sp>
          <p:nvSpPr>
            <p:cNvPr id="9" name="Oval 8"/>
            <p:cNvSpPr/>
            <p:nvPr/>
          </p:nvSpPr>
          <p:spPr>
            <a:xfrm rot="21393705">
              <a:off x="2641065" y="2259827"/>
              <a:ext cx="518458" cy="138217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09723" tIns="54862" rIns="109723" bIns="54862" rtlCol="0" anchor="ctr"/>
            <a:lstStyle/>
            <a:p>
              <a:pPr algn="ctr"/>
              <a:endParaRPr lang="en-US">
                <a:noFill/>
              </a:endParaRPr>
            </a:p>
          </p:txBody>
        </p:sp>
      </p:grpSp>
      <p:sp>
        <p:nvSpPr>
          <p:cNvPr id="10" name="Content Placeholder 2"/>
          <p:cNvSpPr txBox="1">
            <a:spLocks/>
          </p:cNvSpPr>
          <p:nvPr/>
        </p:nvSpPr>
        <p:spPr>
          <a:xfrm>
            <a:off x="685800" y="1481328"/>
            <a:ext cx="7543800" cy="513289"/>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10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10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smtClean="0">
                <a:solidFill>
                  <a:srgbClr val="873B1F"/>
                </a:solidFill>
              </a:rPr>
              <a:t>Forecast Evaluation </a:t>
            </a:r>
            <a:r>
              <a:rPr lang="en-US" sz="2400" b="1" smtClean="0">
                <a:solidFill>
                  <a:srgbClr val="873B1F"/>
                </a:solidFill>
              </a:rPr>
              <a:t>and Monitoring</a:t>
            </a:r>
            <a:endParaRPr lang="en-GB" sz="2400" b="1" dirty="0" smtClean="0">
              <a:solidFill>
                <a:srgbClr val="873B1F"/>
              </a:solidFill>
            </a:endParaRPr>
          </a:p>
        </p:txBody>
      </p:sp>
    </p:spTree>
    <p:extLst>
      <p:ext uri="{BB962C8B-B14F-4D97-AF65-F5344CB8AC3E}">
        <p14:creationId xmlns:p14="http://schemas.microsoft.com/office/powerpoint/2010/main" val="969360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85798" y="1934783"/>
            <a:ext cx="4730591" cy="2583522"/>
          </a:xfrm>
          <a:prstGeom prst="rect">
            <a:avLst/>
          </a:prstGeom>
        </p:spPr>
      </p:pic>
      <p:sp>
        <p:nvSpPr>
          <p:cNvPr id="2" name="Title 1"/>
          <p:cNvSpPr>
            <a:spLocks noGrp="1"/>
          </p:cNvSpPr>
          <p:nvPr>
            <p:ph type="title"/>
          </p:nvPr>
        </p:nvSpPr>
        <p:spPr/>
        <p:txBody>
          <a:bodyPr/>
          <a:lstStyle/>
          <a:p>
            <a:r>
              <a:rPr lang="en-US" dirty="0" smtClean="0"/>
              <a:t>13.1 The Process of Forecasting</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704114" y="1957984"/>
                <a:ext cx="2525485" cy="2472502"/>
              </a:xfrm>
            </p:spPr>
            <p:txBody>
              <a:bodyPr>
                <a:noAutofit/>
              </a:bodyPr>
              <a:lstStyle/>
              <a:p>
                <a:pPr marL="0" indent="0">
                  <a:spcAft>
                    <a:spcPts val="600"/>
                  </a:spcAft>
                  <a:buNone/>
                </a:pPr>
                <a:r>
                  <a:rPr lang="en-US" sz="1200" dirty="0" smtClean="0"/>
                  <a:t>Product 13, week 48: outside limits</a:t>
                </a:r>
              </a:p>
              <a:p>
                <a:pPr>
                  <a:spcAft>
                    <a:spcPts val="1200"/>
                  </a:spcAft>
                </a:pPr>
                <a:r>
                  <a:rPr lang="en-US" sz="1400" dirty="0" smtClean="0"/>
                  <a:t>Define composite Z</a:t>
                </a:r>
              </a:p>
              <a:p>
                <a:pPr marL="0" indent="0">
                  <a:buNone/>
                </a:pPr>
                <a14:m>
                  <m:oMathPara xmlns:m="http://schemas.openxmlformats.org/officeDocument/2006/math">
                    <m:oMathParaPr>
                      <m:jc m:val="centerGroup"/>
                    </m:oMathParaPr>
                    <m:oMath xmlns:m="http://schemas.openxmlformats.org/officeDocument/2006/math">
                      <m:sSub>
                        <m:sSubPr>
                          <m:ctrlPr>
                            <a:rPr lang="en-US" sz="1400" b="0" i="1" smtClean="0">
                              <a:latin typeface="Cambria Math" charset="0"/>
                            </a:rPr>
                          </m:ctrlPr>
                        </m:sSubPr>
                        <m:e>
                          <m:r>
                            <a:rPr lang="en-US" sz="1400" b="0" i="1" smtClean="0">
                              <a:latin typeface="Cambria Math" charset="0"/>
                            </a:rPr>
                            <m:t>𝑍</m:t>
                          </m:r>
                        </m:e>
                        <m:sub>
                          <m:r>
                            <a:rPr lang="en-US" sz="1400" b="0" i="1" smtClean="0">
                              <a:latin typeface="Cambria Math" charset="0"/>
                            </a:rPr>
                            <m:t>𝐶</m:t>
                          </m:r>
                        </m:sub>
                      </m:sSub>
                      <m:r>
                        <a:rPr lang="en-US" sz="1400" b="0" i="1" smtClean="0">
                          <a:latin typeface="Cambria Math" charset="0"/>
                        </a:rPr>
                        <m:t>=</m:t>
                      </m:r>
                      <m:f>
                        <m:fPr>
                          <m:ctrlPr>
                            <a:rPr lang="bg-BG" sz="1400" b="0" i="1" smtClean="0">
                              <a:latin typeface="Cambria Math" charset="0"/>
                            </a:rPr>
                          </m:ctrlPr>
                        </m:fPr>
                        <m:num>
                          <m:r>
                            <a:rPr lang="en-US" sz="1400" b="0" i="1" smtClean="0">
                              <a:latin typeface="Cambria Math" charset="0"/>
                            </a:rPr>
                            <m:t>(</m:t>
                          </m:r>
                          <m:sSub>
                            <m:sSubPr>
                              <m:ctrlPr>
                                <a:rPr lang="en-US" sz="1400" b="0" i="1" smtClean="0">
                                  <a:latin typeface="Cambria Math" charset="0"/>
                                </a:rPr>
                              </m:ctrlPr>
                            </m:sSubPr>
                            <m:e>
                              <m:r>
                                <a:rPr lang="en-US" sz="1400" b="0" i="1" smtClean="0">
                                  <a:latin typeface="Cambria Math" charset="0"/>
                                </a:rPr>
                                <m:t>𝑍</m:t>
                              </m:r>
                            </m:e>
                            <m:sub>
                              <m:r>
                                <a:rPr lang="en-US" sz="1400" b="0" i="1" smtClean="0">
                                  <a:latin typeface="Cambria Math" charset="0"/>
                                </a:rPr>
                                <m:t>1</m:t>
                              </m:r>
                            </m:sub>
                          </m:sSub>
                          <m:r>
                            <a:rPr lang="en-US" sz="1400" b="0" i="1" smtClean="0">
                              <a:latin typeface="Cambria Math" charset="0"/>
                            </a:rPr>
                            <m:t>+</m:t>
                          </m:r>
                          <m:sSub>
                            <m:sSubPr>
                              <m:ctrlPr>
                                <a:rPr lang="en-US" sz="1400" b="0" i="1" smtClean="0">
                                  <a:latin typeface="Cambria Math" charset="0"/>
                                </a:rPr>
                              </m:ctrlPr>
                            </m:sSubPr>
                            <m:e>
                              <m:r>
                                <a:rPr lang="en-US" sz="1400" b="0" i="1" smtClean="0">
                                  <a:latin typeface="Cambria Math" charset="0"/>
                                </a:rPr>
                                <m:t>𝑍</m:t>
                              </m:r>
                            </m:e>
                            <m:sub>
                              <m:r>
                                <a:rPr lang="en-US" sz="1400" b="0" i="1" smtClean="0">
                                  <a:latin typeface="Cambria Math" charset="0"/>
                                </a:rPr>
                                <m:t>2</m:t>
                              </m:r>
                            </m:sub>
                          </m:sSub>
                          <m:r>
                            <a:rPr lang="en-US" sz="1400" b="0" i="1" smtClean="0">
                              <a:latin typeface="Cambria Math" charset="0"/>
                            </a:rPr>
                            <m:t>+…+</m:t>
                          </m:r>
                          <m:sSub>
                            <m:sSubPr>
                              <m:ctrlPr>
                                <a:rPr lang="en-US" sz="1400" b="0" i="1" smtClean="0">
                                  <a:latin typeface="Cambria Math" charset="0"/>
                                </a:rPr>
                              </m:ctrlPr>
                            </m:sSubPr>
                            <m:e>
                              <m:r>
                                <a:rPr lang="en-US" sz="1400" b="0" i="1" smtClean="0">
                                  <a:latin typeface="Cambria Math" charset="0"/>
                                </a:rPr>
                                <m:t>𝑍</m:t>
                              </m:r>
                            </m:e>
                            <m:sub>
                              <m:r>
                                <a:rPr lang="en-US" sz="1400" b="0" i="1" smtClean="0">
                                  <a:latin typeface="Cambria Math" charset="0"/>
                                </a:rPr>
                                <m:t>𝑚</m:t>
                              </m:r>
                            </m:sub>
                          </m:sSub>
                          <m:r>
                            <a:rPr lang="en-US" sz="1400" b="0" i="1" smtClean="0">
                              <a:latin typeface="Cambria Math" charset="0"/>
                            </a:rPr>
                            <m:t>)</m:t>
                          </m:r>
                        </m:num>
                        <m:den>
                          <m:sSup>
                            <m:sSupPr>
                              <m:ctrlPr>
                                <a:rPr lang="bg-BG" sz="1400" b="0" i="1" smtClean="0">
                                  <a:latin typeface="Cambria Math" charset="0"/>
                                </a:rPr>
                              </m:ctrlPr>
                            </m:sSupPr>
                            <m:e>
                              <m:r>
                                <a:rPr lang="en-US" sz="1400" b="0" i="1" smtClean="0">
                                  <a:latin typeface="Cambria Math" charset="0"/>
                                </a:rPr>
                                <m:t>𝑚</m:t>
                              </m:r>
                            </m:e>
                            <m:sup>
                              <m:r>
                                <a:rPr lang="en-US" sz="1400" b="0" i="1" smtClean="0">
                                  <a:latin typeface="Cambria Math" charset="0"/>
                                </a:rPr>
                                <m:t>1/2</m:t>
                              </m:r>
                            </m:sup>
                          </m:sSup>
                        </m:den>
                      </m:f>
                    </m:oMath>
                  </m:oMathPara>
                </a14:m>
                <a:endParaRPr lang="en-US" sz="1400" b="0" dirty="0" smtClean="0"/>
              </a:p>
              <a:p>
                <a:pPr marL="0" indent="0">
                  <a:buNone/>
                </a:pPr>
                <a:r>
                  <a:rPr lang="en-GB" sz="1400" dirty="0" smtClean="0"/>
                  <a:t>Yields </a:t>
                </a:r>
                <a:r>
                  <a:rPr lang="en-GB" sz="1400" i="1" dirty="0"/>
                  <a:t>Z</a:t>
                </a:r>
                <a:r>
                  <a:rPr lang="en-GB" sz="1400" i="1" baseline="-25000" dirty="0"/>
                  <a:t>C</a:t>
                </a:r>
                <a:r>
                  <a:rPr lang="en-GB" sz="1400" i="1" dirty="0"/>
                  <a:t> </a:t>
                </a:r>
                <a:r>
                  <a:rPr lang="en-GB" sz="1400" dirty="0"/>
                  <a:t>= –3.06 for </a:t>
                </a:r>
                <a:r>
                  <a:rPr lang="en-GB" sz="1400" dirty="0" smtClean="0"/>
                  <a:t>Week </a:t>
                </a:r>
                <a:r>
                  <a:rPr lang="en-GB" sz="1400" dirty="0"/>
                  <a:t>40 and </a:t>
                </a:r>
                <a:r>
                  <a:rPr lang="en-GB" sz="1400" i="1" dirty="0"/>
                  <a:t>Z</a:t>
                </a:r>
                <a:r>
                  <a:rPr lang="en-GB" sz="1400" i="1" baseline="-25000" dirty="0"/>
                  <a:t>C</a:t>
                </a:r>
                <a:r>
                  <a:rPr lang="en-GB" sz="1400" i="1" dirty="0"/>
                  <a:t> </a:t>
                </a:r>
                <a:r>
                  <a:rPr lang="en-GB" sz="1400" dirty="0"/>
                  <a:t>= 10.34 for Week </a:t>
                </a:r>
                <a:r>
                  <a:rPr lang="en-GB" sz="1400" dirty="0" smtClean="0"/>
                  <a:t>48 (</a:t>
                </a:r>
                <a:r>
                  <a:rPr lang="en-GB" sz="1400" dirty="0"/>
                  <a:t>Christmas is coming!).</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704114" y="1957984"/>
                <a:ext cx="2525485" cy="2472502"/>
              </a:xfrm>
              <a:blipFill rotWithShape="0">
                <a:blip r:embed="rId3"/>
                <a:stretch>
                  <a:fillRect l="-4348" t="-2217"/>
                </a:stretch>
              </a:blipFill>
            </p:spPr>
            <p:txBody>
              <a:bodyPr/>
              <a:lstStyle/>
              <a:p>
                <a:r>
                  <a:rPr lang="en-US">
                    <a:noFill/>
                  </a:rPr>
                  <a:t> </a:t>
                </a:r>
              </a:p>
            </p:txBody>
          </p:sp>
        </mc:Fallback>
      </mc:AlternateContent>
      <p:sp>
        <p:nvSpPr>
          <p:cNvPr id="4" name="Date Placeholder 3"/>
          <p:cNvSpPr>
            <a:spLocks noGrp="1"/>
          </p:cNvSpPr>
          <p:nvPr>
            <p:ph type="dt" sz="half" idx="2"/>
          </p:nvPr>
        </p:nvSpPr>
        <p:spPr/>
        <p:txBody>
          <a:bodyPr/>
          <a:lstStyle/>
          <a:p>
            <a:r>
              <a:rPr lang="en-US" smtClean="0"/>
              <a:t>© 2017 </a:t>
            </a:r>
            <a:r>
              <a:rPr lang="en-US" dirty="0" err="1" smtClean="0"/>
              <a:t>Wessex</a:t>
            </a:r>
            <a:r>
              <a:rPr lang="en-US" dirty="0" smtClean="0"/>
              <a:t> Press, Inc. Principles of Business Forecasting 2e (Ord, </a:t>
            </a:r>
            <a:r>
              <a:rPr lang="en-US" dirty="0" err="1" smtClean="0"/>
              <a:t>Fildes</a:t>
            </a:r>
            <a:r>
              <a:rPr lang="en-US" dirty="0" smtClean="0"/>
              <a:t>, </a:t>
            </a:r>
            <a:r>
              <a:rPr lang="en-US" dirty="0" err="1" smtClean="0"/>
              <a:t>Kourentzes</a:t>
            </a:r>
            <a:r>
              <a:rPr lang="en-US" dirty="0" smtClean="0"/>
              <a:t>) • Chapter 13: Forecasting in Practice</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18</a:t>
            </a:fld>
            <a:endParaRPr lang="en-US" dirty="0"/>
          </a:p>
        </p:txBody>
      </p:sp>
      <p:sp>
        <p:nvSpPr>
          <p:cNvPr id="10" name="Content Placeholder 2"/>
          <p:cNvSpPr txBox="1">
            <a:spLocks/>
          </p:cNvSpPr>
          <p:nvPr/>
        </p:nvSpPr>
        <p:spPr>
          <a:xfrm>
            <a:off x="685800" y="1481328"/>
            <a:ext cx="7543800" cy="300671"/>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10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10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500" b="1" dirty="0" smtClean="0">
                <a:solidFill>
                  <a:srgbClr val="873B1F"/>
                </a:solidFill>
              </a:rPr>
              <a:t>Monitoring a large number of products: Cross-sectional chart for jewelry products</a:t>
            </a:r>
            <a:endParaRPr lang="en-GB" sz="1500" b="1" dirty="0" smtClean="0">
              <a:solidFill>
                <a:srgbClr val="873B1F"/>
              </a:solidFill>
            </a:endParaRPr>
          </a:p>
        </p:txBody>
      </p:sp>
      <p:sp>
        <p:nvSpPr>
          <p:cNvPr id="13" name="Text Box 6"/>
          <p:cNvSpPr txBox="1">
            <a:spLocks noChangeArrowheads="1"/>
          </p:cNvSpPr>
          <p:nvPr/>
        </p:nvSpPr>
        <p:spPr bwMode="auto">
          <a:xfrm>
            <a:off x="685798" y="4615040"/>
            <a:ext cx="7438869" cy="1682512"/>
          </a:xfrm>
          <a:prstGeom prst="rect">
            <a:avLst/>
          </a:prstGeom>
          <a:noFill/>
          <a:ln w="12700">
            <a:noFill/>
            <a:miter lim="800000"/>
            <a:headEnd/>
            <a:tailEnd/>
          </a:ln>
          <a:effectLst/>
        </p:spPr>
        <p:txBody>
          <a:bodyPr wrap="square" lIns="0" tIns="0" rIns="0" bIns="0" anchor="ctr" anchorCtr="0">
            <a:spAutoFit/>
          </a:bodyPr>
          <a:lstStyle/>
          <a:p>
            <a:pPr defTabSz="1047750" eaLnBrk="0" hangingPunct="0">
              <a:spcBef>
                <a:spcPts val="400"/>
              </a:spcBef>
            </a:pPr>
            <a:r>
              <a:rPr lang="en-GB" sz="1600" u="none" dirty="0" smtClean="0">
                <a:solidFill>
                  <a:srgbClr val="873B1F"/>
                </a:solidFill>
                <a:latin typeface="Arial" charset="0"/>
                <a:ea typeface="Arial" charset="0"/>
                <a:cs typeface="Arial" charset="0"/>
              </a:rPr>
              <a:t>To successfully monitor forecasts:</a:t>
            </a:r>
          </a:p>
          <a:p>
            <a:pPr marL="285750" indent="-285750" defTabSz="1047750" eaLnBrk="0" hangingPunct="0">
              <a:spcBef>
                <a:spcPts val="400"/>
              </a:spcBef>
              <a:buFont typeface="Arial" charset="0"/>
              <a:buChar char="•"/>
            </a:pPr>
            <a:r>
              <a:rPr lang="en-GB" sz="1600" dirty="0" smtClean="0">
                <a:solidFill>
                  <a:srgbClr val="873B1F"/>
                </a:solidFill>
                <a:latin typeface="Arial" charset="0"/>
                <a:ea typeface="Arial" charset="0"/>
                <a:cs typeface="Arial" charset="0"/>
              </a:rPr>
              <a:t>Identify forecast errors that are outside appropriate control limits</a:t>
            </a:r>
          </a:p>
          <a:p>
            <a:pPr marL="285750" indent="-285750" defTabSz="1047750" eaLnBrk="0" hangingPunct="0">
              <a:spcBef>
                <a:spcPts val="400"/>
              </a:spcBef>
              <a:buFont typeface="Arial" charset="0"/>
              <a:buChar char="•"/>
            </a:pPr>
            <a:r>
              <a:rPr lang="en-GB" sz="1600" u="none" dirty="0" smtClean="0">
                <a:solidFill>
                  <a:srgbClr val="873B1F"/>
                </a:solidFill>
                <a:latin typeface="Arial" charset="0"/>
                <a:ea typeface="Arial" charset="0"/>
                <a:cs typeface="Arial" charset="0"/>
              </a:rPr>
              <a:t>Check to make sure that the system is in control over the product groups</a:t>
            </a:r>
          </a:p>
          <a:p>
            <a:pPr marL="285750" indent="-285750" defTabSz="1047750" eaLnBrk="0" hangingPunct="0">
              <a:spcBef>
                <a:spcPts val="400"/>
              </a:spcBef>
              <a:buFont typeface="Arial" charset="0"/>
              <a:buChar char="•"/>
            </a:pPr>
            <a:r>
              <a:rPr lang="en-GB" sz="1600" dirty="0" smtClean="0">
                <a:solidFill>
                  <a:srgbClr val="873B1F"/>
                </a:solidFill>
                <a:latin typeface="Arial" charset="0"/>
                <a:ea typeface="Arial" charset="0"/>
                <a:cs typeface="Arial" charset="0"/>
              </a:rPr>
              <a:t>Adjust the control limits to ensure that only a manageable number of products have to be examined in more detail</a:t>
            </a:r>
          </a:p>
          <a:p>
            <a:pPr marL="285750" indent="-285750" defTabSz="1047750" eaLnBrk="0" hangingPunct="0">
              <a:spcBef>
                <a:spcPts val="400"/>
              </a:spcBef>
              <a:buFont typeface="Arial" charset="0"/>
              <a:buChar char="•"/>
            </a:pPr>
            <a:r>
              <a:rPr lang="en-GB" sz="1600" u="none" dirty="0" smtClean="0">
                <a:solidFill>
                  <a:srgbClr val="873B1F"/>
                </a:solidFill>
                <a:latin typeface="Arial" charset="0"/>
                <a:ea typeface="Arial" charset="0"/>
                <a:cs typeface="Arial" charset="0"/>
              </a:rPr>
              <a:t>Identify possible out-of-control series using the Common Cause chart</a:t>
            </a:r>
            <a:endParaRPr lang="en-GB" sz="1600" u="none" dirty="0">
              <a:solidFill>
                <a:srgbClr val="873B1F"/>
              </a:solidFill>
              <a:latin typeface="Arial" charset="0"/>
              <a:ea typeface="Arial" charset="0"/>
              <a:cs typeface="Arial" charset="0"/>
            </a:endParaRPr>
          </a:p>
        </p:txBody>
      </p:sp>
    </p:spTree>
    <p:extLst>
      <p:ext uri="{BB962C8B-B14F-4D97-AF65-F5344CB8AC3E}">
        <p14:creationId xmlns:p14="http://schemas.microsoft.com/office/powerpoint/2010/main" val="1118633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13.1 The Process of Forecasting</a:t>
            </a:r>
          </a:p>
        </p:txBody>
      </p:sp>
      <p:sp>
        <p:nvSpPr>
          <p:cNvPr id="3" name="Content Placeholder 2"/>
          <p:cNvSpPr>
            <a:spLocks noGrp="1"/>
          </p:cNvSpPr>
          <p:nvPr>
            <p:ph idx="1"/>
          </p:nvPr>
        </p:nvSpPr>
        <p:spPr>
          <a:xfrm>
            <a:off x="685800" y="1481328"/>
            <a:ext cx="7543800" cy="4667224"/>
          </a:xfrm>
        </p:spPr>
        <p:txBody>
          <a:bodyPr>
            <a:normAutofit/>
          </a:bodyPr>
          <a:lstStyle/>
          <a:p>
            <a:pPr marL="0" indent="0">
              <a:buNone/>
            </a:pPr>
            <a:r>
              <a:rPr lang="en-US" sz="2400" b="1" dirty="0" smtClean="0">
                <a:solidFill>
                  <a:srgbClr val="873B1F"/>
                </a:solidFill>
              </a:rPr>
              <a:t>ABC Analysis</a:t>
            </a:r>
          </a:p>
          <a:p>
            <a:pPr marL="0" indent="0">
              <a:buNone/>
            </a:pPr>
            <a:r>
              <a:rPr lang="en-US" dirty="0" smtClean="0"/>
              <a:t>Segmentation of products into three classes:</a:t>
            </a:r>
          </a:p>
          <a:p>
            <a:pPr marL="461963" lvl="1" indent="-225425">
              <a:spcBef>
                <a:spcPts val="1000"/>
              </a:spcBef>
              <a:buClr>
                <a:srgbClr val="873B1F"/>
              </a:buClr>
              <a:buFont typeface="Arial" charset="0"/>
              <a:buChar char="•"/>
            </a:pPr>
            <a:r>
              <a:rPr lang="en-US" dirty="0"/>
              <a:t>Class A for the 20 percent or so of products that require individual attention, </a:t>
            </a:r>
          </a:p>
          <a:p>
            <a:pPr marL="461963" lvl="1" indent="-225425">
              <a:spcBef>
                <a:spcPts val="1000"/>
              </a:spcBef>
              <a:buClr>
                <a:srgbClr val="873B1F"/>
              </a:buClr>
              <a:buFont typeface="Arial" charset="0"/>
              <a:buChar char="•"/>
            </a:pPr>
            <a:r>
              <a:rPr lang="en-US" dirty="0"/>
              <a:t>Class B for the 30 percent of products for which an automatic monitoring scheme is acceptable, </a:t>
            </a:r>
          </a:p>
          <a:p>
            <a:pPr marL="461963" lvl="1" indent="-225425">
              <a:spcBef>
                <a:spcPts val="1000"/>
              </a:spcBef>
              <a:buClr>
                <a:srgbClr val="873B1F"/>
              </a:buClr>
              <a:buFont typeface="Arial" charset="0"/>
              <a:buChar char="•"/>
            </a:pPr>
            <a:r>
              <a:rPr lang="en-US" dirty="0"/>
              <a:t>Class C for the 50 percent remaining for which the forecaster looks at the errors only in response to an alert from elsewhere in the organization.</a:t>
            </a:r>
            <a:endParaRPr lang="en-GB"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13: Forecasting in Practice</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19</a:t>
            </a:fld>
            <a:endParaRPr lang="en-US" dirty="0"/>
          </a:p>
        </p:txBody>
      </p:sp>
      <p:sp>
        <p:nvSpPr>
          <p:cNvPr id="6" name="Text Box 6"/>
          <p:cNvSpPr txBox="1">
            <a:spLocks noChangeArrowheads="1"/>
          </p:cNvSpPr>
          <p:nvPr/>
        </p:nvSpPr>
        <p:spPr bwMode="auto">
          <a:xfrm>
            <a:off x="685799" y="5247498"/>
            <a:ext cx="7438869" cy="553998"/>
          </a:xfrm>
          <a:prstGeom prst="rect">
            <a:avLst/>
          </a:prstGeom>
          <a:noFill/>
          <a:ln w="12700">
            <a:noFill/>
            <a:miter lim="800000"/>
            <a:headEnd/>
            <a:tailEnd/>
          </a:ln>
          <a:effectLst/>
        </p:spPr>
        <p:txBody>
          <a:bodyPr wrap="square" lIns="0" tIns="0" rIns="0" bIns="0" anchor="ctr" anchorCtr="0">
            <a:spAutoFit/>
          </a:bodyPr>
          <a:lstStyle/>
          <a:p>
            <a:pPr defTabSz="1047750" eaLnBrk="0" hangingPunct="0">
              <a:spcBef>
                <a:spcPts val="600"/>
              </a:spcBef>
            </a:pPr>
            <a:r>
              <a:rPr lang="en-GB" b="1" u="none" dirty="0" smtClean="0">
                <a:solidFill>
                  <a:srgbClr val="873B1F"/>
                </a:solidFill>
                <a:latin typeface="Arial" charset="0"/>
                <a:ea typeface="Arial" charset="0"/>
                <a:cs typeface="Arial" charset="0"/>
              </a:rPr>
              <a:t>Question: </a:t>
            </a:r>
            <a:r>
              <a:rPr lang="en-GB" u="none" dirty="0" smtClean="0">
                <a:solidFill>
                  <a:srgbClr val="873B1F"/>
                </a:solidFill>
                <a:latin typeface="Arial" charset="0"/>
                <a:ea typeface="Arial" charset="0"/>
                <a:cs typeface="Arial" charset="0"/>
              </a:rPr>
              <a:t>What factors might prove important in deciding those products that require individual attention (Class A)?</a:t>
            </a:r>
          </a:p>
        </p:txBody>
      </p:sp>
    </p:spTree>
    <p:extLst>
      <p:ext uri="{BB962C8B-B14F-4D97-AF65-F5344CB8AC3E}">
        <p14:creationId xmlns:p14="http://schemas.microsoft.com/office/powerpoint/2010/main" val="2086434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13: Forecasting in Practice</a:t>
            </a:r>
            <a:endParaRPr lang="en-US" dirty="0"/>
          </a:p>
        </p:txBody>
      </p:sp>
      <p:sp>
        <p:nvSpPr>
          <p:cNvPr id="3" name="Content Placeholder 2"/>
          <p:cNvSpPr>
            <a:spLocks noGrp="1"/>
          </p:cNvSpPr>
          <p:nvPr>
            <p:ph idx="1"/>
          </p:nvPr>
        </p:nvSpPr>
        <p:spPr/>
        <p:txBody>
          <a:bodyPr/>
          <a:lstStyle/>
          <a:p>
            <a:pPr marL="685800" indent="-677863">
              <a:buNone/>
            </a:pPr>
            <a:r>
              <a:rPr lang="en-US" dirty="0" smtClean="0"/>
              <a:t>13.1	The Process of Forecasting</a:t>
            </a:r>
          </a:p>
          <a:p>
            <a:pPr marL="685800" indent="-677863">
              <a:buNone/>
            </a:pPr>
            <a:r>
              <a:rPr lang="en-US" dirty="0" smtClean="0"/>
              <a:t>13.2	The Organization of Forecasting</a:t>
            </a:r>
          </a:p>
          <a:p>
            <a:pPr marL="685800" indent="-677863">
              <a:buNone/>
            </a:pPr>
            <a:r>
              <a:rPr lang="en-US" dirty="0" smtClean="0"/>
              <a:t>13.3	Dealing with Uncertainty</a:t>
            </a:r>
          </a:p>
          <a:p>
            <a:pPr marL="685800" indent="-677863">
              <a:buNone/>
            </a:pPr>
            <a:r>
              <a:rPr lang="en-US" dirty="0" smtClean="0"/>
              <a:t>13.4	Improving Forecasting</a:t>
            </a:r>
          </a:p>
          <a:p>
            <a:pPr marL="685800" indent="-677863">
              <a:buNone/>
            </a:pPr>
            <a:r>
              <a:rPr lang="en-US" dirty="0" smtClean="0"/>
              <a:t>13.5	Principles for Improving Forecasting</a:t>
            </a:r>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13: Forecasting in Practice</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2</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6518" y="3436938"/>
            <a:ext cx="2194560" cy="2743200"/>
          </a:xfrm>
          <a:prstGeom prst="rect">
            <a:avLst/>
          </a:prstGeom>
        </p:spPr>
      </p:pic>
    </p:spTree>
    <p:extLst>
      <p:ext uri="{BB962C8B-B14F-4D97-AF65-F5344CB8AC3E}">
        <p14:creationId xmlns:p14="http://schemas.microsoft.com/office/powerpoint/2010/main" val="1318856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685799" y="3467224"/>
            <a:ext cx="6910755" cy="2548769"/>
          </a:xfrm>
          <a:prstGeom prst="rect">
            <a:avLst/>
          </a:prstGeom>
        </p:spPr>
      </p:pic>
      <p:sp>
        <p:nvSpPr>
          <p:cNvPr id="2" name="Title 1"/>
          <p:cNvSpPr>
            <a:spLocks noGrp="1"/>
          </p:cNvSpPr>
          <p:nvPr>
            <p:ph type="title"/>
          </p:nvPr>
        </p:nvSpPr>
        <p:spPr/>
        <p:txBody>
          <a:bodyPr/>
          <a:lstStyle/>
          <a:p>
            <a:r>
              <a:rPr lang="en-US" dirty="0"/>
              <a:t>13.1 The Process of Forecasting</a:t>
            </a:r>
          </a:p>
        </p:txBody>
      </p:sp>
      <p:sp>
        <p:nvSpPr>
          <p:cNvPr id="3" name="Content Placeholder 2"/>
          <p:cNvSpPr>
            <a:spLocks noGrp="1"/>
          </p:cNvSpPr>
          <p:nvPr>
            <p:ph idx="1"/>
          </p:nvPr>
        </p:nvSpPr>
        <p:spPr>
          <a:xfrm>
            <a:off x="685800" y="1481328"/>
            <a:ext cx="7543800" cy="4667224"/>
          </a:xfrm>
        </p:spPr>
        <p:txBody>
          <a:bodyPr>
            <a:normAutofit/>
          </a:bodyPr>
          <a:lstStyle/>
          <a:p>
            <a:pPr marL="0" indent="0">
              <a:buNone/>
            </a:pPr>
            <a:r>
              <a:rPr lang="en-US" sz="2400" b="1" dirty="0" smtClean="0">
                <a:solidFill>
                  <a:srgbClr val="873B1F"/>
                </a:solidFill>
              </a:rPr>
              <a:t>ABC-XYZ Analysis</a:t>
            </a:r>
          </a:p>
          <a:p>
            <a:pPr marL="0" indent="0">
              <a:buNone/>
            </a:pPr>
            <a:r>
              <a:rPr lang="en-US" sz="1800" dirty="0" smtClean="0"/>
              <a:t>XYZ capture levels of difficulty in forecasting products. Divides products into:</a:t>
            </a:r>
          </a:p>
          <a:p>
            <a:pPr marL="461963" indent="-225425">
              <a:spcBef>
                <a:spcPts val="400"/>
              </a:spcBef>
            </a:pPr>
            <a:r>
              <a:rPr lang="en-GB" sz="1600" dirty="0"/>
              <a:t>X – easy to forecast (easiest 40% here)</a:t>
            </a:r>
          </a:p>
          <a:p>
            <a:pPr marL="461963" indent="-225425">
              <a:spcBef>
                <a:spcPts val="0"/>
              </a:spcBef>
            </a:pPr>
            <a:r>
              <a:rPr lang="en-GB" sz="1600" dirty="0"/>
              <a:t>Y – middle (30%)</a:t>
            </a:r>
          </a:p>
          <a:p>
            <a:pPr marL="461963" indent="-225425">
              <a:spcBef>
                <a:spcPts val="0"/>
              </a:spcBef>
            </a:pPr>
            <a:r>
              <a:rPr lang="en-GB" sz="1600" dirty="0"/>
              <a:t>Z – most difficult (worst 30%)</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13: Forecasting in Practice</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20</a:t>
            </a:fld>
            <a:endParaRPr lang="en-US" dirty="0"/>
          </a:p>
        </p:txBody>
      </p:sp>
      <p:sp>
        <p:nvSpPr>
          <p:cNvPr id="6" name="Text Box 6"/>
          <p:cNvSpPr txBox="1">
            <a:spLocks noChangeArrowheads="1"/>
          </p:cNvSpPr>
          <p:nvPr/>
        </p:nvSpPr>
        <p:spPr bwMode="auto">
          <a:xfrm>
            <a:off x="685799" y="6093680"/>
            <a:ext cx="7438869" cy="246221"/>
          </a:xfrm>
          <a:prstGeom prst="rect">
            <a:avLst/>
          </a:prstGeom>
          <a:noFill/>
          <a:ln w="12700">
            <a:noFill/>
            <a:miter lim="800000"/>
            <a:headEnd/>
            <a:tailEnd/>
          </a:ln>
          <a:effectLst/>
        </p:spPr>
        <p:txBody>
          <a:bodyPr wrap="square" lIns="0" tIns="0" rIns="0" bIns="0" anchor="ctr" anchorCtr="0">
            <a:spAutoFit/>
          </a:bodyPr>
          <a:lstStyle/>
          <a:p>
            <a:pPr defTabSz="1047750" eaLnBrk="0" hangingPunct="0">
              <a:spcBef>
                <a:spcPts val="600"/>
              </a:spcBef>
            </a:pPr>
            <a:r>
              <a:rPr lang="en-GB" sz="1600" b="1" u="none" dirty="0" smtClean="0">
                <a:solidFill>
                  <a:srgbClr val="873B1F"/>
                </a:solidFill>
                <a:latin typeface="Arial" charset="0"/>
                <a:ea typeface="Arial" charset="0"/>
                <a:cs typeface="Arial" charset="0"/>
              </a:rPr>
              <a:t>Question: </a:t>
            </a:r>
            <a:r>
              <a:rPr lang="en-GB" sz="1600" u="none" dirty="0" smtClean="0">
                <a:solidFill>
                  <a:srgbClr val="873B1F"/>
                </a:solidFill>
                <a:latin typeface="Arial" charset="0"/>
                <a:ea typeface="Arial" charset="0"/>
                <a:cs typeface="Arial" charset="0"/>
              </a:rPr>
              <a:t>Focus on the AZ class. Why?</a:t>
            </a:r>
          </a:p>
        </p:txBody>
      </p:sp>
      <p:sp>
        <p:nvSpPr>
          <p:cNvPr id="8" name="Text Box 6"/>
          <p:cNvSpPr txBox="1">
            <a:spLocks noChangeArrowheads="1"/>
          </p:cNvSpPr>
          <p:nvPr/>
        </p:nvSpPr>
        <p:spPr bwMode="auto">
          <a:xfrm>
            <a:off x="5388427" y="2764821"/>
            <a:ext cx="2841172" cy="246221"/>
          </a:xfrm>
          <a:prstGeom prst="rect">
            <a:avLst/>
          </a:prstGeom>
          <a:noFill/>
          <a:ln w="12700">
            <a:noFill/>
            <a:miter lim="800000"/>
            <a:headEnd/>
            <a:tailEnd/>
          </a:ln>
          <a:effectLst/>
        </p:spPr>
        <p:txBody>
          <a:bodyPr wrap="square" lIns="0" tIns="0" rIns="0" bIns="0" anchor="ctr" anchorCtr="0">
            <a:spAutoFit/>
          </a:bodyPr>
          <a:lstStyle/>
          <a:p>
            <a:pPr defTabSz="1047750" eaLnBrk="0" hangingPunct="0">
              <a:spcBef>
                <a:spcPts val="600"/>
              </a:spcBef>
            </a:pPr>
            <a:r>
              <a:rPr lang="en-GB" sz="1600" b="1" u="none" dirty="0" smtClean="0">
                <a:solidFill>
                  <a:srgbClr val="873B1F"/>
                </a:solidFill>
                <a:latin typeface="Arial" charset="0"/>
                <a:ea typeface="Arial" charset="0"/>
                <a:cs typeface="Arial" charset="0"/>
              </a:rPr>
              <a:t>Question</a:t>
            </a:r>
            <a:r>
              <a:rPr lang="en-GB" sz="1600" b="1" u="none" smtClean="0">
                <a:solidFill>
                  <a:srgbClr val="873B1F"/>
                </a:solidFill>
                <a:latin typeface="Arial" charset="0"/>
                <a:ea typeface="Arial" charset="0"/>
                <a:cs typeface="Arial" charset="0"/>
              </a:rPr>
              <a:t>: </a:t>
            </a:r>
            <a:r>
              <a:rPr lang="en-GB" sz="1600" u="none" smtClean="0">
                <a:solidFill>
                  <a:srgbClr val="873B1F"/>
                </a:solidFill>
                <a:latin typeface="Arial" charset="0"/>
                <a:ea typeface="Arial" charset="0"/>
                <a:cs typeface="Arial" charset="0"/>
              </a:rPr>
              <a:t>What do you note?</a:t>
            </a:r>
            <a:endParaRPr lang="en-GB" sz="1600" u="none" dirty="0" smtClean="0">
              <a:solidFill>
                <a:srgbClr val="873B1F"/>
              </a:solidFill>
              <a:latin typeface="Arial" charset="0"/>
              <a:ea typeface="Arial" charset="0"/>
              <a:cs typeface="Arial" charset="0"/>
            </a:endParaRPr>
          </a:p>
        </p:txBody>
      </p:sp>
    </p:spTree>
    <p:extLst>
      <p:ext uri="{BB962C8B-B14F-4D97-AF65-F5344CB8AC3E}">
        <p14:creationId xmlns:p14="http://schemas.microsoft.com/office/powerpoint/2010/main" val="8428884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t="4905" b="6864"/>
          <a:stretch/>
        </p:blipFill>
        <p:spPr>
          <a:xfrm>
            <a:off x="3304612" y="1798912"/>
            <a:ext cx="5336466" cy="3524305"/>
          </a:xfrm>
          <a:prstGeom prst="rect">
            <a:avLst/>
          </a:prstGeom>
        </p:spPr>
      </p:pic>
      <p:sp>
        <p:nvSpPr>
          <p:cNvPr id="2" name="Title 1"/>
          <p:cNvSpPr>
            <a:spLocks noGrp="1"/>
          </p:cNvSpPr>
          <p:nvPr>
            <p:ph type="title"/>
          </p:nvPr>
        </p:nvSpPr>
        <p:spPr/>
        <p:txBody>
          <a:bodyPr/>
          <a:lstStyle/>
          <a:p>
            <a:r>
              <a:rPr lang="en-US" dirty="0" smtClean="0"/>
              <a:t>13.2 The Organization of Forecasting</a:t>
            </a:r>
            <a:endParaRPr lang="en-US" dirty="0"/>
          </a:p>
        </p:txBody>
      </p:sp>
      <p:sp>
        <p:nvSpPr>
          <p:cNvPr id="3" name="Content Placeholder 2"/>
          <p:cNvSpPr>
            <a:spLocks noGrp="1"/>
          </p:cNvSpPr>
          <p:nvPr>
            <p:ph idx="1"/>
          </p:nvPr>
        </p:nvSpPr>
        <p:spPr>
          <a:xfrm>
            <a:off x="685800" y="1481328"/>
            <a:ext cx="2383971" cy="4698810"/>
          </a:xfrm>
        </p:spPr>
        <p:txBody>
          <a:bodyPr>
            <a:normAutofit/>
          </a:bodyPr>
          <a:lstStyle/>
          <a:p>
            <a:r>
              <a:rPr lang="en-US" sz="1800" dirty="0" smtClean="0"/>
              <a:t>Who are the organization’s forecasters?</a:t>
            </a:r>
          </a:p>
          <a:p>
            <a:r>
              <a:rPr lang="en-US" sz="1800" dirty="0" smtClean="0"/>
              <a:t>What do you see as the ideal educational background for a forecaster?</a:t>
            </a:r>
          </a:p>
          <a:p>
            <a:r>
              <a:rPr lang="en-US" sz="1800" dirty="0" smtClean="0"/>
              <a:t>Why is the organizational location of the forecaster potentially important?</a:t>
            </a:r>
            <a:endParaRPr lang="en-US" sz="18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13: Forecasting in Practice</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21</a:t>
            </a:fld>
            <a:endParaRPr lang="en-US" dirty="0"/>
          </a:p>
        </p:txBody>
      </p:sp>
      <p:sp>
        <p:nvSpPr>
          <p:cNvPr id="8" name="Content Placeholder 2"/>
          <p:cNvSpPr txBox="1">
            <a:spLocks/>
          </p:cNvSpPr>
          <p:nvPr/>
        </p:nvSpPr>
        <p:spPr>
          <a:xfrm>
            <a:off x="3304612" y="1489147"/>
            <a:ext cx="5336466" cy="309765"/>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10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10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b="1" dirty="0" smtClean="0">
                <a:solidFill>
                  <a:srgbClr val="873B1F"/>
                </a:solidFill>
              </a:rPr>
              <a:t>The Market Forecaster in the Organization: Information Flows</a:t>
            </a:r>
            <a:endParaRPr lang="en-US" sz="1400" dirty="0"/>
          </a:p>
        </p:txBody>
      </p:sp>
    </p:spTree>
    <p:extLst>
      <p:ext uri="{BB962C8B-B14F-4D97-AF65-F5344CB8AC3E}">
        <p14:creationId xmlns:p14="http://schemas.microsoft.com/office/powerpoint/2010/main" val="19164070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7348" r="23216" b="20578"/>
          <a:stretch/>
        </p:blipFill>
        <p:spPr>
          <a:xfrm>
            <a:off x="612948" y="4131505"/>
            <a:ext cx="4232429" cy="1989405"/>
          </a:xfrm>
          <a:prstGeom prst="rect">
            <a:avLst/>
          </a:prstGeom>
        </p:spPr>
      </p:pic>
      <p:sp>
        <p:nvSpPr>
          <p:cNvPr id="2" name="Title 1"/>
          <p:cNvSpPr>
            <a:spLocks noGrp="1"/>
          </p:cNvSpPr>
          <p:nvPr>
            <p:ph type="title"/>
          </p:nvPr>
        </p:nvSpPr>
        <p:spPr/>
        <p:txBody>
          <a:bodyPr/>
          <a:lstStyle/>
          <a:p>
            <a:r>
              <a:rPr lang="en-US" dirty="0" smtClean="0"/>
              <a:t>13.2 The Organization of Forecasting</a:t>
            </a:r>
            <a:endParaRPr lang="en-US" dirty="0"/>
          </a:p>
        </p:txBody>
      </p:sp>
      <p:sp>
        <p:nvSpPr>
          <p:cNvPr id="3" name="Content Placeholder 2"/>
          <p:cNvSpPr>
            <a:spLocks noGrp="1"/>
          </p:cNvSpPr>
          <p:nvPr>
            <p:ph idx="1"/>
          </p:nvPr>
        </p:nvSpPr>
        <p:spPr>
          <a:xfrm>
            <a:off x="685800" y="1481328"/>
            <a:ext cx="7438868" cy="2025443"/>
          </a:xfrm>
        </p:spPr>
        <p:txBody>
          <a:bodyPr>
            <a:normAutofit/>
          </a:bodyPr>
          <a:lstStyle/>
          <a:p>
            <a:pPr marL="0" indent="0">
              <a:buNone/>
            </a:pPr>
            <a:r>
              <a:rPr lang="en-US" b="1" dirty="0" smtClean="0">
                <a:solidFill>
                  <a:srgbClr val="873B1F"/>
                </a:solidFill>
              </a:rPr>
              <a:t>The Links to the Forecast User</a:t>
            </a:r>
          </a:p>
          <a:p>
            <a:r>
              <a:rPr lang="en-GB" sz="1800" dirty="0"/>
              <a:t>Forecaster needs to add organizational value.</a:t>
            </a:r>
          </a:p>
          <a:p>
            <a:pPr marL="0" indent="0">
              <a:buNone/>
            </a:pPr>
            <a:r>
              <a:rPr lang="en-US" sz="1600" b="1" dirty="0" smtClean="0"/>
              <a:t>The </a:t>
            </a:r>
            <a:r>
              <a:rPr lang="en-US" sz="1600" b="1" dirty="0"/>
              <a:t>forecaster’s </a:t>
            </a:r>
            <a:r>
              <a:rPr lang="en-US" sz="1600" b="1" dirty="0" smtClean="0"/>
              <a:t>job</a:t>
            </a:r>
            <a:endParaRPr lang="en-US" sz="1600" b="1" dirty="0"/>
          </a:p>
          <a:p>
            <a:pPr marL="0" indent="0">
              <a:spcBef>
                <a:spcPts val="400"/>
              </a:spcBef>
              <a:buNone/>
            </a:pPr>
            <a:r>
              <a:rPr lang="en-US" sz="1600" dirty="0"/>
              <a:t>Your job as a forecaster is at risk:</a:t>
            </a:r>
          </a:p>
          <a:p>
            <a:pPr lvl="1">
              <a:buClr>
                <a:srgbClr val="873B1F"/>
              </a:buClr>
              <a:buFont typeface="Arial" charset="0"/>
              <a:buChar char="•"/>
            </a:pPr>
            <a:r>
              <a:rPr lang="en-US" sz="1400" dirty="0"/>
              <a:t>If the user of your forecasts ignores them or modifies them </a:t>
            </a:r>
            <a:r>
              <a:rPr lang="en-US" sz="1400" dirty="0" smtClean="0"/>
              <a:t>for </a:t>
            </a:r>
            <a:r>
              <a:rPr lang="en-US" sz="1400" dirty="0"/>
              <a:t>unaccountable reasons.</a:t>
            </a:r>
          </a:p>
          <a:p>
            <a:pPr lvl="1">
              <a:buClr>
                <a:srgbClr val="873B1F"/>
              </a:buClr>
              <a:buFont typeface="Arial" charset="0"/>
              <a:buChar char="•"/>
            </a:pPr>
            <a:r>
              <a:rPr lang="en-US" sz="1400" dirty="0"/>
              <a:t>If the decisions made by the user do not depend on the forecasts you produce.</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13: Forecasting in Practice</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22</a:t>
            </a:fld>
            <a:endParaRPr lang="en-US" dirty="0"/>
          </a:p>
        </p:txBody>
      </p:sp>
      <p:sp>
        <p:nvSpPr>
          <p:cNvPr id="8" name="Text Box 6"/>
          <p:cNvSpPr txBox="1">
            <a:spLocks noChangeArrowheads="1"/>
          </p:cNvSpPr>
          <p:nvPr/>
        </p:nvSpPr>
        <p:spPr bwMode="auto">
          <a:xfrm>
            <a:off x="5349239" y="4102434"/>
            <a:ext cx="2993358" cy="1308050"/>
          </a:xfrm>
          <a:prstGeom prst="rect">
            <a:avLst/>
          </a:prstGeom>
          <a:noFill/>
          <a:ln w="12700">
            <a:noFill/>
            <a:miter lim="800000"/>
            <a:headEnd/>
            <a:tailEnd/>
          </a:ln>
          <a:effectLst/>
        </p:spPr>
        <p:txBody>
          <a:bodyPr wrap="square" lIns="0" tIns="0" rIns="0" bIns="0" anchor="ctr" anchorCtr="0">
            <a:spAutoFit/>
          </a:bodyPr>
          <a:lstStyle/>
          <a:p>
            <a:pPr defTabSz="1047750" eaLnBrk="0" hangingPunct="0">
              <a:spcBef>
                <a:spcPts val="600"/>
              </a:spcBef>
            </a:pPr>
            <a:r>
              <a:rPr lang="en-GB" sz="1600" b="1" u="none" dirty="0" smtClean="0">
                <a:solidFill>
                  <a:srgbClr val="873B1F"/>
                </a:solidFill>
                <a:latin typeface="Arial" charset="0"/>
                <a:ea typeface="Arial" charset="0"/>
                <a:cs typeface="Arial" charset="0"/>
              </a:rPr>
              <a:t>Note the discrepancies</a:t>
            </a:r>
          </a:p>
          <a:p>
            <a:pPr defTabSz="1047750" eaLnBrk="0" hangingPunct="0">
              <a:spcBef>
                <a:spcPts val="600"/>
              </a:spcBef>
            </a:pPr>
            <a:r>
              <a:rPr lang="en-GB" sz="1600" b="1" u="none" dirty="0" smtClean="0">
                <a:solidFill>
                  <a:srgbClr val="873B1F"/>
                </a:solidFill>
                <a:latin typeface="Arial" charset="0"/>
                <a:ea typeface="Arial" charset="0"/>
                <a:cs typeface="Arial" charset="0"/>
              </a:rPr>
              <a:t>Question: </a:t>
            </a:r>
            <a:r>
              <a:rPr lang="en-GB" sz="1600" u="none" dirty="0" smtClean="0">
                <a:solidFill>
                  <a:srgbClr val="873B1F"/>
                </a:solidFill>
                <a:latin typeface="Arial" charset="0"/>
                <a:ea typeface="Arial" charset="0"/>
                <a:cs typeface="Arial" charset="0"/>
              </a:rPr>
              <a:t>How would you organize the forecasting function to ensure productive interactions between user and forecaster?</a:t>
            </a:r>
          </a:p>
        </p:txBody>
      </p:sp>
      <p:sp>
        <p:nvSpPr>
          <p:cNvPr id="9" name="Content Placeholder 2"/>
          <p:cNvSpPr txBox="1">
            <a:spLocks/>
          </p:cNvSpPr>
          <p:nvPr/>
        </p:nvSpPr>
        <p:spPr>
          <a:xfrm>
            <a:off x="612948" y="3614092"/>
            <a:ext cx="3930772" cy="309765"/>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10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10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b="1" dirty="0" smtClean="0">
                <a:solidFill>
                  <a:srgbClr val="873B1F"/>
                </a:solidFill>
              </a:rPr>
              <a:t>Differences in Ratings between Users’ and Forecasters’ Views of Each Other</a:t>
            </a:r>
            <a:endParaRPr lang="en-US" sz="1400" dirty="0"/>
          </a:p>
        </p:txBody>
      </p:sp>
    </p:spTree>
    <p:extLst>
      <p:ext uri="{BB962C8B-B14F-4D97-AF65-F5344CB8AC3E}">
        <p14:creationId xmlns:p14="http://schemas.microsoft.com/office/powerpoint/2010/main" val="158825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Questions</a:t>
            </a:r>
            <a:endParaRPr lang="en-US" dirty="0"/>
          </a:p>
        </p:txBody>
      </p:sp>
      <p:sp>
        <p:nvSpPr>
          <p:cNvPr id="3" name="Content Placeholder 2"/>
          <p:cNvSpPr>
            <a:spLocks noGrp="1"/>
          </p:cNvSpPr>
          <p:nvPr>
            <p:ph idx="1"/>
          </p:nvPr>
        </p:nvSpPr>
        <p:spPr/>
        <p:txBody>
          <a:bodyPr/>
          <a:lstStyle/>
          <a:p>
            <a:r>
              <a:rPr lang="en-US" dirty="0"/>
              <a:t>Long-term climate forecasts have embroiled climate scientists, economists, and politicians in a major argument as to the accuracy of forecasts of global warming. Why do you think this forecast is such a political issue? Can you think of any </a:t>
            </a:r>
            <a:r>
              <a:rPr lang="en-US" dirty="0" smtClean="0"/>
              <a:t>other forecasting issues </a:t>
            </a:r>
            <a:r>
              <a:rPr lang="en-US" dirty="0"/>
              <a:t>in an organizational or government setting that might prove almost as controversial?</a:t>
            </a:r>
          </a:p>
          <a:p>
            <a:r>
              <a:rPr lang="en-US" dirty="0" smtClean="0"/>
              <a:t>What </a:t>
            </a:r>
            <a:r>
              <a:rPr lang="en-US" dirty="0"/>
              <a:t>other explanations can you think of to explain why capital projects in both government and the private sector tend to be optimistically biased</a:t>
            </a:r>
            <a:r>
              <a:rPr lang="en-US" dirty="0" smtClean="0"/>
              <a:t>?</a:t>
            </a:r>
            <a:endParaRPr lang="en-GB"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13: Forecasting in Practice</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23</a:t>
            </a:fld>
            <a:endParaRPr lang="en-US" dirty="0"/>
          </a:p>
        </p:txBody>
      </p:sp>
    </p:spTree>
    <p:extLst>
      <p:ext uri="{BB962C8B-B14F-4D97-AF65-F5344CB8AC3E}">
        <p14:creationId xmlns:p14="http://schemas.microsoft.com/office/powerpoint/2010/main" val="12641027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13.2 The Organization of Forecasting</a:t>
            </a:r>
          </a:p>
        </p:txBody>
      </p:sp>
      <p:sp>
        <p:nvSpPr>
          <p:cNvPr id="3" name="Content Placeholder 2"/>
          <p:cNvSpPr>
            <a:spLocks noGrp="1"/>
          </p:cNvSpPr>
          <p:nvPr>
            <p:ph idx="1"/>
          </p:nvPr>
        </p:nvSpPr>
        <p:spPr/>
        <p:txBody>
          <a:bodyPr>
            <a:normAutofit/>
          </a:bodyPr>
          <a:lstStyle/>
          <a:p>
            <a:pPr marL="0" indent="0">
              <a:buNone/>
            </a:pPr>
            <a:r>
              <a:rPr lang="en-GB" b="1" dirty="0">
                <a:solidFill>
                  <a:srgbClr val="873B1F"/>
                </a:solidFill>
              </a:rPr>
              <a:t>Types of Forecasting </a:t>
            </a:r>
            <a:r>
              <a:rPr lang="en-US" b="1" dirty="0">
                <a:solidFill>
                  <a:srgbClr val="873B1F"/>
                </a:solidFill>
              </a:rPr>
              <a:t>Behavior</a:t>
            </a:r>
            <a:r>
              <a:rPr lang="en-US" b="1" dirty="0">
                <a:solidFill>
                  <a:srgbClr val="873B1F"/>
                </a:solidFill>
                <a:cs typeface="Arial" pitchFamily="34" charset="0"/>
              </a:rPr>
              <a:t>–</a:t>
            </a:r>
            <a:r>
              <a:rPr lang="en-US" b="1" dirty="0">
                <a:solidFill>
                  <a:srgbClr val="873B1F"/>
                </a:solidFill>
              </a:rPr>
              <a:t>Political</a:t>
            </a:r>
            <a:r>
              <a:rPr lang="en-GB" b="1" dirty="0">
                <a:solidFill>
                  <a:srgbClr val="873B1F"/>
                </a:solidFill>
              </a:rPr>
              <a:t> Interventions</a:t>
            </a:r>
          </a:p>
          <a:p>
            <a:pPr marL="342900" indent="-342900">
              <a:buFont typeface="+mj-lt"/>
              <a:buAutoNum type="arabicPeriod"/>
            </a:pPr>
            <a:r>
              <a:rPr lang="en-GB" sz="1900" b="1" dirty="0">
                <a:solidFill>
                  <a:srgbClr val="FF0000"/>
                </a:solidFill>
              </a:rPr>
              <a:t>Management requests staff </a:t>
            </a:r>
            <a:r>
              <a:rPr lang="en-GB" sz="1900" b="1" dirty="0" smtClean="0">
                <a:solidFill>
                  <a:srgbClr val="FF0000"/>
                </a:solidFill>
              </a:rPr>
              <a:t>revisions</a:t>
            </a:r>
            <a:endParaRPr lang="en-GB" sz="1900" b="1" dirty="0">
              <a:solidFill>
                <a:srgbClr val="FF0000"/>
              </a:solidFill>
            </a:endParaRPr>
          </a:p>
          <a:p>
            <a:pPr marL="342900" indent="-342900">
              <a:buFont typeface="+mj-lt"/>
              <a:buAutoNum type="arabicPeriod"/>
            </a:pPr>
            <a:r>
              <a:rPr lang="en-GB" sz="1900" b="1" dirty="0"/>
              <a:t>Management makes own revisions </a:t>
            </a:r>
            <a:r>
              <a:rPr lang="en-GB" sz="1900" dirty="0"/>
              <a:t>(</a:t>
            </a:r>
            <a:r>
              <a:rPr lang="en-GB" sz="1900" dirty="0">
                <a:solidFill>
                  <a:srgbClr val="FF0000"/>
                </a:solidFill>
              </a:rPr>
              <a:t>costs</a:t>
            </a:r>
            <a:r>
              <a:rPr lang="en-GB" sz="1900" dirty="0"/>
              <a:t>, revenues</a:t>
            </a:r>
            <a:r>
              <a:rPr lang="en-GB" sz="1900" dirty="0" smtClean="0"/>
              <a:t>)</a:t>
            </a:r>
            <a:endParaRPr lang="en-GB" sz="1900" dirty="0"/>
          </a:p>
          <a:p>
            <a:pPr marL="342900" indent="-342900">
              <a:buFont typeface="+mj-lt"/>
              <a:buAutoNum type="arabicPeriod"/>
            </a:pPr>
            <a:r>
              <a:rPr lang="en-GB" sz="1900" b="1" dirty="0">
                <a:solidFill>
                  <a:srgbClr val="FF0000"/>
                </a:solidFill>
              </a:rPr>
              <a:t>Management requests </a:t>
            </a:r>
            <a:r>
              <a:rPr lang="en-GB" sz="1900" b="1" dirty="0" smtClean="0">
                <a:solidFill>
                  <a:srgbClr val="FF0000"/>
                </a:solidFill>
              </a:rPr>
              <a:t>“</a:t>
            </a:r>
            <a:r>
              <a:rPr lang="en-GB" sz="1900" b="1" dirty="0" err="1" smtClean="0">
                <a:solidFill>
                  <a:srgbClr val="FF0000"/>
                </a:solidFill>
              </a:rPr>
              <a:t>backcasts</a:t>
            </a:r>
            <a:r>
              <a:rPr lang="en-GB" sz="1900" dirty="0" smtClean="0">
                <a:solidFill>
                  <a:srgbClr val="FF0000"/>
                </a:solidFill>
              </a:rPr>
              <a:t>”</a:t>
            </a:r>
            <a:endParaRPr lang="en-GB" sz="1900" dirty="0">
              <a:solidFill>
                <a:srgbClr val="FF0000"/>
              </a:solidFill>
            </a:endParaRPr>
          </a:p>
          <a:p>
            <a:pPr marL="581025" lvl="1" indent="-238125"/>
            <a:r>
              <a:rPr lang="en-GB" sz="1900" dirty="0"/>
              <a:t>i.e. working backward from the predetermined </a:t>
            </a:r>
            <a:r>
              <a:rPr lang="en-GB" sz="1900" dirty="0" smtClean="0"/>
              <a:t>forecast</a:t>
            </a:r>
            <a:endParaRPr lang="en-GB" sz="1900" dirty="0"/>
          </a:p>
          <a:p>
            <a:pPr marL="342900" indent="-342900">
              <a:buFont typeface="+mj-lt"/>
              <a:buAutoNum type="arabicPeriod"/>
            </a:pPr>
            <a:r>
              <a:rPr lang="en-GB" sz="1900" b="1" dirty="0"/>
              <a:t>Use of incorrect techniques and </a:t>
            </a:r>
            <a:r>
              <a:rPr lang="en-GB" sz="1900" b="1" dirty="0" smtClean="0"/>
              <a:t>assumptions</a:t>
            </a:r>
            <a:endParaRPr lang="en-GB" sz="1900" dirty="0"/>
          </a:p>
          <a:p>
            <a:pPr marL="581025" lvl="1" indent="-238125"/>
            <a:r>
              <a:rPr lang="en-GB" sz="1900" dirty="0">
                <a:solidFill>
                  <a:srgbClr val="FF0000"/>
                </a:solidFill>
              </a:rPr>
              <a:t>Insufficient resource provided for </a:t>
            </a:r>
            <a:r>
              <a:rPr lang="en-GB" sz="1900" dirty="0" smtClean="0">
                <a:solidFill>
                  <a:srgbClr val="FF0000"/>
                </a:solidFill>
              </a:rPr>
              <a:t>forecasting</a:t>
            </a:r>
            <a:endParaRPr lang="en-GB" sz="1900" dirty="0">
              <a:solidFill>
                <a:srgbClr val="FF0000"/>
              </a:solidFill>
            </a:endParaRPr>
          </a:p>
          <a:p>
            <a:pPr marL="342900" indent="-342900">
              <a:buFont typeface="+mj-lt"/>
              <a:buAutoNum type="arabicPeriod"/>
            </a:pPr>
            <a:r>
              <a:rPr lang="en-GB" sz="1900" b="1" dirty="0"/>
              <a:t>Management ignores models/ </a:t>
            </a:r>
            <a:r>
              <a:rPr lang="en-GB" sz="1900" b="1" dirty="0" smtClean="0"/>
              <a:t>forecasts</a:t>
            </a:r>
            <a:endParaRPr lang="en-GB" sz="1900" dirty="0"/>
          </a:p>
          <a:p>
            <a:pPr marL="342900" indent="-342900">
              <a:buFont typeface="+mj-lt"/>
              <a:buAutoNum type="arabicPeriod"/>
            </a:pPr>
            <a:r>
              <a:rPr lang="en-GB" sz="1900" b="1" dirty="0"/>
              <a:t>Withholding of </a:t>
            </a:r>
            <a:r>
              <a:rPr lang="en-GB" sz="1900" b="1" dirty="0" smtClean="0"/>
              <a:t>information</a:t>
            </a:r>
            <a:endParaRPr lang="en-GB" sz="1900" b="1" dirty="0"/>
          </a:p>
          <a:p>
            <a:pPr marL="342900" indent="-342900">
              <a:buFont typeface="+mj-lt"/>
              <a:buAutoNum type="arabicPeriod"/>
            </a:pPr>
            <a:r>
              <a:rPr lang="en-GB" sz="1900" b="1" dirty="0" smtClean="0"/>
              <a:t>Model/forecast misspecification</a:t>
            </a:r>
            <a:endParaRPr lang="en-GB" sz="1900" b="1"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13: Forecasting in Practice</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24</a:t>
            </a:fld>
            <a:endParaRPr lang="en-US" dirty="0"/>
          </a:p>
        </p:txBody>
      </p:sp>
      <p:sp>
        <p:nvSpPr>
          <p:cNvPr id="6" name="Text Box 6"/>
          <p:cNvSpPr txBox="1">
            <a:spLocks noChangeArrowheads="1"/>
          </p:cNvSpPr>
          <p:nvPr/>
        </p:nvSpPr>
        <p:spPr bwMode="auto">
          <a:xfrm>
            <a:off x="685799" y="5885205"/>
            <a:ext cx="7656798" cy="246221"/>
          </a:xfrm>
          <a:prstGeom prst="rect">
            <a:avLst/>
          </a:prstGeom>
          <a:noFill/>
          <a:ln w="12700">
            <a:noFill/>
            <a:miter lim="800000"/>
            <a:headEnd/>
            <a:tailEnd/>
          </a:ln>
          <a:effectLst/>
        </p:spPr>
        <p:txBody>
          <a:bodyPr wrap="square" lIns="0" tIns="0" rIns="0" bIns="0" anchor="ctr" anchorCtr="0">
            <a:spAutoFit/>
          </a:bodyPr>
          <a:lstStyle/>
          <a:p>
            <a:pPr defTabSz="1047750" eaLnBrk="0" hangingPunct="0">
              <a:spcBef>
                <a:spcPts val="600"/>
              </a:spcBef>
            </a:pPr>
            <a:r>
              <a:rPr lang="en-GB" sz="1600" b="1" u="none" dirty="0" smtClean="0">
                <a:solidFill>
                  <a:srgbClr val="873B1F"/>
                </a:solidFill>
                <a:latin typeface="Arial" charset="0"/>
                <a:ea typeface="Arial" charset="0"/>
                <a:cs typeface="Arial" charset="0"/>
              </a:rPr>
              <a:t>Factors in red are frequently observed &gt;30%.</a:t>
            </a:r>
            <a:endParaRPr lang="en-GB" sz="1600" u="none" dirty="0" smtClean="0">
              <a:solidFill>
                <a:srgbClr val="873B1F"/>
              </a:solidFill>
              <a:latin typeface="Arial" charset="0"/>
              <a:ea typeface="Arial" charset="0"/>
              <a:cs typeface="Arial" charset="0"/>
            </a:endParaRPr>
          </a:p>
        </p:txBody>
      </p:sp>
    </p:spTree>
    <p:extLst>
      <p:ext uri="{BB962C8B-B14F-4D97-AF65-F5344CB8AC3E}">
        <p14:creationId xmlns:p14="http://schemas.microsoft.com/office/powerpoint/2010/main" val="11567120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13.2 The Organization of Forecasting</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13: Forecasting in Practice</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25</a:t>
            </a:fld>
            <a:endParaRPr lang="en-US" dirty="0"/>
          </a:p>
        </p:txBody>
      </p:sp>
      <p:pic>
        <p:nvPicPr>
          <p:cNvPr id="3" name="Picture 2"/>
          <p:cNvPicPr>
            <a:picLocks noChangeAspect="1"/>
          </p:cNvPicPr>
          <p:nvPr/>
        </p:nvPicPr>
        <p:blipFill rotWithShape="1">
          <a:blip r:embed="rId2"/>
          <a:srcRect t="6248" b="7186"/>
          <a:stretch/>
        </p:blipFill>
        <p:spPr>
          <a:xfrm>
            <a:off x="674679" y="1894787"/>
            <a:ext cx="7554920" cy="3780149"/>
          </a:xfrm>
          <a:prstGeom prst="rect">
            <a:avLst/>
          </a:prstGeom>
        </p:spPr>
      </p:pic>
      <p:sp>
        <p:nvSpPr>
          <p:cNvPr id="6" name="Content Placeholder 2"/>
          <p:cNvSpPr>
            <a:spLocks noGrp="1"/>
          </p:cNvSpPr>
          <p:nvPr>
            <p:ph idx="1"/>
          </p:nvPr>
        </p:nvSpPr>
        <p:spPr>
          <a:xfrm>
            <a:off x="685799" y="1510127"/>
            <a:ext cx="7543800" cy="309765"/>
          </a:xfrm>
        </p:spPr>
        <p:txBody>
          <a:bodyPr>
            <a:noAutofit/>
          </a:bodyPr>
          <a:lstStyle/>
          <a:p>
            <a:pPr marL="0" indent="0">
              <a:buNone/>
            </a:pPr>
            <a:r>
              <a:rPr lang="en-US" sz="1600" b="1" dirty="0" smtClean="0">
                <a:solidFill>
                  <a:srgbClr val="873B1F"/>
                </a:solidFill>
              </a:rPr>
              <a:t>Reported Effects of Forecasting and Modeling Politics</a:t>
            </a:r>
            <a:endParaRPr lang="en-US" sz="1600" dirty="0"/>
          </a:p>
        </p:txBody>
      </p:sp>
    </p:spTree>
    <p:extLst>
      <p:ext uri="{BB962C8B-B14F-4D97-AF65-F5344CB8AC3E}">
        <p14:creationId xmlns:p14="http://schemas.microsoft.com/office/powerpoint/2010/main" val="18017236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13.2 The Organization of Forecasting</a:t>
            </a:r>
          </a:p>
        </p:txBody>
      </p:sp>
      <p:sp>
        <p:nvSpPr>
          <p:cNvPr id="3" name="Content Placeholder 2"/>
          <p:cNvSpPr>
            <a:spLocks noGrp="1"/>
          </p:cNvSpPr>
          <p:nvPr>
            <p:ph idx="1"/>
          </p:nvPr>
        </p:nvSpPr>
        <p:spPr/>
        <p:txBody>
          <a:bodyPr>
            <a:normAutofit lnSpcReduction="10000"/>
          </a:bodyPr>
          <a:lstStyle/>
          <a:p>
            <a:pPr marL="9525" indent="0">
              <a:buNone/>
            </a:pPr>
            <a:r>
              <a:rPr lang="en-GB" b="1" dirty="0">
                <a:solidFill>
                  <a:srgbClr val="873B1F"/>
                </a:solidFill>
              </a:rPr>
              <a:t>Limiting the damage from the politics of forecasting</a:t>
            </a:r>
          </a:p>
          <a:p>
            <a:pPr marL="461963" lvl="1" indent="-225425">
              <a:spcBef>
                <a:spcPts val="1000"/>
              </a:spcBef>
              <a:buClr>
                <a:srgbClr val="873B1F"/>
              </a:buClr>
              <a:buFont typeface="Arial" charset="0"/>
              <a:buChar char="•"/>
            </a:pPr>
            <a:r>
              <a:rPr lang="en-US" dirty="0"/>
              <a:t>Forecasters need better training in forecasting and modeling techniques. Remember, most forecasters are not trained in forecasting!</a:t>
            </a:r>
            <a:endParaRPr lang="en-GB" dirty="0"/>
          </a:p>
          <a:p>
            <a:pPr marL="461963" lvl="1" indent="-225425">
              <a:spcBef>
                <a:spcPts val="1000"/>
              </a:spcBef>
              <a:buClr>
                <a:srgbClr val="873B1F"/>
              </a:buClr>
              <a:buFont typeface="Arial" charset="0"/>
              <a:buChar char="•"/>
            </a:pPr>
            <a:r>
              <a:rPr lang="en-US" dirty="0"/>
              <a:t>Guidelines need to be established for how the forecasting process should be carried out. Changes to the forecasters’ forecasts should be made </a:t>
            </a:r>
            <a:r>
              <a:rPr lang="en-US" i="1" dirty="0"/>
              <a:t>only if </a:t>
            </a:r>
            <a:r>
              <a:rPr lang="en-US" dirty="0"/>
              <a:t>new</a:t>
            </a:r>
            <a:r>
              <a:rPr lang="en-US" i="1" dirty="0"/>
              <a:t> </a:t>
            </a:r>
            <a:r>
              <a:rPr lang="en-US" dirty="0"/>
              <a:t>evidence is brought to bear on the forecast</a:t>
            </a:r>
            <a:r>
              <a:rPr lang="en-US" dirty="0" smtClean="0"/>
              <a:t>.</a:t>
            </a:r>
          </a:p>
          <a:p>
            <a:pPr marL="461963" lvl="1" indent="-225425">
              <a:spcBef>
                <a:spcPts val="1000"/>
              </a:spcBef>
              <a:buClr>
                <a:srgbClr val="873B1F"/>
              </a:buClr>
              <a:buFont typeface="Arial" charset="0"/>
              <a:buChar char="•"/>
            </a:pPr>
            <a:r>
              <a:rPr lang="en-US" dirty="0" smtClean="0"/>
              <a:t>Consider an independent coordination committee to manage the process. </a:t>
            </a:r>
            <a:endParaRPr lang="en-US" dirty="0"/>
          </a:p>
          <a:p>
            <a:pPr marL="461963" lvl="1" indent="-225425">
              <a:spcBef>
                <a:spcPts val="1000"/>
              </a:spcBef>
              <a:buClr>
                <a:srgbClr val="873B1F"/>
              </a:buClr>
              <a:buFont typeface="Arial" charset="0"/>
              <a:buChar char="•"/>
            </a:pPr>
            <a:r>
              <a:rPr lang="en-US" dirty="0"/>
              <a:t>Make the assumptions behind the forecast explicit.</a:t>
            </a:r>
            <a:endParaRPr lang="en-GB" dirty="0"/>
          </a:p>
          <a:p>
            <a:pPr marL="461963" lvl="1" indent="-225425">
              <a:spcBef>
                <a:spcPts val="1000"/>
              </a:spcBef>
              <a:buClr>
                <a:srgbClr val="873B1F"/>
              </a:buClr>
              <a:buFont typeface="Arial" charset="0"/>
              <a:buChar char="•"/>
            </a:pPr>
            <a:r>
              <a:rPr lang="en-US" dirty="0"/>
              <a:t>Aim </a:t>
            </a:r>
            <a:r>
              <a:rPr lang="en-US" dirty="0" smtClean="0"/>
              <a:t>for consensus forecasts </a:t>
            </a:r>
            <a:r>
              <a:rPr lang="en-US" dirty="0"/>
              <a:t>that </a:t>
            </a:r>
            <a:r>
              <a:rPr lang="en-US" dirty="0" smtClean="0"/>
              <a:t>balance </a:t>
            </a:r>
            <a:r>
              <a:rPr lang="en-US" dirty="0"/>
              <a:t>the various political interests and </a:t>
            </a:r>
            <a:r>
              <a:rPr lang="en-US" dirty="0" smtClean="0"/>
              <a:t>stand </a:t>
            </a:r>
            <a:r>
              <a:rPr lang="en-US" dirty="0"/>
              <a:t>a good chance of achieving user acceptance.</a:t>
            </a:r>
            <a:endParaRPr lang="en-GB" dirty="0"/>
          </a:p>
          <a:p>
            <a:pPr marL="461963" lvl="1" indent="-225425">
              <a:spcBef>
                <a:spcPts val="1000"/>
              </a:spcBef>
              <a:buClr>
                <a:srgbClr val="873B1F"/>
              </a:buClr>
              <a:buFont typeface="Arial" charset="0"/>
              <a:buChar char="•"/>
            </a:pPr>
            <a:r>
              <a:rPr lang="en-US" dirty="0"/>
              <a:t>Identify bias by monitoring accuracy.</a:t>
            </a:r>
            <a:endParaRPr lang="en-GB" dirty="0"/>
          </a:p>
          <a:p>
            <a:pPr marL="461963" lvl="1" indent="-225425">
              <a:spcBef>
                <a:spcPts val="1000"/>
              </a:spcBef>
              <a:buClr>
                <a:srgbClr val="873B1F"/>
              </a:buClr>
              <a:buFont typeface="Arial" charset="0"/>
              <a:buChar char="•"/>
            </a:pPr>
            <a:r>
              <a:rPr lang="en-US" dirty="0"/>
              <a:t>Assign responsibility to the forecasters for their errors. Do not permit users to modify the final forecasts without accepting responsibility</a:t>
            </a:r>
            <a:r>
              <a:rPr lang="en-US" dirty="0" smtClean="0"/>
              <a:t>.</a:t>
            </a:r>
            <a:endParaRPr lang="en-GB"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13: Forecasting in Practice</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26</a:t>
            </a:fld>
            <a:endParaRPr lang="en-US" dirty="0"/>
          </a:p>
        </p:txBody>
      </p:sp>
    </p:spTree>
    <p:extLst>
      <p:ext uri="{BB962C8B-B14F-4D97-AF65-F5344CB8AC3E}">
        <p14:creationId xmlns:p14="http://schemas.microsoft.com/office/powerpoint/2010/main" val="2840786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13.3 Dealing with Uncertainty</a:t>
            </a:r>
            <a:endParaRPr lang="en-US" dirty="0"/>
          </a:p>
        </p:txBody>
      </p:sp>
      <p:sp>
        <p:nvSpPr>
          <p:cNvPr id="3" name="Content Placeholder 2"/>
          <p:cNvSpPr>
            <a:spLocks noGrp="1"/>
          </p:cNvSpPr>
          <p:nvPr>
            <p:ph idx="1"/>
          </p:nvPr>
        </p:nvSpPr>
        <p:spPr/>
        <p:txBody>
          <a:bodyPr>
            <a:normAutofit/>
          </a:bodyPr>
          <a:lstStyle/>
          <a:p>
            <a:pPr marL="0" indent="0">
              <a:buNone/>
            </a:pPr>
            <a:r>
              <a:rPr lang="en-GB" dirty="0"/>
              <a:t>In many applications estimates of uncertainty are needed in addition to point forecasts (e.g. finance, stock control).</a:t>
            </a:r>
          </a:p>
          <a:p>
            <a:pPr marL="0" indent="0">
              <a:spcBef>
                <a:spcPts val="1600"/>
              </a:spcBef>
              <a:buNone/>
            </a:pPr>
            <a:r>
              <a:rPr lang="en-GB" b="1" dirty="0" smtClean="0">
                <a:solidFill>
                  <a:srgbClr val="873B1F"/>
                </a:solidFill>
              </a:rPr>
              <a:t>Methods </a:t>
            </a:r>
            <a:r>
              <a:rPr lang="en-GB" b="1" dirty="0">
                <a:solidFill>
                  <a:srgbClr val="873B1F"/>
                </a:solidFill>
              </a:rPr>
              <a:t>for estimating the error </a:t>
            </a:r>
            <a:r>
              <a:rPr lang="en-GB" b="1" dirty="0" smtClean="0">
                <a:solidFill>
                  <a:srgbClr val="873B1F"/>
                </a:solidFill>
              </a:rPr>
              <a:t>distribution</a:t>
            </a:r>
            <a:endParaRPr lang="en-GB" b="1" dirty="0">
              <a:solidFill>
                <a:srgbClr val="873B1F"/>
              </a:solidFill>
            </a:endParaRPr>
          </a:p>
          <a:p>
            <a:r>
              <a:rPr lang="en-GB" sz="1800" dirty="0"/>
              <a:t>Use theoretical formulae </a:t>
            </a:r>
          </a:p>
          <a:p>
            <a:pPr lvl="1"/>
            <a:r>
              <a:rPr lang="en-GB" sz="1600" dirty="0"/>
              <a:t>Usually too limited at least in causal models</a:t>
            </a:r>
          </a:p>
          <a:p>
            <a:pPr lvl="1"/>
            <a:r>
              <a:rPr lang="en-GB" sz="1600" dirty="0"/>
              <a:t>ARCH models</a:t>
            </a:r>
          </a:p>
          <a:p>
            <a:r>
              <a:rPr lang="en-GB" sz="1800" dirty="0"/>
              <a:t>Use the empirical error distribution</a:t>
            </a:r>
          </a:p>
          <a:p>
            <a:pPr lvl="1"/>
            <a:r>
              <a:rPr lang="en-GB" sz="1600" dirty="0"/>
              <a:t>Relies on having many out-of-sample observations</a:t>
            </a:r>
          </a:p>
          <a:p>
            <a:r>
              <a:rPr lang="en-GB" sz="1800" dirty="0"/>
              <a:t>Simulate the forecast errors</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13: Forecasting in Practice</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27</a:t>
            </a:fld>
            <a:endParaRPr lang="en-US" dirty="0"/>
          </a:p>
        </p:txBody>
      </p:sp>
      <p:sp>
        <p:nvSpPr>
          <p:cNvPr id="7" name="Content Placeholder 2"/>
          <p:cNvSpPr txBox="1">
            <a:spLocks/>
          </p:cNvSpPr>
          <p:nvPr/>
        </p:nvSpPr>
        <p:spPr>
          <a:xfrm>
            <a:off x="685800" y="5007863"/>
            <a:ext cx="7543800" cy="1001052"/>
          </a:xfrm>
          <a:prstGeom prst="rect">
            <a:avLst/>
          </a:prstGeom>
          <a:solidFill>
            <a:srgbClr val="182752">
              <a:alpha val="15000"/>
            </a:srgbClr>
          </a:solidFill>
        </p:spPr>
        <p:txBody>
          <a:bodyPr vert="horz" lIns="91440" tIns="91440" rIns="91440" bIns="91440" rtlCol="0">
            <a:normAutofit/>
          </a:bodyPr>
          <a:lstStyle>
            <a:lvl1pPr marL="228600" indent="-228600" algn="l" defTabSz="914400" rtl="0" eaLnBrk="1" latinLnBrk="0" hangingPunct="1">
              <a:lnSpc>
                <a:spcPct val="10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10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10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dirty="0" smtClean="0">
                <a:solidFill>
                  <a:srgbClr val="182752"/>
                </a:solidFill>
              </a:rPr>
              <a:t>Discussion Question</a:t>
            </a:r>
          </a:p>
          <a:p>
            <a:pPr marL="234950" indent="-227013">
              <a:lnSpc>
                <a:spcPts val="2000"/>
              </a:lnSpc>
              <a:spcBef>
                <a:spcPts val="400"/>
              </a:spcBef>
            </a:pPr>
            <a:r>
              <a:rPr lang="en-US" sz="1600" dirty="0" smtClean="0"/>
              <a:t>Identify some instances in which the extremes of the forecast error distribution are likely to have a particularly high impact, and explain why.</a:t>
            </a:r>
            <a:endParaRPr lang="en-US" sz="1600" dirty="0"/>
          </a:p>
        </p:txBody>
      </p:sp>
    </p:spTree>
    <p:extLst>
      <p:ext uri="{BB962C8B-B14F-4D97-AF65-F5344CB8AC3E}">
        <p14:creationId xmlns:p14="http://schemas.microsoft.com/office/powerpoint/2010/main" val="1825025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9586" t="10306" r="20268" b="11701"/>
          <a:stretch/>
        </p:blipFill>
        <p:spPr>
          <a:xfrm>
            <a:off x="685799" y="3241377"/>
            <a:ext cx="3348873" cy="2847609"/>
          </a:xfrm>
          <a:prstGeom prst="rect">
            <a:avLst/>
          </a:prstGeom>
        </p:spPr>
      </p:pic>
      <p:sp>
        <p:nvSpPr>
          <p:cNvPr id="2" name="Title 1"/>
          <p:cNvSpPr>
            <a:spLocks noGrp="1"/>
          </p:cNvSpPr>
          <p:nvPr>
            <p:ph type="title"/>
          </p:nvPr>
        </p:nvSpPr>
        <p:spPr/>
        <p:txBody>
          <a:bodyPr/>
          <a:lstStyle/>
          <a:p>
            <a:r>
              <a:rPr lang="en-US" dirty="0" smtClean="0"/>
              <a:t>13.3 Dealing with Uncertainty</a:t>
            </a:r>
            <a:endParaRPr lang="en-US" dirty="0"/>
          </a:p>
        </p:txBody>
      </p:sp>
      <p:sp>
        <p:nvSpPr>
          <p:cNvPr id="3" name="Content Placeholder 2"/>
          <p:cNvSpPr>
            <a:spLocks noGrp="1"/>
          </p:cNvSpPr>
          <p:nvPr>
            <p:ph idx="1"/>
          </p:nvPr>
        </p:nvSpPr>
        <p:spPr>
          <a:xfrm>
            <a:off x="685800" y="1481328"/>
            <a:ext cx="7543800" cy="759159"/>
          </a:xfrm>
        </p:spPr>
        <p:txBody>
          <a:bodyPr>
            <a:normAutofit/>
          </a:bodyPr>
          <a:lstStyle/>
          <a:p>
            <a:pPr marL="0" indent="0">
              <a:spcBef>
                <a:spcPts val="1600"/>
              </a:spcBef>
              <a:buNone/>
            </a:pPr>
            <a:r>
              <a:rPr lang="en-GB" sz="1800" b="1" dirty="0" smtClean="0">
                <a:solidFill>
                  <a:srgbClr val="873B1F"/>
                </a:solidFill>
              </a:rPr>
              <a:t>Representing the distribution of possible outcomes – the Fan Chart</a:t>
            </a:r>
            <a:endParaRPr lang="en-GB" sz="1800" b="1" dirty="0">
              <a:solidFill>
                <a:srgbClr val="873B1F"/>
              </a:solidFill>
            </a:endParaRPr>
          </a:p>
          <a:p>
            <a:pPr marL="0" indent="0">
              <a:buNone/>
            </a:pPr>
            <a:r>
              <a:rPr lang="en-GB" sz="1800" dirty="0" smtClean="0"/>
              <a:t>GDP projection (November, 2016)</a:t>
            </a:r>
            <a:endParaRPr lang="en-GB" sz="1800" dirty="0"/>
          </a:p>
        </p:txBody>
      </p:sp>
      <p:sp>
        <p:nvSpPr>
          <p:cNvPr id="4" name="Date Placeholder 3"/>
          <p:cNvSpPr>
            <a:spLocks noGrp="1"/>
          </p:cNvSpPr>
          <p:nvPr>
            <p:ph type="dt" sz="half" idx="2"/>
          </p:nvPr>
        </p:nvSpPr>
        <p:spPr/>
        <p:txBody>
          <a:bodyPr/>
          <a:lstStyle/>
          <a:p>
            <a:r>
              <a:rPr lang="en-US" dirty="0" smtClean="0"/>
              <a:t>© 2017 </a:t>
            </a:r>
            <a:r>
              <a:rPr lang="en-US" dirty="0" err="1" smtClean="0"/>
              <a:t>Wessex</a:t>
            </a:r>
            <a:r>
              <a:rPr lang="en-US" dirty="0" smtClean="0"/>
              <a:t> Press, Inc. Principles of Business Forecasting 2e (Ord, </a:t>
            </a:r>
            <a:r>
              <a:rPr lang="en-US" dirty="0" err="1" smtClean="0"/>
              <a:t>Fildes</a:t>
            </a:r>
            <a:r>
              <a:rPr lang="en-US" dirty="0" smtClean="0"/>
              <a:t>, </a:t>
            </a:r>
            <a:r>
              <a:rPr lang="en-US" dirty="0" err="1" smtClean="0"/>
              <a:t>Kourentzes</a:t>
            </a:r>
            <a:r>
              <a:rPr lang="en-US" dirty="0" smtClean="0"/>
              <a:t>) • Chapter 13: Forecasting in Practice</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28</a:t>
            </a:fld>
            <a:endParaRPr lang="en-US" dirty="0"/>
          </a:p>
        </p:txBody>
      </p:sp>
      <p:sp>
        <p:nvSpPr>
          <p:cNvPr id="9" name="Text Box 6"/>
          <p:cNvSpPr txBox="1">
            <a:spLocks noChangeArrowheads="1"/>
          </p:cNvSpPr>
          <p:nvPr/>
        </p:nvSpPr>
        <p:spPr bwMode="auto">
          <a:xfrm>
            <a:off x="5784667" y="2645795"/>
            <a:ext cx="2993358" cy="2369880"/>
          </a:xfrm>
          <a:prstGeom prst="rect">
            <a:avLst/>
          </a:prstGeom>
          <a:noFill/>
          <a:ln w="12700">
            <a:noFill/>
            <a:miter lim="800000"/>
            <a:headEnd/>
            <a:tailEnd/>
          </a:ln>
          <a:effectLst/>
        </p:spPr>
        <p:txBody>
          <a:bodyPr wrap="square" lIns="0" tIns="0" rIns="0" bIns="0" anchor="ctr" anchorCtr="0">
            <a:spAutoFit/>
          </a:bodyPr>
          <a:lstStyle/>
          <a:p>
            <a:pPr marL="236538" indent="-236538" defTabSz="1047750" eaLnBrk="0" hangingPunct="0">
              <a:spcBef>
                <a:spcPts val="600"/>
              </a:spcBef>
              <a:buFont typeface="Arial" charset="0"/>
              <a:buChar char="•"/>
            </a:pPr>
            <a:r>
              <a:rPr lang="en-GB" sz="1600" u="none" dirty="0" smtClean="0">
                <a:solidFill>
                  <a:srgbClr val="873B1F"/>
                </a:solidFill>
                <a:latin typeface="Arial" charset="0"/>
                <a:ea typeface="Arial" charset="0"/>
                <a:cs typeface="Arial" charset="0"/>
              </a:rPr>
              <a:t>Note the width of the prediction intervals – what’s happening?</a:t>
            </a:r>
          </a:p>
          <a:p>
            <a:pPr marL="236538" indent="-236538" defTabSz="1047750" eaLnBrk="0" hangingPunct="0">
              <a:spcBef>
                <a:spcPts val="600"/>
              </a:spcBef>
              <a:buFont typeface="Arial" charset="0"/>
              <a:buChar char="•"/>
            </a:pPr>
            <a:r>
              <a:rPr lang="en-GB" sz="1600" dirty="0" smtClean="0">
                <a:solidFill>
                  <a:srgbClr val="873B1F"/>
                </a:solidFill>
                <a:latin typeface="Arial" charset="0"/>
                <a:ea typeface="Arial" charset="0"/>
                <a:cs typeface="Arial" charset="0"/>
              </a:rPr>
              <a:t>The dark shaded areas represent the more likely outcomes</a:t>
            </a:r>
          </a:p>
          <a:p>
            <a:pPr marL="236538" indent="-236538" defTabSz="1047750" eaLnBrk="0" hangingPunct="0">
              <a:spcBef>
                <a:spcPts val="600"/>
              </a:spcBef>
              <a:buFont typeface="Arial" charset="0"/>
              <a:buChar char="•"/>
            </a:pPr>
            <a:r>
              <a:rPr lang="en-GB" sz="1600" u="none" dirty="0" smtClean="0">
                <a:solidFill>
                  <a:srgbClr val="873B1F"/>
                </a:solidFill>
                <a:latin typeface="Arial" charset="0"/>
                <a:ea typeface="Arial" charset="0"/>
                <a:cs typeface="Arial" charset="0"/>
              </a:rPr>
              <a:t>Each </a:t>
            </a:r>
            <a:r>
              <a:rPr lang="en-GB" sz="1600" u="none" dirty="0" err="1" smtClean="0">
                <a:solidFill>
                  <a:srgbClr val="873B1F"/>
                </a:solidFill>
                <a:latin typeface="Arial" charset="0"/>
                <a:ea typeface="Arial" charset="0"/>
                <a:cs typeface="Arial" charset="0"/>
              </a:rPr>
              <a:t>color</a:t>
            </a:r>
            <a:r>
              <a:rPr lang="en-GB" sz="1600" u="none" dirty="0" smtClean="0">
                <a:solidFill>
                  <a:srgbClr val="873B1F"/>
                </a:solidFill>
                <a:latin typeface="Arial" charset="0"/>
                <a:ea typeface="Arial" charset="0"/>
                <a:cs typeface="Arial" charset="0"/>
              </a:rPr>
              <a:t> band has the same probability of including the actuals</a:t>
            </a:r>
          </a:p>
        </p:txBody>
      </p:sp>
      <p:sp>
        <p:nvSpPr>
          <p:cNvPr id="10" name="Text Box 6"/>
          <p:cNvSpPr txBox="1">
            <a:spLocks noChangeArrowheads="1"/>
          </p:cNvSpPr>
          <p:nvPr/>
        </p:nvSpPr>
        <p:spPr bwMode="auto">
          <a:xfrm>
            <a:off x="5784667" y="5195254"/>
            <a:ext cx="2993358" cy="984885"/>
          </a:xfrm>
          <a:prstGeom prst="rect">
            <a:avLst/>
          </a:prstGeom>
          <a:noFill/>
          <a:ln w="12700">
            <a:noFill/>
            <a:miter lim="800000"/>
            <a:headEnd/>
            <a:tailEnd/>
          </a:ln>
          <a:effectLst/>
        </p:spPr>
        <p:txBody>
          <a:bodyPr wrap="square" lIns="0" tIns="0" rIns="0" bIns="0" anchor="ctr" anchorCtr="0">
            <a:spAutoFit/>
          </a:bodyPr>
          <a:lstStyle/>
          <a:p>
            <a:pPr defTabSz="1047750" eaLnBrk="0" hangingPunct="0">
              <a:spcBef>
                <a:spcPts val="600"/>
              </a:spcBef>
            </a:pPr>
            <a:r>
              <a:rPr lang="en-GB" sz="1600" b="1" u="none" dirty="0" smtClean="0">
                <a:solidFill>
                  <a:srgbClr val="873B1F"/>
                </a:solidFill>
                <a:latin typeface="Arial" charset="0"/>
                <a:ea typeface="Arial" charset="0"/>
                <a:cs typeface="Arial" charset="0"/>
              </a:rPr>
              <a:t>Question: </a:t>
            </a:r>
            <a:r>
              <a:rPr lang="en-GB" sz="1600" u="none" dirty="0" smtClean="0">
                <a:solidFill>
                  <a:srgbClr val="873B1F"/>
                </a:solidFill>
                <a:latin typeface="Arial" charset="0"/>
                <a:ea typeface="Arial" charset="0"/>
                <a:cs typeface="Arial" charset="0"/>
              </a:rPr>
              <a:t>The Bank of England was criticized for producing this diagram. Why do you think this was?</a:t>
            </a:r>
          </a:p>
        </p:txBody>
      </p:sp>
      <p:sp>
        <p:nvSpPr>
          <p:cNvPr id="11" name="Content Placeholder 2"/>
          <p:cNvSpPr txBox="1">
            <a:spLocks/>
          </p:cNvSpPr>
          <p:nvPr/>
        </p:nvSpPr>
        <p:spPr>
          <a:xfrm>
            <a:off x="685799" y="2457820"/>
            <a:ext cx="3980469" cy="651582"/>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10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10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b="1" dirty="0" smtClean="0">
                <a:solidFill>
                  <a:srgbClr val="873B1F"/>
                </a:solidFill>
              </a:rPr>
              <a:t>The Forecast Uncertainty Around the Bank of England’s GDP Forecasts from 2016 to 2020 </a:t>
            </a:r>
            <a:r>
              <a:rPr lang="en-US" sz="1400" i="1" dirty="0" smtClean="0">
                <a:solidFill>
                  <a:srgbClr val="873B1F"/>
                </a:solidFill>
              </a:rPr>
              <a:t>(fan chart published November 2016)</a:t>
            </a:r>
            <a:endParaRPr lang="en-US" sz="1400" i="1" dirty="0"/>
          </a:p>
        </p:txBody>
      </p:sp>
      <p:sp>
        <p:nvSpPr>
          <p:cNvPr id="12" name="Date Placeholder 3"/>
          <p:cNvSpPr txBox="1">
            <a:spLocks/>
          </p:cNvSpPr>
          <p:nvPr/>
        </p:nvSpPr>
        <p:spPr>
          <a:xfrm>
            <a:off x="685799" y="6154827"/>
            <a:ext cx="3348873" cy="170559"/>
          </a:xfrm>
          <a:prstGeom prst="rect">
            <a:avLst/>
          </a:prstGeom>
        </p:spPr>
        <p:txBody>
          <a:bodyPr vert="horz" lIns="0" tIns="0" rIns="0" bIns="0" rtlCol="0" anchor="ctr"/>
          <a:lstStyle>
            <a:defPPr>
              <a:defRPr lang="en-US"/>
            </a:defPPr>
            <a:lvl1pPr marL="0" algn="l" defTabSz="914400" rtl="0" eaLnBrk="1" latinLnBrk="0" hangingPunct="1">
              <a:defRPr sz="800" b="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Reproduced </a:t>
            </a:r>
            <a:r>
              <a:rPr lang="en-US" smtClean="0"/>
              <a:t>with permission</a:t>
            </a:r>
            <a:endParaRPr lang="en-US" dirty="0"/>
          </a:p>
        </p:txBody>
      </p:sp>
    </p:spTree>
    <p:extLst>
      <p:ext uri="{BB962C8B-B14F-4D97-AF65-F5344CB8AC3E}">
        <p14:creationId xmlns:p14="http://schemas.microsoft.com/office/powerpoint/2010/main" val="11661590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13.3 Dealing with Uncertainty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sz="2400" b="1" dirty="0" smtClean="0">
                    <a:solidFill>
                      <a:srgbClr val="873B1F"/>
                    </a:solidFill>
                  </a:rPr>
                  <a:t>Simulating Uncertainty</a:t>
                </a:r>
              </a:p>
              <a:p>
                <a:pPr marL="0" indent="0">
                  <a:buNone/>
                </a:pPr>
                <a:r>
                  <a:rPr lang="en-US" dirty="0"/>
                  <a:t>The Model</a:t>
                </a:r>
                <a:r>
                  <a:rPr lang="en-US" dirty="0" smtClean="0"/>
                  <a:t>: </a:t>
                </a:r>
                <a14:m>
                  <m:oMath xmlns:m="http://schemas.openxmlformats.org/officeDocument/2006/math">
                    <m:sSub>
                      <m:sSubPr>
                        <m:ctrlPr>
                          <a:rPr lang="en-US"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m:t>
                        </m:r>
                        <m:r>
                          <a:rPr lang="en-US" b="0" i="1" smtClean="0">
                            <a:latin typeface="Cambria Math" charset="0"/>
                          </a:rPr>
                          <m:t>𝑘</m:t>
                        </m:r>
                      </m:sub>
                    </m:sSub>
                    <m:r>
                      <a:rPr lang="en-US" b="0" i="1" smtClean="0">
                        <a:latin typeface="Cambria Math" charset="0"/>
                      </a:rPr>
                      <m:t>=</m:t>
                    </m:r>
                    <m:sSub>
                      <m:sSubPr>
                        <m:ctrlPr>
                          <a:rPr lang="en-US" b="0" i="1" smtClean="0">
                            <a:latin typeface="Cambria Math" charset="0"/>
                          </a:rPr>
                        </m:ctrlPr>
                      </m:sSubPr>
                      <m:e>
                        <m:r>
                          <a:rPr lang="en-US" b="0" i="1" smtClean="0">
                            <a:latin typeface="Cambria Math" charset="0"/>
                          </a:rPr>
                          <m:t>𝑓</m:t>
                        </m:r>
                      </m:e>
                      <m:sub>
                        <m:r>
                          <a:rPr lang="en-US" b="0" i="1" smtClean="0">
                            <a:latin typeface="Cambria Math" charset="0"/>
                          </a:rPr>
                          <m:t>𝑡</m:t>
                        </m:r>
                      </m:sub>
                    </m:sSub>
                    <m:r>
                      <a:rPr lang="en-US" b="0" i="1" smtClean="0">
                        <a:latin typeface="Cambria Math" charset="0"/>
                      </a:rPr>
                      <m:t>(</m:t>
                    </m:r>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m:t>
                        </m:r>
                        <m:r>
                          <a:rPr lang="en-US" b="0" i="1" smtClean="0">
                            <a:latin typeface="Cambria Math" charset="0"/>
                          </a:rPr>
                          <m:t>𝑘</m:t>
                        </m:r>
                        <m:r>
                          <a:rPr lang="en-US" b="0" i="1" smtClean="0">
                            <a:latin typeface="Cambria Math" charset="0"/>
                          </a:rPr>
                          <m:t>−1</m:t>
                        </m:r>
                      </m:sub>
                    </m:sSub>
                    <m:r>
                      <a:rPr lang="en-US" b="0" i="1" smtClean="0">
                        <a:latin typeface="Cambria Math" charset="0"/>
                      </a:rPr>
                      <m:t>,</m:t>
                    </m:r>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m:t>
                        </m:r>
                        <m:r>
                          <a:rPr lang="en-US" b="0" i="1" smtClean="0">
                            <a:latin typeface="Cambria Math" charset="0"/>
                          </a:rPr>
                          <m:t>𝑘</m:t>
                        </m:r>
                      </m:sub>
                    </m:sSub>
                    <m:r>
                      <a:rPr lang="en-US" b="0" i="1" smtClean="0">
                        <a:latin typeface="Cambria Math" charset="0"/>
                      </a:rPr>
                      <m:t>,</m:t>
                    </m:r>
                    <m:sSub>
                      <m:sSubPr>
                        <m:ctrlPr>
                          <a:rPr lang="en-US" b="0" i="1" smtClean="0">
                            <a:latin typeface="Cambria Math" charset="0"/>
                          </a:rPr>
                        </m:ctrlPr>
                      </m:sSubPr>
                      <m:e>
                        <m:r>
                          <a:rPr lang="en-US" b="0" i="1" smtClean="0">
                            <a:latin typeface="Cambria Math" charset="0"/>
                            <a:ea typeface="Cambria Math" charset="0"/>
                            <a:cs typeface="Cambria Math" charset="0"/>
                          </a:rPr>
                          <m:t>𝜀</m:t>
                        </m:r>
                      </m:e>
                      <m:sub>
                        <m:r>
                          <a:rPr lang="en-US" b="0" i="1" smtClean="0">
                            <a:latin typeface="Cambria Math" charset="0"/>
                          </a:rPr>
                          <m:t>𝑡</m:t>
                        </m:r>
                        <m:r>
                          <a:rPr lang="en-US" b="0" i="1" smtClean="0">
                            <a:latin typeface="Cambria Math" charset="0"/>
                          </a:rPr>
                          <m:t>+</m:t>
                        </m:r>
                        <m:r>
                          <a:rPr lang="en-US" b="0" i="1" smtClean="0">
                            <a:latin typeface="Cambria Math" charset="0"/>
                          </a:rPr>
                          <m:t>𝑘</m:t>
                        </m:r>
                      </m:sub>
                    </m:sSub>
                    <m:r>
                      <a:rPr lang="en-US" b="0" i="1" smtClean="0">
                        <a:latin typeface="Cambria Math" charset="0"/>
                      </a:rPr>
                      <m:t>|</m:t>
                    </m:r>
                    <m:r>
                      <a:rPr lang="en-US" b="0" i="1" smtClean="0">
                        <a:latin typeface="Cambria Math" charset="0"/>
                        <a:ea typeface="Cambria Math" charset="0"/>
                        <a:cs typeface="Cambria Math" charset="0"/>
                      </a:rPr>
                      <m:t>𝛽</m:t>
                    </m:r>
                    <m:r>
                      <a:rPr lang="en-US" b="0" i="1" smtClean="0">
                        <a:latin typeface="Cambria Math" charset="0"/>
                        <a:ea typeface="Cambria Math" charset="0"/>
                        <a:cs typeface="Cambria Math" charset="0"/>
                      </a:rPr>
                      <m:t>)</m:t>
                    </m:r>
                  </m:oMath>
                </a14:m>
                <a:endParaRPr lang="en-US" dirty="0" smtClean="0"/>
              </a:p>
              <a:p>
                <a:pPr marL="0" indent="0">
                  <a:spcBef>
                    <a:spcPts val="1600"/>
                  </a:spcBef>
                  <a:buNone/>
                </a:pPr>
                <a:r>
                  <a:rPr lang="en-US" sz="1800" dirty="0" smtClean="0"/>
                  <a:t>Errors arise from the following possible sources:</a:t>
                </a:r>
                <a:endParaRPr lang="en-US" sz="1800" dirty="0"/>
              </a:p>
              <a:p>
                <a:pPr marL="581025" indent="-334963">
                  <a:buFont typeface="+mj-lt"/>
                  <a:buAutoNum type="arabicPeriod"/>
                </a:pPr>
                <a:r>
                  <a:rPr lang="en-US" sz="1800" dirty="0"/>
                  <a:t>Estimation errors in estimating </a:t>
                </a:r>
                <a:r>
                  <a:rPr lang="en-GB" sz="1800" b="1" i="1" dirty="0" smtClean="0">
                    <a:solidFill>
                      <a:prstClr val="black"/>
                    </a:solidFill>
                    <a:sym typeface="Symbol"/>
                  </a:rPr>
                  <a:t></a:t>
                </a:r>
                <a:endParaRPr lang="en-GB" sz="1800" i="1" dirty="0">
                  <a:solidFill>
                    <a:prstClr val="black"/>
                  </a:solidFill>
                  <a:sym typeface="Symbol"/>
                </a:endParaRPr>
              </a:p>
              <a:p>
                <a:pPr marL="581025" indent="-334963">
                  <a:buFont typeface="+mj-lt"/>
                  <a:buAutoNum type="arabicPeriod"/>
                </a:pPr>
                <a:r>
                  <a:rPr lang="en-US" sz="1800" dirty="0" smtClean="0"/>
                  <a:t>Randomness</a:t>
                </a:r>
                <a:endParaRPr lang="en-GB" sz="1800" dirty="0"/>
              </a:p>
              <a:p>
                <a:pPr marL="581025" indent="-334963">
                  <a:buFont typeface="+mj-lt"/>
                  <a:buAutoNum type="arabicPeriod"/>
                </a:pPr>
                <a:r>
                  <a:rPr lang="en-US" sz="1800" dirty="0"/>
                  <a:t>Errors in forecasting </a:t>
                </a:r>
                <a:r>
                  <a:rPr lang="en-US" sz="1800" i="1" dirty="0" err="1" smtClean="0"/>
                  <a:t>X</a:t>
                </a:r>
                <a:r>
                  <a:rPr lang="en-US" sz="1800" i="1" baseline="-25000" dirty="0" err="1" smtClean="0"/>
                  <a:t>t+k</a:t>
                </a:r>
                <a:endParaRPr lang="en-GB" sz="1800" dirty="0"/>
              </a:p>
              <a:p>
                <a:pPr marL="581025" indent="-334963">
                  <a:buFont typeface="+mj-lt"/>
                  <a:buAutoNum type="arabicPeriod"/>
                </a:pPr>
                <a:r>
                  <a:rPr lang="en-US" sz="1800" dirty="0"/>
                  <a:t>Errors in forecasting </a:t>
                </a:r>
                <a:r>
                  <a:rPr lang="en-US" sz="1800" i="1" dirty="0"/>
                  <a:t>Y</a:t>
                </a:r>
                <a:r>
                  <a:rPr lang="en-US" sz="1800" i="1" baseline="-25000" dirty="0"/>
                  <a:t>t+k-1</a:t>
                </a:r>
                <a:r>
                  <a:rPr lang="en-US" sz="1800" i="1" dirty="0"/>
                  <a:t>, k</a:t>
                </a:r>
                <a:r>
                  <a:rPr lang="en-US" sz="1800" dirty="0"/>
                  <a:t> &gt; 1 and any further lags in the </a:t>
                </a:r>
                <a:r>
                  <a:rPr lang="en-US" sz="1800" dirty="0" smtClean="0"/>
                  <a:t>model</a:t>
                </a:r>
                <a:endParaRPr lang="en-GB" sz="1800" dirty="0"/>
              </a:p>
              <a:p>
                <a:pPr marL="581025" indent="-334963">
                  <a:buFont typeface="+mj-lt"/>
                  <a:buAutoNum type="arabicPeriod"/>
                </a:pPr>
                <a:r>
                  <a:rPr lang="en-US" sz="1800" dirty="0"/>
                  <a:t>Misspecification of the function </a:t>
                </a:r>
                <a:r>
                  <a:rPr lang="en-US" sz="1800" i="1" dirty="0"/>
                  <a:t>f</a:t>
                </a:r>
                <a:r>
                  <a:rPr lang="en-US" sz="1800" dirty="0"/>
                  <a:t>,</a:t>
                </a:r>
                <a:r>
                  <a:rPr lang="en-US" sz="1800" i="1" dirty="0"/>
                  <a:t> </a:t>
                </a:r>
                <a:r>
                  <a:rPr lang="en-US" sz="1800" dirty="0"/>
                  <a:t>including omitted variables and</a:t>
                </a:r>
                <a:r>
                  <a:rPr lang="en-US" sz="1800" i="1" dirty="0"/>
                  <a:t> </a:t>
                </a:r>
                <a:r>
                  <a:rPr lang="en-US" sz="1800" dirty="0"/>
                  <a:t>structural </a:t>
                </a:r>
                <a:r>
                  <a:rPr lang="en-US" sz="1800" dirty="0" smtClean="0"/>
                  <a:t>change</a:t>
                </a:r>
                <a:endParaRPr lang="en-GB" sz="1800" dirty="0"/>
              </a:p>
              <a:p>
                <a:pPr marL="581025" indent="-334963">
                  <a:buFont typeface="+mj-lt"/>
                  <a:buAutoNum type="arabicPeriod"/>
                </a:pPr>
                <a:r>
                  <a:rPr lang="en-US" sz="1800" dirty="0"/>
                  <a:t>Data </a:t>
                </a:r>
                <a:r>
                  <a:rPr lang="en-US" sz="1800" dirty="0" smtClean="0"/>
                  <a:t>errors</a:t>
                </a:r>
                <a:endParaRPr lang="en-GB" sz="1800" dirty="0"/>
              </a:p>
              <a:p>
                <a:pPr marL="581025" indent="-334963">
                  <a:buFont typeface="+mj-lt"/>
                  <a:buAutoNum type="arabicPeriod"/>
                </a:pPr>
                <a:r>
                  <a:rPr lang="en-US" sz="1800" dirty="0"/>
                  <a:t>Calculation </a:t>
                </a:r>
                <a:r>
                  <a:rPr lang="en-US" sz="1800" dirty="0" smtClean="0"/>
                  <a:t>errors</a:t>
                </a:r>
                <a:endParaRPr lang="en-GB"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2506" t="-1816"/>
                </a:stretch>
              </a:blipFill>
            </p:spPr>
            <p:txBody>
              <a:bodyPr/>
              <a:lstStyle/>
              <a:p>
                <a:r>
                  <a:rPr lang="en-US">
                    <a:noFill/>
                  </a:rPr>
                  <a:t> </a:t>
                </a:r>
              </a:p>
            </p:txBody>
          </p:sp>
        </mc:Fallback>
      </mc:AlternateContent>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13: Forecasting in Practice</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29</a:t>
            </a:fld>
            <a:endParaRPr lang="en-US" dirty="0"/>
          </a:p>
        </p:txBody>
      </p:sp>
    </p:spTree>
    <p:extLst>
      <p:ext uri="{BB962C8B-B14F-4D97-AF65-F5344CB8AC3E}">
        <p14:creationId xmlns:p14="http://schemas.microsoft.com/office/powerpoint/2010/main" val="2114861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6623"/>
          <a:stretch/>
        </p:blipFill>
        <p:spPr>
          <a:xfrm>
            <a:off x="685799" y="1937437"/>
            <a:ext cx="7044180" cy="4199514"/>
          </a:xfrm>
          <a:prstGeom prst="rect">
            <a:avLst/>
          </a:prstGeom>
        </p:spPr>
      </p:pic>
      <p:sp>
        <p:nvSpPr>
          <p:cNvPr id="2" name="Title 1"/>
          <p:cNvSpPr>
            <a:spLocks noGrp="1"/>
          </p:cNvSpPr>
          <p:nvPr>
            <p:ph type="title"/>
          </p:nvPr>
        </p:nvSpPr>
        <p:spPr/>
        <p:txBody>
          <a:bodyPr/>
          <a:lstStyle/>
          <a:p>
            <a:r>
              <a:rPr lang="en-US" dirty="0" smtClean="0"/>
              <a:t>13.1 The Process of Forecasting</a:t>
            </a:r>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13: Forecasting in Practice</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3</a:t>
            </a:fld>
            <a:endParaRPr lang="en-US" dirty="0"/>
          </a:p>
        </p:txBody>
      </p:sp>
      <p:sp>
        <p:nvSpPr>
          <p:cNvPr id="8" name="Content Placeholder 2"/>
          <p:cNvSpPr>
            <a:spLocks noGrp="1"/>
          </p:cNvSpPr>
          <p:nvPr>
            <p:ph idx="1"/>
          </p:nvPr>
        </p:nvSpPr>
        <p:spPr>
          <a:xfrm>
            <a:off x="685799" y="1529055"/>
            <a:ext cx="7543800" cy="309765"/>
          </a:xfrm>
        </p:spPr>
        <p:txBody>
          <a:bodyPr>
            <a:normAutofit/>
          </a:bodyPr>
          <a:lstStyle/>
          <a:p>
            <a:pPr marL="0" indent="0">
              <a:buNone/>
            </a:pPr>
            <a:r>
              <a:rPr lang="en-US" sz="1800" b="1" dirty="0" smtClean="0">
                <a:solidFill>
                  <a:srgbClr val="873B1F"/>
                </a:solidFill>
              </a:rPr>
              <a:t>The </a:t>
            </a:r>
            <a:r>
              <a:rPr lang="en-US" sz="1800" b="1" smtClean="0">
                <a:solidFill>
                  <a:srgbClr val="873B1F"/>
                </a:solidFill>
              </a:rPr>
              <a:t>Forecasting Process: A Task-Analytic Perspective</a:t>
            </a:r>
            <a:endParaRPr lang="en-US" sz="1800" dirty="0"/>
          </a:p>
        </p:txBody>
      </p:sp>
    </p:spTree>
    <p:extLst>
      <p:ext uri="{BB962C8B-B14F-4D97-AF65-F5344CB8AC3E}">
        <p14:creationId xmlns:p14="http://schemas.microsoft.com/office/powerpoint/2010/main" val="1718467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16977" t="5003" r="16475"/>
          <a:stretch/>
        </p:blipFill>
        <p:spPr>
          <a:xfrm>
            <a:off x="4157219" y="1775061"/>
            <a:ext cx="4204357" cy="4334899"/>
          </a:xfrm>
          <a:prstGeom prst="rect">
            <a:avLst/>
          </a:prstGeom>
        </p:spPr>
      </p:pic>
      <p:sp>
        <p:nvSpPr>
          <p:cNvPr id="2" name="Title 1"/>
          <p:cNvSpPr>
            <a:spLocks noGrp="1"/>
          </p:cNvSpPr>
          <p:nvPr>
            <p:ph type="title"/>
          </p:nvPr>
        </p:nvSpPr>
        <p:spPr/>
        <p:txBody>
          <a:bodyPr/>
          <a:lstStyle/>
          <a:p>
            <a:r>
              <a:rPr lang="en-US" dirty="0"/>
              <a:t>13.3 Dealing with Uncertainty</a:t>
            </a:r>
          </a:p>
        </p:txBody>
      </p:sp>
      <p:sp>
        <p:nvSpPr>
          <p:cNvPr id="3" name="Content Placeholder 2"/>
          <p:cNvSpPr>
            <a:spLocks noGrp="1"/>
          </p:cNvSpPr>
          <p:nvPr>
            <p:ph idx="1"/>
          </p:nvPr>
        </p:nvSpPr>
        <p:spPr>
          <a:xfrm>
            <a:off x="685799" y="1376667"/>
            <a:ext cx="7543800" cy="398394"/>
          </a:xfrm>
        </p:spPr>
        <p:txBody>
          <a:bodyPr/>
          <a:lstStyle/>
          <a:p>
            <a:pPr marL="0" indent="0">
              <a:buNone/>
            </a:pPr>
            <a:r>
              <a:rPr lang="en-US" sz="2400" b="1" dirty="0" smtClean="0">
                <a:solidFill>
                  <a:srgbClr val="873B1F"/>
                </a:solidFill>
              </a:rPr>
              <a:t>Simulating Uncertainty</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13: Forecasting in Practice</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30</a:t>
            </a:fld>
            <a:endParaRPr lang="en-US" dirty="0"/>
          </a:p>
        </p:txBody>
      </p:sp>
      <p:sp>
        <p:nvSpPr>
          <p:cNvPr id="8" name="Content Placeholder 2"/>
          <p:cNvSpPr txBox="1">
            <a:spLocks/>
          </p:cNvSpPr>
          <p:nvPr/>
        </p:nvSpPr>
        <p:spPr>
          <a:xfrm>
            <a:off x="1517714" y="2691937"/>
            <a:ext cx="2394409" cy="1427575"/>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10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10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b="1" dirty="0" smtClean="0">
                <a:solidFill>
                  <a:srgbClr val="873B1F"/>
                </a:solidFill>
              </a:rPr>
              <a:t>Flow Chart for Simulating a Predictive Distribution</a:t>
            </a:r>
            <a:endParaRPr lang="en-US" sz="1400" i="1" dirty="0"/>
          </a:p>
        </p:txBody>
      </p:sp>
    </p:spTree>
    <p:extLst>
      <p:ext uri="{BB962C8B-B14F-4D97-AF65-F5344CB8AC3E}">
        <p14:creationId xmlns:p14="http://schemas.microsoft.com/office/powerpoint/2010/main" val="14488570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Question</a:t>
            </a:r>
            <a:endParaRPr lang="en-US" dirty="0"/>
          </a:p>
        </p:txBody>
      </p:sp>
      <p:sp>
        <p:nvSpPr>
          <p:cNvPr id="3" name="Content Placeholder 2"/>
          <p:cNvSpPr>
            <a:spLocks noGrp="1"/>
          </p:cNvSpPr>
          <p:nvPr>
            <p:ph idx="1"/>
          </p:nvPr>
        </p:nvSpPr>
        <p:spPr/>
        <p:txBody>
          <a:bodyPr/>
          <a:lstStyle/>
          <a:p>
            <a:r>
              <a:rPr lang="en-US" dirty="0" smtClean="0"/>
              <a:t>In the U.S. federal court system (in the UK, the Crown Court), what do you think are the important types of forecast error and how are these likely to affect the system’s performance?</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13: Forecasting in Practice</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31</a:t>
            </a:fld>
            <a:endParaRPr lang="en-US" dirty="0"/>
          </a:p>
        </p:txBody>
      </p:sp>
    </p:spTree>
    <p:extLst>
      <p:ext uri="{BB962C8B-B14F-4D97-AF65-F5344CB8AC3E}">
        <p14:creationId xmlns:p14="http://schemas.microsoft.com/office/powerpoint/2010/main" val="2580871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076351" y="1462512"/>
            <a:ext cx="4461097" cy="2960321"/>
          </a:xfrm>
          <a:prstGeom prst="rect">
            <a:avLst/>
          </a:prstGeom>
        </p:spPr>
      </p:pic>
      <p:sp>
        <p:nvSpPr>
          <p:cNvPr id="2" name="Title 1"/>
          <p:cNvSpPr>
            <a:spLocks noGrp="1"/>
          </p:cNvSpPr>
          <p:nvPr>
            <p:ph type="title"/>
          </p:nvPr>
        </p:nvSpPr>
        <p:spPr/>
        <p:txBody>
          <a:bodyPr/>
          <a:lstStyle/>
          <a:p>
            <a:r>
              <a:rPr lang="en-US" dirty="0"/>
              <a:t>13.3 Dealing with Uncertainty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85800" y="1481328"/>
                <a:ext cx="3564653" cy="2626368"/>
              </a:xfrm>
            </p:spPr>
            <p:txBody>
              <a:bodyPr/>
              <a:lstStyle/>
              <a:p>
                <a:pPr marL="0" indent="0">
                  <a:buNone/>
                </a:pPr>
                <a:r>
                  <a:rPr lang="en-US" sz="2400" b="1" dirty="0" smtClean="0">
                    <a:solidFill>
                      <a:srgbClr val="873B1F"/>
                    </a:solidFill>
                  </a:rPr>
                  <a:t>Cash-flow simulation</a:t>
                </a:r>
              </a:p>
              <a:p>
                <a:pPr marL="0" indent="0">
                  <a:buNone/>
                </a:pPr>
                <a:r>
                  <a:rPr lang="en-GB" sz="1800" dirty="0" smtClean="0"/>
                  <a:t>Evaluate the model through the Net Present Value (NPV)</a:t>
                </a:r>
              </a:p>
              <a:p>
                <a:pPr>
                  <a:spcBef>
                    <a:spcPts val="400"/>
                  </a:spcBef>
                </a:pPr>
                <a:r>
                  <a:rPr lang="en-GB" sz="1800" dirty="0" smtClean="0"/>
                  <a:t>Depends on forecasts of cash flow over the time horizon and the discount rate, </a:t>
                </a:r>
                <a:r>
                  <a:rPr lang="en-GB" sz="1800" i="1" dirty="0" smtClean="0"/>
                  <a:t>r</a:t>
                </a:r>
                <a:endParaRPr lang="en-GB" sz="1800" dirty="0" smtClean="0"/>
              </a:p>
              <a:p>
                <a:pPr marL="0" indent="0" algn="ctr">
                  <a:spcBef>
                    <a:spcPts val="400"/>
                  </a:spcBef>
                  <a:buNone/>
                </a:pPr>
                <a14:m>
                  <m:oMath xmlns:m="http://schemas.openxmlformats.org/officeDocument/2006/math">
                    <m:r>
                      <a:rPr lang="en-US" sz="1800" b="0" i="1" smtClean="0">
                        <a:latin typeface="Cambria Math" charset="0"/>
                      </a:rPr>
                      <m:t>𝑁𝑃𝑉</m:t>
                    </m:r>
                    <m:r>
                      <a:rPr lang="en-US" sz="1800" b="0" i="1" smtClean="0">
                        <a:latin typeface="Cambria Math" charset="0"/>
                      </a:rPr>
                      <m:t>= </m:t>
                    </m:r>
                    <m:nary>
                      <m:naryPr>
                        <m:chr m:val="∑"/>
                        <m:ctrlPr>
                          <a:rPr lang="is-IS" sz="1800" b="0" i="1" smtClean="0">
                            <a:latin typeface="Cambria Math" charset="0"/>
                          </a:rPr>
                        </m:ctrlPr>
                      </m:naryPr>
                      <m:sub>
                        <m:r>
                          <m:rPr>
                            <m:brk m:alnAt="23"/>
                          </m:rPr>
                          <a:rPr lang="en-US" sz="1800" b="0" i="1" smtClean="0">
                            <a:latin typeface="Cambria Math" charset="0"/>
                          </a:rPr>
                          <m:t>𝑗</m:t>
                        </m:r>
                        <m:r>
                          <a:rPr lang="en-US" sz="1800" b="0" i="1" smtClean="0">
                            <a:latin typeface="Cambria Math" charset="0"/>
                          </a:rPr>
                          <m:t>=0</m:t>
                        </m:r>
                      </m:sub>
                      <m:sup>
                        <m:r>
                          <a:rPr lang="en-US" sz="1800" b="0" i="1" smtClean="0">
                            <a:latin typeface="Cambria Math" charset="0"/>
                          </a:rPr>
                          <m:t>12</m:t>
                        </m:r>
                      </m:sup>
                      <m:e>
                        <m:f>
                          <m:fPr>
                            <m:ctrlPr>
                              <a:rPr lang="bg-BG" sz="1800" b="0" i="1" smtClean="0">
                                <a:latin typeface="Cambria Math" charset="0"/>
                              </a:rPr>
                            </m:ctrlPr>
                          </m:fPr>
                          <m:num>
                            <m:sSub>
                              <m:sSubPr>
                                <m:ctrlPr>
                                  <a:rPr lang="en-US" sz="1800" b="0" i="1" smtClean="0">
                                    <a:latin typeface="Cambria Math" charset="0"/>
                                  </a:rPr>
                                </m:ctrlPr>
                              </m:sSubPr>
                              <m:e>
                                <m:r>
                                  <a:rPr lang="en-US" sz="1800" b="0" i="1" smtClean="0">
                                    <a:latin typeface="Cambria Math" charset="0"/>
                                  </a:rPr>
                                  <m:t>𝐶𝑎𝑠h</m:t>
                                </m:r>
                              </m:e>
                              <m:sub>
                                <m:r>
                                  <a:rPr lang="en-US" sz="1800" b="0" i="1" smtClean="0">
                                    <a:latin typeface="Cambria Math" charset="0"/>
                                  </a:rPr>
                                  <m:t>𝑗</m:t>
                                </m:r>
                              </m:sub>
                            </m:sSub>
                          </m:num>
                          <m:den>
                            <m:sSup>
                              <m:sSupPr>
                                <m:ctrlPr>
                                  <a:rPr lang="bg-BG" sz="1800" b="0" i="1" smtClean="0">
                                    <a:latin typeface="Cambria Math" charset="0"/>
                                  </a:rPr>
                                </m:ctrlPr>
                              </m:sSupPr>
                              <m:e>
                                <m:r>
                                  <a:rPr lang="en-US" sz="1800" b="0" i="1" smtClean="0">
                                    <a:latin typeface="Cambria Math" charset="0"/>
                                  </a:rPr>
                                  <m:t>(1+</m:t>
                                </m:r>
                                <m:r>
                                  <a:rPr lang="en-US" sz="1800" b="0" i="1" smtClean="0">
                                    <a:latin typeface="Cambria Math" charset="0"/>
                                  </a:rPr>
                                  <m:t>𝑟</m:t>
                                </m:r>
                                <m:r>
                                  <a:rPr lang="en-US" sz="1800" b="0" i="1" smtClean="0">
                                    <a:latin typeface="Cambria Math" charset="0"/>
                                  </a:rPr>
                                  <m:t>)</m:t>
                                </m:r>
                              </m:e>
                              <m:sup>
                                <m:r>
                                  <a:rPr lang="en-US" sz="1800" b="0" i="1" smtClean="0">
                                    <a:latin typeface="Cambria Math" charset="0"/>
                                  </a:rPr>
                                  <m:t>𝑗</m:t>
                                </m:r>
                              </m:sup>
                            </m:sSup>
                          </m:den>
                        </m:f>
                      </m:e>
                    </m:nary>
                  </m:oMath>
                </a14:m>
                <a:r>
                  <a:rPr lang="en-GB" sz="1800" dirty="0" smtClean="0"/>
                  <a:t>.</a:t>
                </a:r>
                <a:endParaRPr lang="en-GB"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85800" y="1481328"/>
                <a:ext cx="3564653" cy="2626368"/>
              </a:xfrm>
              <a:blipFill rotWithShape="0">
                <a:blip r:embed="rId3"/>
                <a:stretch>
                  <a:fillRect l="-5308" t="-3248" b="-16241"/>
                </a:stretch>
              </a:blipFill>
            </p:spPr>
            <p:txBody>
              <a:bodyPr/>
              <a:lstStyle/>
              <a:p>
                <a:r>
                  <a:rPr lang="en-US">
                    <a:noFill/>
                  </a:rPr>
                  <a:t> </a:t>
                </a:r>
              </a:p>
            </p:txBody>
          </p:sp>
        </mc:Fallback>
      </mc:AlternateContent>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13: Forecasting in Practice</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32</a:t>
            </a:fld>
            <a:endParaRPr lang="en-US" dirty="0"/>
          </a:p>
        </p:txBody>
      </p:sp>
      <p:sp>
        <p:nvSpPr>
          <p:cNvPr id="10" name="Text Box 6"/>
          <p:cNvSpPr txBox="1">
            <a:spLocks noChangeArrowheads="1"/>
          </p:cNvSpPr>
          <p:nvPr/>
        </p:nvSpPr>
        <p:spPr bwMode="auto">
          <a:xfrm>
            <a:off x="685799" y="4422833"/>
            <a:ext cx="7438869" cy="307777"/>
          </a:xfrm>
          <a:prstGeom prst="rect">
            <a:avLst/>
          </a:prstGeom>
          <a:noFill/>
          <a:ln w="12700">
            <a:noFill/>
            <a:miter lim="800000"/>
            <a:headEnd/>
            <a:tailEnd/>
          </a:ln>
          <a:effectLst/>
        </p:spPr>
        <p:txBody>
          <a:bodyPr wrap="square" lIns="0" tIns="0" rIns="0" bIns="0" anchor="ctr" anchorCtr="0">
            <a:spAutoFit/>
          </a:bodyPr>
          <a:lstStyle/>
          <a:p>
            <a:pPr defTabSz="1047750" eaLnBrk="0" hangingPunct="0">
              <a:spcBef>
                <a:spcPts val="600"/>
              </a:spcBef>
            </a:pPr>
            <a:r>
              <a:rPr lang="en-GB" sz="2000" dirty="0" smtClean="0">
                <a:solidFill>
                  <a:srgbClr val="873B1F"/>
                </a:solidFill>
                <a:latin typeface="Arial" charset="0"/>
                <a:ea typeface="Arial" charset="0"/>
                <a:cs typeface="Arial" charset="0"/>
              </a:rPr>
              <a:t>Decision variables are?</a:t>
            </a:r>
            <a:endParaRPr lang="en-GB" sz="2000" u="none" dirty="0" smtClean="0">
              <a:solidFill>
                <a:srgbClr val="873B1F"/>
              </a:solidFill>
              <a:latin typeface="Arial" charset="0"/>
              <a:ea typeface="Arial" charset="0"/>
              <a:cs typeface="Arial" charset="0"/>
            </a:endParaRPr>
          </a:p>
        </p:txBody>
      </p:sp>
    </p:spTree>
    <p:extLst>
      <p:ext uri="{BB962C8B-B14F-4D97-AF65-F5344CB8AC3E}">
        <p14:creationId xmlns:p14="http://schemas.microsoft.com/office/powerpoint/2010/main" val="14555825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13.3 Dealing with Uncertainty</a:t>
            </a:r>
          </a:p>
        </p:txBody>
      </p:sp>
      <p:sp>
        <p:nvSpPr>
          <p:cNvPr id="3" name="Content Placeholder 2"/>
          <p:cNvSpPr>
            <a:spLocks noGrp="1"/>
          </p:cNvSpPr>
          <p:nvPr>
            <p:ph idx="1"/>
          </p:nvPr>
        </p:nvSpPr>
        <p:spPr>
          <a:xfrm>
            <a:off x="685800" y="1481328"/>
            <a:ext cx="7438868" cy="1207443"/>
          </a:xfrm>
        </p:spPr>
        <p:txBody>
          <a:bodyPr>
            <a:normAutofit/>
          </a:bodyPr>
          <a:lstStyle/>
          <a:p>
            <a:pPr marL="0" indent="0">
              <a:buNone/>
            </a:pPr>
            <a:r>
              <a:rPr lang="en-US" b="1" dirty="0" smtClean="0">
                <a:solidFill>
                  <a:srgbClr val="873B1F"/>
                </a:solidFill>
              </a:rPr>
              <a:t>Understanding the Impact of Uncertainty and Forecast Errors</a:t>
            </a:r>
          </a:p>
          <a:p>
            <a:r>
              <a:rPr lang="en-US" sz="1800" dirty="0" smtClean="0"/>
              <a:t>Taking into account the impact of the forecast and its uncertainty on system performance</a:t>
            </a:r>
            <a:endParaRPr lang="en-GB" sz="18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13: Forecasting in Practice</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33</a:t>
            </a:fld>
            <a:endParaRPr lang="en-US" dirty="0"/>
          </a:p>
        </p:txBody>
      </p:sp>
      <p:pic>
        <p:nvPicPr>
          <p:cNvPr id="6" name="Picture 5"/>
          <p:cNvPicPr>
            <a:picLocks noChangeAspect="1"/>
          </p:cNvPicPr>
          <p:nvPr/>
        </p:nvPicPr>
        <p:blipFill rotWithShape="1">
          <a:blip r:embed="rId2"/>
          <a:srcRect l="12965" t="7669" r="12392"/>
          <a:stretch/>
        </p:blipFill>
        <p:spPr>
          <a:xfrm>
            <a:off x="685799" y="2978491"/>
            <a:ext cx="4715760" cy="3333258"/>
          </a:xfrm>
          <a:prstGeom prst="rect">
            <a:avLst/>
          </a:prstGeom>
        </p:spPr>
      </p:pic>
      <p:sp>
        <p:nvSpPr>
          <p:cNvPr id="7" name="Content Placeholder 2"/>
          <p:cNvSpPr txBox="1">
            <a:spLocks/>
          </p:cNvSpPr>
          <p:nvPr/>
        </p:nvSpPr>
        <p:spPr>
          <a:xfrm>
            <a:off x="685799" y="2675592"/>
            <a:ext cx="7543800" cy="274998"/>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10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10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b="1" dirty="0" smtClean="0">
                <a:solidFill>
                  <a:srgbClr val="873B1F"/>
                </a:solidFill>
              </a:rPr>
              <a:t>A Simple Model of Cash as It is Affected by Demand and Costs</a:t>
            </a:r>
            <a:endParaRPr lang="en-US" sz="1400" i="1" dirty="0"/>
          </a:p>
        </p:txBody>
      </p:sp>
    </p:spTree>
    <p:extLst>
      <p:ext uri="{BB962C8B-B14F-4D97-AF65-F5344CB8AC3E}">
        <p14:creationId xmlns:p14="http://schemas.microsoft.com/office/powerpoint/2010/main" val="6853816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13.3 Dealing with Uncertainty</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685800" y="1481328"/>
                <a:ext cx="7438868" cy="4669101"/>
              </a:xfrm>
            </p:spPr>
            <p:txBody>
              <a:bodyPr>
                <a:noAutofit/>
              </a:bodyPr>
              <a:lstStyle/>
              <a:p>
                <a:pPr marL="0" indent="0">
                  <a:buNone/>
                </a:pPr>
                <a:r>
                  <a:rPr lang="en-US" b="1" dirty="0" smtClean="0">
                    <a:solidFill>
                      <a:srgbClr val="873B1F"/>
                    </a:solidFill>
                  </a:rPr>
                  <a:t>Example 13.4: Cash-Flow Simulation Study</a:t>
                </a:r>
              </a:p>
              <a:p>
                <a:pPr>
                  <a:spcBef>
                    <a:spcPts val="1600"/>
                  </a:spcBef>
                </a:pPr>
                <a:r>
                  <a:rPr lang="en-GB" sz="1800" i="1" dirty="0" smtClean="0"/>
                  <a:t>Cash = Price x Sales </a:t>
                </a:r>
                <a:r>
                  <a:rPr lang="en-GB" sz="1800" dirty="0" smtClean="0"/>
                  <a:t>– (</a:t>
                </a:r>
                <a:r>
                  <a:rPr lang="en-GB" sz="1800" i="1" dirty="0" smtClean="0"/>
                  <a:t>Fixed Cost + Unit Cost x Sales</a:t>
                </a:r>
                <a:r>
                  <a:rPr lang="en-GB" sz="1800" dirty="0" smtClean="0"/>
                  <a:t>)</a:t>
                </a:r>
              </a:p>
              <a:p>
                <a:r>
                  <a:rPr lang="en-GB" sz="1800" dirty="0" smtClean="0"/>
                  <a:t>Demand </a:t>
                </a:r>
                <a:r>
                  <a:rPr lang="en-GB" sz="1800" dirty="0"/>
                  <a:t>given </a:t>
                </a:r>
                <a:r>
                  <a:rPr lang="en-GB" sz="1800" dirty="0" smtClean="0"/>
                  <a:t>by </a:t>
                </a:r>
                <a14:m>
                  <m:oMath xmlns:m="http://schemas.openxmlformats.org/officeDocument/2006/math">
                    <m:func>
                      <m:funcPr>
                        <m:ctrlPr>
                          <a:rPr lang="en-US" sz="1800" b="0" i="1" smtClean="0">
                            <a:latin typeface="Cambria Math" charset="0"/>
                          </a:rPr>
                        </m:ctrlPr>
                      </m:funcPr>
                      <m:fName>
                        <m:r>
                          <m:rPr>
                            <m:sty m:val="p"/>
                          </m:rPr>
                          <a:rPr lang="en-US" sz="1800" b="0" i="0" smtClean="0">
                            <a:latin typeface="Cambria Math" charset="0"/>
                          </a:rPr>
                          <m:t>ln</m:t>
                        </m:r>
                      </m:fName>
                      <m:e>
                        <m:d>
                          <m:dPr>
                            <m:ctrlPr>
                              <a:rPr lang="en-US" sz="1800" b="0" i="1" smtClean="0">
                                <a:latin typeface="Cambria Math" charset="0"/>
                              </a:rPr>
                            </m:ctrlPr>
                          </m:dPr>
                          <m:e>
                            <m:sSub>
                              <m:sSubPr>
                                <m:ctrlPr>
                                  <a:rPr lang="en-US" sz="1800" b="0" i="1" smtClean="0">
                                    <a:latin typeface="Cambria Math" charset="0"/>
                                  </a:rPr>
                                </m:ctrlPr>
                              </m:sSubPr>
                              <m:e>
                                <m:r>
                                  <a:rPr lang="en-US" sz="1800" b="0" i="1" smtClean="0">
                                    <a:latin typeface="Cambria Math" charset="0"/>
                                  </a:rPr>
                                  <m:t>𝐷</m:t>
                                </m:r>
                              </m:e>
                              <m:sub>
                                <m:r>
                                  <a:rPr lang="en-US" sz="1800" b="0" i="1" smtClean="0">
                                    <a:latin typeface="Cambria Math" charset="0"/>
                                  </a:rPr>
                                  <m:t>𝑡</m:t>
                                </m:r>
                              </m:sub>
                            </m:sSub>
                          </m:e>
                        </m:d>
                      </m:e>
                    </m:func>
                    <m:r>
                      <a:rPr lang="en-US" sz="1800" b="0" i="1" smtClean="0">
                        <a:latin typeface="Cambria Math" charset="0"/>
                      </a:rPr>
                      <m:t>=</m:t>
                    </m:r>
                    <m:sSub>
                      <m:sSubPr>
                        <m:ctrlPr>
                          <a:rPr lang="en-US" sz="1800" b="0" i="1" smtClean="0">
                            <a:latin typeface="Cambria Math" charset="0"/>
                          </a:rPr>
                        </m:ctrlPr>
                      </m:sSubPr>
                      <m:e>
                        <m:r>
                          <a:rPr lang="en-US" sz="1800" b="0" i="1" smtClean="0">
                            <a:latin typeface="Cambria Math" charset="0"/>
                            <a:ea typeface="Cambria Math" charset="0"/>
                            <a:cs typeface="Cambria Math" charset="0"/>
                          </a:rPr>
                          <m:t>𝛽</m:t>
                        </m:r>
                      </m:e>
                      <m:sub>
                        <m:r>
                          <a:rPr lang="en-US" sz="1800" b="0" i="1" smtClean="0">
                            <a:latin typeface="Cambria Math" charset="0"/>
                          </a:rPr>
                          <m:t>0</m:t>
                        </m:r>
                      </m:sub>
                    </m:sSub>
                    <m:r>
                      <a:rPr lang="en-US" sz="1800" b="0" i="1" smtClean="0">
                        <a:latin typeface="Cambria Math" charset="0"/>
                      </a:rPr>
                      <m:t>+</m:t>
                    </m:r>
                    <m:r>
                      <a:rPr lang="en-US" sz="1800" b="0" i="1" smtClean="0">
                        <a:latin typeface="Cambria Math" charset="0"/>
                        <a:ea typeface="Cambria Math" charset="0"/>
                        <a:cs typeface="Cambria Math" charset="0"/>
                      </a:rPr>
                      <m:t>𝜆</m:t>
                    </m:r>
                    <m:func>
                      <m:funcPr>
                        <m:ctrlPr>
                          <a:rPr lang="en-US" sz="1800" b="0" i="1" smtClean="0">
                            <a:latin typeface="Cambria Math" charset="0"/>
                            <a:ea typeface="Cambria Math" charset="0"/>
                            <a:cs typeface="Cambria Math" charset="0"/>
                          </a:rPr>
                        </m:ctrlPr>
                      </m:funcPr>
                      <m:fName>
                        <m:r>
                          <m:rPr>
                            <m:sty m:val="p"/>
                          </m:rPr>
                          <a:rPr lang="en-US" sz="1800" b="0" i="0" smtClean="0">
                            <a:latin typeface="Cambria Math" charset="0"/>
                            <a:ea typeface="Cambria Math" charset="0"/>
                            <a:cs typeface="Cambria Math" charset="0"/>
                          </a:rPr>
                          <m:t>ln</m:t>
                        </m:r>
                      </m:fName>
                      <m:e>
                        <m:d>
                          <m:dPr>
                            <m:ctrlPr>
                              <a:rPr lang="en-US" sz="1800" b="0" i="1" smtClean="0">
                                <a:latin typeface="Cambria Math" charset="0"/>
                                <a:ea typeface="Cambria Math" charset="0"/>
                                <a:cs typeface="Cambria Math" charset="0"/>
                              </a:rPr>
                            </m:ctrlPr>
                          </m:dPr>
                          <m:e>
                            <m:sSub>
                              <m:sSubPr>
                                <m:ctrlPr>
                                  <a:rPr lang="en-US" sz="1800" b="0" i="1" smtClean="0">
                                    <a:latin typeface="Cambria Math" charset="0"/>
                                    <a:ea typeface="Cambria Math" charset="0"/>
                                    <a:cs typeface="Cambria Math" charset="0"/>
                                  </a:rPr>
                                </m:ctrlPr>
                              </m:sSubPr>
                              <m:e>
                                <m:r>
                                  <a:rPr lang="en-US" sz="1800" b="0" i="1" smtClean="0">
                                    <a:latin typeface="Cambria Math" charset="0"/>
                                    <a:ea typeface="Cambria Math" charset="0"/>
                                    <a:cs typeface="Cambria Math" charset="0"/>
                                  </a:rPr>
                                  <m:t>𝐷</m:t>
                                </m:r>
                              </m:e>
                              <m:sub>
                                <m:r>
                                  <a:rPr lang="en-US" sz="1800" b="0" i="1" smtClean="0">
                                    <a:latin typeface="Cambria Math" charset="0"/>
                                    <a:ea typeface="Cambria Math" charset="0"/>
                                    <a:cs typeface="Cambria Math" charset="0"/>
                                  </a:rPr>
                                  <m:t>𝑡</m:t>
                                </m:r>
                                <m:r>
                                  <a:rPr lang="en-US" sz="1800" b="0" i="1" smtClean="0">
                                    <a:latin typeface="Cambria Math" charset="0"/>
                                    <a:ea typeface="Cambria Math" charset="0"/>
                                    <a:cs typeface="Cambria Math" charset="0"/>
                                  </a:rPr>
                                  <m:t>−1</m:t>
                                </m:r>
                              </m:sub>
                            </m:sSub>
                          </m:e>
                        </m:d>
                      </m:e>
                    </m:func>
                    <m:r>
                      <a:rPr lang="en-US" sz="1800" b="0" i="1" smtClean="0">
                        <a:latin typeface="Cambria Math" charset="0"/>
                        <a:ea typeface="Cambria Math" charset="0"/>
                        <a:cs typeface="Cambria Math" charset="0"/>
                      </a:rPr>
                      <m:t>+</m:t>
                    </m:r>
                    <m:sSub>
                      <m:sSubPr>
                        <m:ctrlPr>
                          <a:rPr lang="en-US" sz="1800" b="0" i="1" smtClean="0">
                            <a:latin typeface="Cambria Math" charset="0"/>
                            <a:ea typeface="Cambria Math" charset="0"/>
                            <a:cs typeface="Cambria Math" charset="0"/>
                          </a:rPr>
                        </m:ctrlPr>
                      </m:sSubPr>
                      <m:e>
                        <m:r>
                          <a:rPr lang="en-US" sz="1800" b="0" i="1" smtClean="0">
                            <a:latin typeface="Cambria Math" charset="0"/>
                            <a:ea typeface="Cambria Math" charset="0"/>
                            <a:cs typeface="Cambria Math" charset="0"/>
                          </a:rPr>
                          <m:t>𝛽</m:t>
                        </m:r>
                      </m:e>
                      <m:sub>
                        <m:r>
                          <a:rPr lang="en-US" sz="1800" b="0" i="1" smtClean="0">
                            <a:latin typeface="Cambria Math" charset="0"/>
                            <a:ea typeface="Cambria Math" charset="0"/>
                            <a:cs typeface="Cambria Math" charset="0"/>
                          </a:rPr>
                          <m:t>1</m:t>
                        </m:r>
                      </m:sub>
                    </m:sSub>
                    <m:func>
                      <m:funcPr>
                        <m:ctrlPr>
                          <a:rPr lang="en-US" sz="1800" b="0" i="1" smtClean="0">
                            <a:latin typeface="Cambria Math" charset="0"/>
                            <a:ea typeface="Cambria Math" charset="0"/>
                            <a:cs typeface="Cambria Math" charset="0"/>
                          </a:rPr>
                        </m:ctrlPr>
                      </m:funcPr>
                      <m:fName>
                        <m:r>
                          <m:rPr>
                            <m:sty m:val="p"/>
                          </m:rPr>
                          <a:rPr lang="en-US" sz="1800" b="0" i="0" smtClean="0">
                            <a:latin typeface="Cambria Math" charset="0"/>
                            <a:ea typeface="Cambria Math" charset="0"/>
                            <a:cs typeface="Cambria Math" charset="0"/>
                          </a:rPr>
                          <m:t>ln</m:t>
                        </m:r>
                      </m:fName>
                      <m:e>
                        <m:d>
                          <m:dPr>
                            <m:ctrlPr>
                              <a:rPr lang="en-US" sz="1800" b="0" i="1" smtClean="0">
                                <a:latin typeface="Cambria Math" charset="0"/>
                                <a:ea typeface="Cambria Math" charset="0"/>
                                <a:cs typeface="Cambria Math" charset="0"/>
                              </a:rPr>
                            </m:ctrlPr>
                          </m:dPr>
                          <m:e>
                            <m:sSub>
                              <m:sSubPr>
                                <m:ctrlPr>
                                  <a:rPr lang="en-US" sz="1800" b="0" i="1" smtClean="0">
                                    <a:latin typeface="Cambria Math" charset="0"/>
                                    <a:ea typeface="Cambria Math" charset="0"/>
                                    <a:cs typeface="Cambria Math" charset="0"/>
                                  </a:rPr>
                                </m:ctrlPr>
                              </m:sSubPr>
                              <m:e>
                                <m:r>
                                  <a:rPr lang="en-US" sz="1800" b="0" i="1" smtClean="0">
                                    <a:latin typeface="Cambria Math" charset="0"/>
                                    <a:ea typeface="Cambria Math" charset="0"/>
                                    <a:cs typeface="Cambria Math" charset="0"/>
                                  </a:rPr>
                                  <m:t>𝑃</m:t>
                                </m:r>
                              </m:e>
                              <m:sub>
                                <m:r>
                                  <a:rPr lang="en-US" sz="1800" b="0" i="1" smtClean="0">
                                    <a:latin typeface="Cambria Math" charset="0"/>
                                    <a:ea typeface="Cambria Math" charset="0"/>
                                    <a:cs typeface="Cambria Math" charset="0"/>
                                  </a:rPr>
                                  <m:t>𝑡</m:t>
                                </m:r>
                              </m:sub>
                            </m:sSub>
                          </m:e>
                        </m:d>
                      </m:e>
                    </m:func>
                    <m:r>
                      <a:rPr lang="en-US" sz="1800" b="0" i="1" smtClean="0">
                        <a:latin typeface="Cambria Math" charset="0"/>
                        <a:ea typeface="Cambria Math" charset="0"/>
                        <a:cs typeface="Cambria Math" charset="0"/>
                      </a:rPr>
                      <m:t>+</m:t>
                    </m:r>
                    <m:sSub>
                      <m:sSubPr>
                        <m:ctrlPr>
                          <a:rPr lang="en-US" sz="1800" b="0" i="1" smtClean="0">
                            <a:latin typeface="Cambria Math" charset="0"/>
                            <a:ea typeface="Cambria Math" charset="0"/>
                            <a:cs typeface="Cambria Math" charset="0"/>
                          </a:rPr>
                        </m:ctrlPr>
                      </m:sSubPr>
                      <m:e>
                        <m:r>
                          <a:rPr lang="en-US" sz="1800" b="0" i="1" smtClean="0">
                            <a:latin typeface="Cambria Math" charset="0"/>
                            <a:ea typeface="Cambria Math" charset="0"/>
                            <a:cs typeface="Cambria Math" charset="0"/>
                          </a:rPr>
                          <m:t>𝜀</m:t>
                        </m:r>
                      </m:e>
                      <m:sub>
                        <m:r>
                          <a:rPr lang="en-US" sz="1800" b="0" i="1" smtClean="0">
                            <a:latin typeface="Cambria Math" charset="0"/>
                            <a:ea typeface="Cambria Math" charset="0"/>
                            <a:cs typeface="Cambria Math" charset="0"/>
                          </a:rPr>
                          <m:t>𝑡</m:t>
                        </m:r>
                      </m:sub>
                    </m:sSub>
                  </m:oMath>
                </a14:m>
                <a:r>
                  <a:rPr lang="en-GB" sz="1800" dirty="0" smtClean="0"/>
                  <a:t>.</a:t>
                </a:r>
                <a:endParaRPr lang="en-GB" sz="1800" dirty="0"/>
              </a:p>
              <a:p>
                <a:r>
                  <a:rPr lang="en-GB" sz="1800" dirty="0"/>
                  <a:t>With a capacity </a:t>
                </a:r>
                <a:r>
                  <a:rPr lang="en-GB" sz="1800" dirty="0" smtClean="0"/>
                  <a:t>constraint </a:t>
                </a:r>
                <a:r>
                  <a:rPr lang="en-GB" sz="1800" dirty="0"/>
                  <a:t>of 1200 units.</a:t>
                </a:r>
              </a:p>
              <a:p>
                <a:r>
                  <a:rPr lang="en-GB" sz="1800" dirty="0"/>
                  <a:t>Evaluate the model through the Net Present Value (NPV).</a:t>
                </a:r>
              </a:p>
              <a:p>
                <a:pPr lvl="1"/>
                <a:r>
                  <a:rPr lang="en-GB" dirty="0"/>
                  <a:t>Depends on forecasts of cash flow over the time horizon and the discount rate, r.</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685800" y="1481328"/>
                <a:ext cx="7438868" cy="4669101"/>
              </a:xfrm>
              <a:blipFill rotWithShape="0">
                <a:blip r:embed="rId3"/>
                <a:stretch>
                  <a:fillRect l="-2131" t="-1567"/>
                </a:stretch>
              </a:blipFill>
            </p:spPr>
            <p:txBody>
              <a:bodyPr/>
              <a:lstStyle/>
              <a:p>
                <a:r>
                  <a:rPr lang="en-US">
                    <a:noFill/>
                  </a:rPr>
                  <a:t> </a:t>
                </a:r>
              </a:p>
            </p:txBody>
          </p:sp>
        </mc:Fallback>
      </mc:AlternateContent>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13: Forecasting in Practice</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34</a:t>
            </a:fld>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1561562039"/>
              </p:ext>
            </p:extLst>
          </p:nvPr>
        </p:nvGraphicFramePr>
        <p:xfrm>
          <a:off x="3212796" y="4190980"/>
          <a:ext cx="2718407" cy="782102"/>
        </p:xfrm>
        <a:graphic>
          <a:graphicData uri="http://schemas.openxmlformats.org/presentationml/2006/ole">
            <mc:AlternateContent xmlns:mc="http://schemas.openxmlformats.org/markup-compatibility/2006">
              <mc:Choice xmlns:v="urn:schemas-microsoft-com:vml" Requires="v">
                <p:oleObj spid="_x0000_s5137" name="Equation" r:id="rId4" imgW="1625600" imgH="457200" progId="">
                  <p:embed/>
                </p:oleObj>
              </mc:Choice>
              <mc:Fallback>
                <p:oleObj name="Equation" r:id="rId4" imgW="1625600" imgH="457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2796" y="4190980"/>
                        <a:ext cx="2718407" cy="782102"/>
                      </a:xfrm>
                      <a:prstGeom prst="rect">
                        <a:avLst/>
                      </a:prstGeom>
                      <a:noFill/>
                      <a:extLst/>
                    </p:spPr>
                  </p:pic>
                </p:oleObj>
              </mc:Fallback>
            </mc:AlternateContent>
          </a:graphicData>
        </a:graphic>
      </p:graphicFrame>
    </p:spTree>
    <p:extLst>
      <p:ext uri="{BB962C8B-B14F-4D97-AF65-F5344CB8AC3E}">
        <p14:creationId xmlns:p14="http://schemas.microsoft.com/office/powerpoint/2010/main" val="106638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9408"/>
          <a:stretch/>
        </p:blipFill>
        <p:spPr>
          <a:xfrm>
            <a:off x="685798" y="2582943"/>
            <a:ext cx="7256573" cy="2899961"/>
          </a:xfrm>
          <a:prstGeom prst="rect">
            <a:avLst/>
          </a:prstGeom>
        </p:spPr>
      </p:pic>
      <p:sp>
        <p:nvSpPr>
          <p:cNvPr id="2" name="Title 1"/>
          <p:cNvSpPr>
            <a:spLocks noGrp="1"/>
          </p:cNvSpPr>
          <p:nvPr>
            <p:ph type="title"/>
          </p:nvPr>
        </p:nvSpPr>
        <p:spPr/>
        <p:txBody>
          <a:bodyPr/>
          <a:lstStyle/>
          <a:p>
            <a:r>
              <a:rPr lang="en-US" dirty="0"/>
              <a:t>13.3 Dealing with Uncertainty</a:t>
            </a:r>
          </a:p>
        </p:txBody>
      </p:sp>
      <p:sp>
        <p:nvSpPr>
          <p:cNvPr id="3" name="Content Placeholder 2"/>
          <p:cNvSpPr>
            <a:spLocks noGrp="1"/>
          </p:cNvSpPr>
          <p:nvPr>
            <p:ph idx="1"/>
          </p:nvPr>
        </p:nvSpPr>
        <p:spPr>
          <a:xfrm>
            <a:off x="685800" y="1481328"/>
            <a:ext cx="7543800" cy="674043"/>
          </a:xfrm>
        </p:spPr>
        <p:txBody>
          <a:bodyPr/>
          <a:lstStyle/>
          <a:p>
            <a:r>
              <a:rPr lang="en-GB" sz="1800" dirty="0"/>
              <a:t>Software such as @Risk or </a:t>
            </a:r>
            <a:r>
              <a:rPr lang="en-GB" sz="1800" dirty="0" err="1"/>
              <a:t>CrystalBall</a:t>
            </a:r>
            <a:r>
              <a:rPr lang="en-GB" sz="1800" dirty="0"/>
              <a:t> provide a range of distributions for users to specify the uncertainty in an estimate</a:t>
            </a:r>
            <a:r>
              <a:rPr lang="en-US" sz="1800" dirty="0"/>
              <a:t>.</a:t>
            </a:r>
            <a:r>
              <a:rPr lang="en-GB" sz="1800" dirty="0"/>
              <a:t> </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13: Forecasting in Practice</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35</a:t>
            </a:fld>
            <a:endParaRPr lang="en-US" dirty="0"/>
          </a:p>
        </p:txBody>
      </p:sp>
      <p:sp>
        <p:nvSpPr>
          <p:cNvPr id="8" name="Content Placeholder 2"/>
          <p:cNvSpPr txBox="1">
            <a:spLocks/>
          </p:cNvSpPr>
          <p:nvPr/>
        </p:nvSpPr>
        <p:spPr>
          <a:xfrm>
            <a:off x="685798" y="5808309"/>
            <a:ext cx="7543800" cy="350047"/>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10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10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smtClean="0"/>
              <a:t>e.g. price elasticity assumed to have a Beta distribution</a:t>
            </a:r>
            <a:endParaRPr lang="en-GB" sz="1800" dirty="0"/>
          </a:p>
        </p:txBody>
      </p:sp>
      <p:sp>
        <p:nvSpPr>
          <p:cNvPr id="9" name="Content Placeholder 2"/>
          <p:cNvSpPr txBox="1">
            <a:spLocks/>
          </p:cNvSpPr>
          <p:nvPr/>
        </p:nvSpPr>
        <p:spPr>
          <a:xfrm>
            <a:off x="685800" y="2244617"/>
            <a:ext cx="7543800" cy="24767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10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10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b="1" dirty="0" smtClean="0">
                <a:solidFill>
                  <a:srgbClr val="873B1F"/>
                </a:solidFill>
              </a:rPr>
              <a:t>Distributions Available for Simulating Uncertainty in Key </a:t>
            </a:r>
            <a:r>
              <a:rPr lang="en-US" sz="1400" b="1" smtClean="0">
                <a:solidFill>
                  <a:srgbClr val="873B1F"/>
                </a:solidFill>
              </a:rPr>
              <a:t>Model Parameters</a:t>
            </a:r>
            <a:endParaRPr lang="en-US" sz="1400" i="1" dirty="0"/>
          </a:p>
        </p:txBody>
      </p:sp>
    </p:spTree>
    <p:extLst>
      <p:ext uri="{BB962C8B-B14F-4D97-AF65-F5344CB8AC3E}">
        <p14:creationId xmlns:p14="http://schemas.microsoft.com/office/powerpoint/2010/main" val="16160014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5799" y="3157642"/>
            <a:ext cx="7607511" cy="1542190"/>
          </a:xfrm>
          <a:prstGeom prst="rect">
            <a:avLst/>
          </a:prstGeom>
        </p:spPr>
      </p:pic>
      <p:sp>
        <p:nvSpPr>
          <p:cNvPr id="2" name="Title 1"/>
          <p:cNvSpPr>
            <a:spLocks noGrp="1"/>
          </p:cNvSpPr>
          <p:nvPr>
            <p:ph type="title"/>
          </p:nvPr>
        </p:nvSpPr>
        <p:spPr/>
        <p:txBody>
          <a:bodyPr/>
          <a:lstStyle/>
          <a:p>
            <a:r>
              <a:rPr lang="en-US" dirty="0"/>
              <a:t>13.3 Dealing with Uncertainty</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13: Forecasting in Practice</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36</a:t>
            </a:fld>
            <a:endParaRPr lang="en-US" dirty="0"/>
          </a:p>
        </p:txBody>
      </p:sp>
      <p:sp>
        <p:nvSpPr>
          <p:cNvPr id="11" name="Content Placeholder 2"/>
          <p:cNvSpPr>
            <a:spLocks noGrp="1"/>
          </p:cNvSpPr>
          <p:nvPr>
            <p:ph idx="1"/>
          </p:nvPr>
        </p:nvSpPr>
        <p:spPr>
          <a:xfrm>
            <a:off x="685800" y="1481328"/>
            <a:ext cx="7438868" cy="1719072"/>
          </a:xfrm>
        </p:spPr>
        <p:txBody>
          <a:bodyPr>
            <a:noAutofit/>
          </a:bodyPr>
          <a:lstStyle/>
          <a:p>
            <a:pPr marL="0" indent="0">
              <a:buNone/>
            </a:pPr>
            <a:r>
              <a:rPr lang="en-US" b="1" dirty="0" smtClean="0">
                <a:solidFill>
                  <a:srgbClr val="873B1F"/>
                </a:solidFill>
              </a:rPr>
              <a:t>Understanding the Impact of Uncertainty and Forecast Errors</a:t>
            </a:r>
          </a:p>
          <a:p>
            <a:pPr marL="0" indent="0">
              <a:spcBef>
                <a:spcPts val="1600"/>
              </a:spcBef>
              <a:buNone/>
            </a:pPr>
            <a:r>
              <a:rPr lang="en-US" sz="1800" b="1" dirty="0" smtClean="0">
                <a:solidFill>
                  <a:srgbClr val="873B1F"/>
                </a:solidFill>
              </a:rPr>
              <a:t>Example 13.4: Cash-Flow Simulation Study</a:t>
            </a:r>
          </a:p>
          <a:p>
            <a:r>
              <a:rPr lang="en-US" sz="1800" dirty="0" smtClean="0"/>
              <a:t>Assumptions about the uncertainty in the various parameters</a:t>
            </a:r>
          </a:p>
          <a:p>
            <a:pPr marL="522288" indent="-285750">
              <a:buClr>
                <a:schemeClr val="tx1"/>
              </a:buClr>
              <a:buFont typeface=".AppleSystemUIFont" charset="-120"/>
              <a:buChar char="–"/>
            </a:pPr>
            <a:r>
              <a:rPr lang="en-US" sz="1600" dirty="0" smtClean="0"/>
              <a:t>What are they?</a:t>
            </a:r>
            <a:endParaRPr lang="en-GB" sz="1600" dirty="0"/>
          </a:p>
        </p:txBody>
      </p:sp>
      <p:sp>
        <p:nvSpPr>
          <p:cNvPr id="12" name="Content Placeholder 2"/>
          <p:cNvSpPr txBox="1">
            <a:spLocks/>
          </p:cNvSpPr>
          <p:nvPr/>
        </p:nvSpPr>
        <p:spPr>
          <a:xfrm>
            <a:off x="685799" y="4940275"/>
            <a:ext cx="7438868" cy="470756"/>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10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10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smtClean="0"/>
              <a:t>How do you choose such assumptions?</a:t>
            </a:r>
            <a:endParaRPr lang="en-GB" sz="1600" dirty="0"/>
          </a:p>
        </p:txBody>
      </p:sp>
    </p:spTree>
    <p:extLst>
      <p:ext uri="{BB962C8B-B14F-4D97-AF65-F5344CB8AC3E}">
        <p14:creationId xmlns:p14="http://schemas.microsoft.com/office/powerpoint/2010/main" val="19475682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13.3 Dealing with Uncertainty</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13: Forecasting in Practice</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37</a:t>
            </a:fld>
            <a:endParaRPr lang="en-US" dirty="0"/>
          </a:p>
        </p:txBody>
      </p:sp>
      <p:pic>
        <p:nvPicPr>
          <p:cNvPr id="3" name="Picture 2"/>
          <p:cNvPicPr>
            <a:picLocks noChangeAspect="1"/>
          </p:cNvPicPr>
          <p:nvPr/>
        </p:nvPicPr>
        <p:blipFill rotWithShape="1">
          <a:blip r:embed="rId2"/>
          <a:srcRect t="12073"/>
          <a:stretch/>
        </p:blipFill>
        <p:spPr>
          <a:xfrm>
            <a:off x="685799" y="2064470"/>
            <a:ext cx="7296733" cy="4076699"/>
          </a:xfrm>
          <a:prstGeom prst="rect">
            <a:avLst/>
          </a:prstGeom>
        </p:spPr>
      </p:pic>
      <p:sp>
        <p:nvSpPr>
          <p:cNvPr id="6" name="Content Placeholder 2"/>
          <p:cNvSpPr txBox="1">
            <a:spLocks/>
          </p:cNvSpPr>
          <p:nvPr/>
        </p:nvSpPr>
        <p:spPr>
          <a:xfrm>
            <a:off x="685799" y="1497107"/>
            <a:ext cx="7438869" cy="417667"/>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10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10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b="1" dirty="0" smtClean="0">
                <a:solidFill>
                  <a:srgbClr val="873B1F"/>
                </a:solidFill>
              </a:rPr>
              <a:t>The Simulated Distribution of the Net Present Value as It Depends on Demand Uncertainty </a:t>
            </a:r>
            <a:r>
              <a:rPr lang="en-US" sz="1400" i="1" dirty="0" smtClean="0">
                <a:solidFill>
                  <a:srgbClr val="873B1F"/>
                </a:solidFill>
              </a:rPr>
              <a:t>(see also Exercise 13.4)</a:t>
            </a:r>
            <a:endParaRPr lang="en-US" sz="1400" i="1" dirty="0"/>
          </a:p>
        </p:txBody>
      </p:sp>
    </p:spTree>
    <p:extLst>
      <p:ext uri="{BB962C8B-B14F-4D97-AF65-F5344CB8AC3E}">
        <p14:creationId xmlns:p14="http://schemas.microsoft.com/office/powerpoint/2010/main" val="19983758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533401" y="3895225"/>
            <a:ext cx="3955867" cy="2245381"/>
          </a:xfrm>
          <a:prstGeom prst="rect">
            <a:avLst/>
          </a:prstGeom>
        </p:spPr>
      </p:pic>
      <p:pic>
        <p:nvPicPr>
          <p:cNvPr id="9" name="Picture 8"/>
          <p:cNvPicPr>
            <a:picLocks noChangeAspect="1"/>
          </p:cNvPicPr>
          <p:nvPr/>
        </p:nvPicPr>
        <p:blipFill>
          <a:blip r:embed="rId3"/>
          <a:stretch>
            <a:fillRect/>
          </a:stretch>
        </p:blipFill>
        <p:spPr>
          <a:xfrm>
            <a:off x="533400" y="1475571"/>
            <a:ext cx="3956383" cy="2252367"/>
          </a:xfrm>
          <a:prstGeom prst="rect">
            <a:avLst/>
          </a:prstGeom>
        </p:spPr>
      </p:pic>
      <p:sp>
        <p:nvSpPr>
          <p:cNvPr id="2" name="Title 1"/>
          <p:cNvSpPr>
            <a:spLocks noGrp="1"/>
          </p:cNvSpPr>
          <p:nvPr>
            <p:ph type="title"/>
          </p:nvPr>
        </p:nvSpPr>
        <p:spPr/>
        <p:txBody>
          <a:bodyPr/>
          <a:lstStyle/>
          <a:p>
            <a:r>
              <a:rPr lang="en-US" dirty="0"/>
              <a:t>13.3 Dealing with Uncertainty</a:t>
            </a:r>
          </a:p>
        </p:txBody>
      </p:sp>
      <p:sp>
        <p:nvSpPr>
          <p:cNvPr id="3" name="Content Placeholder 2"/>
          <p:cNvSpPr>
            <a:spLocks noGrp="1"/>
          </p:cNvSpPr>
          <p:nvPr>
            <p:ph idx="1"/>
          </p:nvPr>
        </p:nvSpPr>
        <p:spPr>
          <a:xfrm>
            <a:off x="4887686" y="1481328"/>
            <a:ext cx="3341914" cy="4698810"/>
          </a:xfrm>
        </p:spPr>
        <p:txBody>
          <a:bodyPr/>
          <a:lstStyle/>
          <a:p>
            <a:pPr marL="236538" indent="-236538"/>
            <a:r>
              <a:rPr lang="en-GB" sz="1800" dirty="0"/>
              <a:t>Fixed uncertainty with </a:t>
            </a:r>
            <a:r>
              <a:rPr lang="en-GB" sz="1800" dirty="0">
                <a:sym typeface="Symbol"/>
              </a:rPr>
              <a:t>=.25</a:t>
            </a:r>
            <a:r>
              <a:rPr lang="en-GB" sz="1800" dirty="0"/>
              <a:t> </a:t>
            </a:r>
          </a:p>
          <a:p>
            <a:pPr marL="461963" indent="-225425">
              <a:buClr>
                <a:schemeClr val="tx1"/>
              </a:buClr>
              <a:buFont typeface=".AppleSystemUIFont" charset="-120"/>
              <a:buChar char="–"/>
            </a:pPr>
            <a:r>
              <a:rPr lang="en-GB" sz="1600" dirty="0"/>
              <a:t>Same as before:</a:t>
            </a:r>
          </a:p>
          <a:p>
            <a:pPr marL="461963" indent="-225425">
              <a:buClr>
                <a:schemeClr val="tx1"/>
              </a:buClr>
              <a:buFont typeface=".AppleSystemUIFont" charset="-120"/>
              <a:buChar char="–"/>
            </a:pPr>
            <a:r>
              <a:rPr lang="en-GB" sz="1600" dirty="0"/>
              <a:t>Min=87K, Max=143K, Mean=118K</a:t>
            </a:r>
          </a:p>
          <a:p>
            <a:pPr marL="236538" indent="-236538"/>
            <a:r>
              <a:rPr lang="en-GB" sz="1800" dirty="0"/>
              <a:t>We assume </a:t>
            </a:r>
            <a:r>
              <a:rPr lang="en-GB" sz="1800" dirty="0">
                <a:sym typeface="Symbol"/>
              </a:rPr>
              <a:t></a:t>
            </a:r>
            <a:r>
              <a:rPr lang="en-GB" sz="1800" dirty="0"/>
              <a:t>  is itself uncertain </a:t>
            </a:r>
          </a:p>
          <a:p>
            <a:pPr marL="461963" indent="-225425">
              <a:buClr>
                <a:schemeClr val="tx1"/>
              </a:buClr>
              <a:buFont typeface=".AppleSystemUIFont" charset="-120"/>
              <a:buChar char="–"/>
            </a:pPr>
            <a:r>
              <a:rPr lang="en-GB" sz="1600" dirty="0"/>
              <a:t>With chi-squared </a:t>
            </a:r>
            <a:r>
              <a:rPr lang="en-GB" sz="1600" dirty="0" smtClean="0"/>
              <a:t>distribution</a:t>
            </a:r>
          </a:p>
          <a:p>
            <a:pPr marL="461963" indent="-225425">
              <a:buClr>
                <a:schemeClr val="tx1"/>
              </a:buClr>
              <a:buFont typeface=".AppleSystemUIFont" charset="-120"/>
              <a:buChar char="–"/>
            </a:pPr>
            <a:endParaRPr lang="en-GB" sz="1600" dirty="0"/>
          </a:p>
          <a:p>
            <a:pPr marL="461963" indent="-225425">
              <a:buClr>
                <a:schemeClr val="tx1"/>
              </a:buClr>
              <a:buFont typeface=".AppleSystemUIFont" charset="-120"/>
              <a:buChar char="–"/>
            </a:pPr>
            <a:endParaRPr lang="en-GB" sz="1600" dirty="0" smtClean="0"/>
          </a:p>
          <a:p>
            <a:pPr marL="461963" indent="-225425">
              <a:buClr>
                <a:schemeClr val="tx1"/>
              </a:buClr>
              <a:buFont typeface=".AppleSystemUIFont" charset="-120"/>
              <a:buChar char="–"/>
            </a:pPr>
            <a:endParaRPr lang="en-GB" sz="1600" dirty="0" smtClean="0"/>
          </a:p>
          <a:p>
            <a:pPr marL="461963" indent="-225425">
              <a:buClr>
                <a:schemeClr val="tx1"/>
              </a:buClr>
              <a:buFont typeface=".AppleSystemUIFont" charset="-120"/>
              <a:buChar char="–"/>
            </a:pPr>
            <a:r>
              <a:rPr lang="en-GB" sz="1600" dirty="0" smtClean="0"/>
              <a:t>Min=49K</a:t>
            </a:r>
            <a:r>
              <a:rPr lang="en-GB" sz="1600" dirty="0"/>
              <a:t>, Max=144K, Mean=117K</a:t>
            </a:r>
          </a:p>
          <a:p>
            <a:pPr marL="236538" indent="-236538"/>
            <a:r>
              <a:rPr lang="en-GB" sz="1800" dirty="0"/>
              <a:t>Much higher risk of low </a:t>
            </a:r>
            <a:r>
              <a:rPr lang="en-GB" sz="1800" dirty="0" smtClean="0"/>
              <a:t>NPV</a:t>
            </a:r>
            <a:endParaRPr lang="en-GB" sz="18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13: Forecasting in Practice</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38</a:t>
            </a:fld>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2630" y="3895225"/>
            <a:ext cx="972026" cy="903923"/>
          </a:xfrm>
          <a:prstGeom prst="rect">
            <a:avLst/>
          </a:prstGeom>
        </p:spPr>
      </p:pic>
    </p:spTree>
    <p:extLst>
      <p:ext uri="{BB962C8B-B14F-4D97-AF65-F5344CB8AC3E}">
        <p14:creationId xmlns:p14="http://schemas.microsoft.com/office/powerpoint/2010/main" val="21163679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13.3 Dealing with Uncertainty</a:t>
            </a:r>
          </a:p>
        </p:txBody>
      </p:sp>
      <p:sp>
        <p:nvSpPr>
          <p:cNvPr id="3" name="Content Placeholder 2"/>
          <p:cNvSpPr>
            <a:spLocks noGrp="1"/>
          </p:cNvSpPr>
          <p:nvPr>
            <p:ph idx="1"/>
          </p:nvPr>
        </p:nvSpPr>
        <p:spPr>
          <a:xfrm>
            <a:off x="685800" y="1481328"/>
            <a:ext cx="3472543" cy="4698810"/>
          </a:xfrm>
        </p:spPr>
        <p:txBody>
          <a:bodyPr/>
          <a:lstStyle/>
          <a:p>
            <a:pPr marL="0" indent="0">
              <a:buNone/>
            </a:pPr>
            <a:r>
              <a:rPr lang="en-GB" b="1" dirty="0" err="1">
                <a:solidFill>
                  <a:srgbClr val="873B1F"/>
                </a:solidFill>
              </a:rPr>
              <a:t>Scattergrams</a:t>
            </a:r>
            <a:r>
              <a:rPr lang="en-GB" b="1" dirty="0">
                <a:solidFill>
                  <a:srgbClr val="873B1F"/>
                </a:solidFill>
              </a:rPr>
              <a:t> of NPV vs. simulated values of the chosen uncertain parameter</a:t>
            </a:r>
          </a:p>
          <a:p>
            <a:pPr lvl="0"/>
            <a:r>
              <a:rPr lang="en-GB" sz="1800" dirty="0">
                <a:solidFill>
                  <a:prstClr val="black"/>
                </a:solidFill>
              </a:rPr>
              <a:t>Carry-over, </a:t>
            </a:r>
            <a:r>
              <a:rPr lang="en-GB" sz="1800" dirty="0">
                <a:solidFill>
                  <a:prstClr val="black"/>
                </a:solidFill>
                <a:sym typeface="Symbol"/>
              </a:rPr>
              <a:t>.</a:t>
            </a:r>
          </a:p>
          <a:p>
            <a:pPr lvl="0"/>
            <a:r>
              <a:rPr lang="en-GB" sz="1800" dirty="0">
                <a:solidFill>
                  <a:prstClr val="black"/>
                </a:solidFill>
                <a:sym typeface="Symbol"/>
              </a:rPr>
              <a:t>Price, elasticity, .</a:t>
            </a:r>
          </a:p>
          <a:p>
            <a:pPr lvl="0"/>
            <a:r>
              <a:rPr lang="en-GB" sz="1800" dirty="0">
                <a:solidFill>
                  <a:prstClr val="black"/>
                </a:solidFill>
                <a:sym typeface="Symbol"/>
              </a:rPr>
              <a:t>Results: equally sensitive results.</a:t>
            </a:r>
          </a:p>
          <a:p>
            <a:pPr lvl="0"/>
            <a:r>
              <a:rPr lang="en-GB" sz="1800" dirty="0">
                <a:solidFill>
                  <a:prstClr val="black"/>
                </a:solidFill>
                <a:sym typeface="Symbol"/>
              </a:rPr>
              <a:t>More advanced technique; use regression to compare the effects of all the parameters</a:t>
            </a:r>
            <a:r>
              <a:rPr lang="en-GB" sz="1800" dirty="0" smtClean="0">
                <a:solidFill>
                  <a:prstClr val="black"/>
                </a:solidFill>
                <a:sym typeface="Symbol"/>
              </a:rPr>
              <a:t>.</a:t>
            </a:r>
            <a:endParaRPr lang="en-GB" sz="1800" dirty="0">
              <a:solidFill>
                <a:prstClr val="black"/>
              </a:solidFill>
            </a:endParaRP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13: Forecasting in Practice</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39</a:t>
            </a:fld>
            <a:endParaRPr lang="en-US" dirty="0"/>
          </a:p>
        </p:txBody>
      </p:sp>
      <p:pic>
        <p:nvPicPr>
          <p:cNvPr id="7" name="Picture 6"/>
          <p:cNvPicPr>
            <a:picLocks noChangeAspect="1"/>
          </p:cNvPicPr>
          <p:nvPr/>
        </p:nvPicPr>
        <p:blipFill>
          <a:blip r:embed="rId2"/>
          <a:stretch>
            <a:fillRect/>
          </a:stretch>
        </p:blipFill>
        <p:spPr>
          <a:xfrm>
            <a:off x="4700618" y="1481328"/>
            <a:ext cx="3227019" cy="4437151"/>
          </a:xfrm>
          <a:prstGeom prst="rect">
            <a:avLst/>
          </a:prstGeom>
        </p:spPr>
      </p:pic>
    </p:spTree>
    <p:extLst>
      <p:ext uri="{BB962C8B-B14F-4D97-AF65-F5344CB8AC3E}">
        <p14:creationId xmlns:p14="http://schemas.microsoft.com/office/powerpoint/2010/main" val="1784748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13.1 The Process of Forecasting</a:t>
            </a:r>
          </a:p>
        </p:txBody>
      </p:sp>
      <p:sp>
        <p:nvSpPr>
          <p:cNvPr id="4" name="Content Placeholder 2"/>
          <p:cNvSpPr>
            <a:spLocks noGrp="1"/>
          </p:cNvSpPr>
          <p:nvPr>
            <p:ph idx="1"/>
          </p:nvPr>
        </p:nvSpPr>
        <p:spPr>
          <a:xfrm>
            <a:off x="685800" y="1481328"/>
            <a:ext cx="7543800" cy="4698810"/>
          </a:xfrm>
        </p:spPr>
        <p:txBody>
          <a:bodyPr/>
          <a:lstStyle/>
          <a:p>
            <a:pPr marL="0" indent="0">
              <a:buNone/>
            </a:pPr>
            <a:r>
              <a:rPr lang="en-US" sz="2400" b="1" dirty="0" smtClean="0">
                <a:solidFill>
                  <a:srgbClr val="873B1F"/>
                </a:solidFill>
              </a:rPr>
              <a:t>Feedback</a:t>
            </a:r>
          </a:p>
          <a:p>
            <a:r>
              <a:rPr lang="en-US" dirty="0"/>
              <a:t>Over time, senior managers are called upon to make a number of forecasts each relating to one-off events.</a:t>
            </a:r>
          </a:p>
          <a:p>
            <a:r>
              <a:rPr lang="en-US" dirty="0"/>
              <a:t>How would you provide feedback to those senior managers with respect to their forecasting performance?</a:t>
            </a:r>
          </a:p>
        </p:txBody>
      </p:sp>
      <p:sp>
        <p:nvSpPr>
          <p:cNvPr id="5" name="Slide Number Placeholder 4"/>
          <p:cNvSpPr>
            <a:spLocks noGrp="1"/>
          </p:cNvSpPr>
          <p:nvPr>
            <p:ph type="sldNum" sz="quarter" idx="4"/>
          </p:nvPr>
        </p:nvSpPr>
        <p:spPr/>
        <p:txBody>
          <a:bodyPr/>
          <a:lstStyle/>
          <a:p>
            <a:fld id="{9BB7F014-2DB4-4D49-99B4-59FA1294E957}" type="slidenum">
              <a:rPr lang="en-US" smtClean="0"/>
              <a:pPr/>
              <a:t>4</a:t>
            </a:fld>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13: Forecasting in Practice</a:t>
            </a:r>
            <a:endParaRPr lang="en-US" dirty="0"/>
          </a:p>
        </p:txBody>
      </p:sp>
    </p:spTree>
    <p:extLst>
      <p:ext uri="{BB962C8B-B14F-4D97-AF65-F5344CB8AC3E}">
        <p14:creationId xmlns:p14="http://schemas.microsoft.com/office/powerpoint/2010/main" val="19909004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Questions</a:t>
            </a:r>
            <a:endParaRPr lang="en-US" dirty="0"/>
          </a:p>
        </p:txBody>
      </p:sp>
      <p:sp>
        <p:nvSpPr>
          <p:cNvPr id="3" name="Content Placeholder 2"/>
          <p:cNvSpPr>
            <a:spLocks noGrp="1"/>
          </p:cNvSpPr>
          <p:nvPr>
            <p:ph idx="1"/>
          </p:nvPr>
        </p:nvSpPr>
        <p:spPr/>
        <p:txBody>
          <a:bodyPr/>
          <a:lstStyle/>
          <a:p>
            <a:pPr>
              <a:spcBef>
                <a:spcPts val="1600"/>
              </a:spcBef>
            </a:pPr>
            <a:r>
              <a:rPr lang="en-US" dirty="0"/>
              <a:t>In a final examination on a business forecasting course, how many additional points out of 100 would you expect from six additional hours of study? What distribution would you use to describe your uncertainty?</a:t>
            </a:r>
            <a:endParaRPr lang="en-GB" dirty="0"/>
          </a:p>
          <a:p>
            <a:pPr>
              <a:spcBef>
                <a:spcPts val="1600"/>
              </a:spcBef>
            </a:pPr>
            <a:r>
              <a:rPr lang="en-US" dirty="0"/>
              <a:t>In the airline industry, revenue management is used to fill the planes and get the best financial return from a flight. Discuss how you might model a two-price class flight in which the cheaper tickets are not refundable and what uncertainties arise around the cash the flight generates?</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13: Forecasting in Practice</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40</a:t>
            </a:fld>
            <a:endParaRPr lang="en-US" dirty="0"/>
          </a:p>
        </p:txBody>
      </p:sp>
    </p:spTree>
    <p:extLst>
      <p:ext uri="{BB962C8B-B14F-4D97-AF65-F5344CB8AC3E}">
        <p14:creationId xmlns:p14="http://schemas.microsoft.com/office/powerpoint/2010/main" val="20765389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13.3 Dealing with Uncertainty</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13: Forecasting in Practice</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41</a:t>
            </a:fld>
            <a:endParaRPr lang="en-US" dirty="0"/>
          </a:p>
        </p:txBody>
      </p:sp>
      <p:sp>
        <p:nvSpPr>
          <p:cNvPr id="8" name="Content Placeholder 2"/>
          <p:cNvSpPr>
            <a:spLocks noGrp="1"/>
          </p:cNvSpPr>
          <p:nvPr>
            <p:ph idx="1"/>
          </p:nvPr>
        </p:nvSpPr>
        <p:spPr>
          <a:xfrm>
            <a:off x="685800" y="1481327"/>
            <a:ext cx="7438868" cy="4723529"/>
          </a:xfrm>
        </p:spPr>
        <p:txBody>
          <a:bodyPr>
            <a:noAutofit/>
          </a:bodyPr>
          <a:lstStyle/>
          <a:p>
            <a:pPr marL="0" indent="0">
              <a:buNone/>
            </a:pPr>
            <a:r>
              <a:rPr lang="en-US" b="1" dirty="0" smtClean="0">
                <a:solidFill>
                  <a:srgbClr val="873B1F"/>
                </a:solidFill>
              </a:rPr>
              <a:t>Understanding the Impact of Uncertainty and Forecast Errors</a:t>
            </a:r>
          </a:p>
          <a:p>
            <a:pPr marL="0" indent="0">
              <a:spcBef>
                <a:spcPts val="1600"/>
              </a:spcBef>
              <a:buNone/>
            </a:pPr>
            <a:r>
              <a:rPr lang="en-GB" b="1" dirty="0">
                <a:solidFill>
                  <a:srgbClr val="873B1F"/>
                </a:solidFill>
              </a:rPr>
              <a:t>Simulation models: </a:t>
            </a:r>
          </a:p>
          <a:p>
            <a:pPr lvl="1">
              <a:spcBef>
                <a:spcPts val="1000"/>
              </a:spcBef>
              <a:buClr>
                <a:srgbClr val="873B1F"/>
              </a:buClr>
              <a:buFont typeface="Arial" charset="0"/>
              <a:buChar char="•"/>
            </a:pPr>
            <a:r>
              <a:rPr lang="en-GB" dirty="0"/>
              <a:t>Aim to capture the key interactions in complex systems.</a:t>
            </a:r>
          </a:p>
          <a:p>
            <a:pPr lvl="1">
              <a:spcBef>
                <a:spcPts val="1000"/>
              </a:spcBef>
              <a:buClr>
                <a:srgbClr val="873B1F"/>
              </a:buClr>
              <a:buFont typeface="Arial" charset="0"/>
              <a:buChar char="•"/>
            </a:pPr>
            <a:r>
              <a:rPr lang="en-GB" dirty="0"/>
              <a:t>Are often not statistically based.</a:t>
            </a:r>
          </a:p>
          <a:p>
            <a:pPr lvl="1">
              <a:spcBef>
                <a:spcPts val="1000"/>
              </a:spcBef>
              <a:buClr>
                <a:srgbClr val="873B1F"/>
              </a:buClr>
              <a:buFont typeface="Arial" charset="0"/>
              <a:buChar char="•"/>
            </a:pPr>
            <a:r>
              <a:rPr lang="en-GB" dirty="0"/>
              <a:t>Are used as forecasting models, e.g. climate, cost-service trade-offs.</a:t>
            </a:r>
          </a:p>
          <a:p>
            <a:pPr lvl="1">
              <a:spcBef>
                <a:spcPts val="1000"/>
              </a:spcBef>
              <a:buClr>
                <a:srgbClr val="873B1F"/>
              </a:buClr>
              <a:buFont typeface="Arial" charset="0"/>
              <a:buChar char="•"/>
            </a:pPr>
            <a:r>
              <a:rPr lang="en-GB" dirty="0"/>
              <a:t>Capture new policy effects.</a:t>
            </a:r>
          </a:p>
          <a:p>
            <a:pPr lvl="1">
              <a:spcBef>
                <a:spcPts val="1000"/>
              </a:spcBef>
              <a:buClr>
                <a:srgbClr val="873B1F"/>
              </a:buClr>
              <a:buFont typeface="Arial" charset="0"/>
              <a:buChar char="•"/>
            </a:pPr>
            <a:r>
              <a:rPr lang="en-GB" dirty="0"/>
              <a:t>Can capture key uncertainties, e.g. forecast error and impact on ‘profit’ or service</a:t>
            </a:r>
          </a:p>
        </p:txBody>
      </p:sp>
    </p:spTree>
    <p:extLst>
      <p:ext uri="{BB962C8B-B14F-4D97-AF65-F5344CB8AC3E}">
        <p14:creationId xmlns:p14="http://schemas.microsoft.com/office/powerpoint/2010/main" val="14427823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13.3 Dealing with Uncertainty</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13: Forecasting in Practice</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42</a:t>
            </a:fld>
            <a:endParaRPr lang="en-US" dirty="0"/>
          </a:p>
        </p:txBody>
      </p:sp>
      <p:sp>
        <p:nvSpPr>
          <p:cNvPr id="8" name="Content Placeholder 2"/>
          <p:cNvSpPr>
            <a:spLocks noGrp="1"/>
          </p:cNvSpPr>
          <p:nvPr>
            <p:ph idx="1"/>
          </p:nvPr>
        </p:nvSpPr>
        <p:spPr>
          <a:xfrm>
            <a:off x="685800" y="1481327"/>
            <a:ext cx="7438868" cy="4712643"/>
          </a:xfrm>
        </p:spPr>
        <p:txBody>
          <a:bodyPr>
            <a:noAutofit/>
          </a:bodyPr>
          <a:lstStyle/>
          <a:p>
            <a:pPr marL="0" indent="0">
              <a:buNone/>
            </a:pPr>
            <a:r>
              <a:rPr lang="en-US" b="1" dirty="0" smtClean="0">
                <a:solidFill>
                  <a:srgbClr val="873B1F"/>
                </a:solidFill>
              </a:rPr>
              <a:t>Scenarios as a Means for Understanding Uncertainty</a:t>
            </a:r>
          </a:p>
          <a:p>
            <a:pPr>
              <a:spcBef>
                <a:spcPts val="1600"/>
              </a:spcBef>
            </a:pPr>
            <a:r>
              <a:rPr lang="en-GB" sz="1800" b="1" dirty="0" smtClean="0">
                <a:solidFill>
                  <a:srgbClr val="873B1F"/>
                </a:solidFill>
              </a:rPr>
              <a:t>Scenario</a:t>
            </a:r>
            <a:r>
              <a:rPr lang="en-IN" sz="1800" dirty="0" smtClean="0"/>
              <a:t> – </a:t>
            </a:r>
            <a:r>
              <a:rPr lang="en-GB" sz="1800" dirty="0" smtClean="0"/>
              <a:t>A </a:t>
            </a:r>
            <a:r>
              <a:rPr lang="en-GB" sz="1800" dirty="0"/>
              <a:t>consistent set of statements (or story) about possible future events and trends and their dependencies, tracing the progression of the present to the future through a descriptive narrative. </a:t>
            </a:r>
          </a:p>
          <a:p>
            <a:pPr lvl="1"/>
            <a:r>
              <a:rPr lang="en-GB" sz="1600" dirty="0"/>
              <a:t>Used in complex ‘wicked’ problems to understand the uncertainty</a:t>
            </a:r>
          </a:p>
          <a:p>
            <a:pPr lvl="1"/>
            <a:r>
              <a:rPr lang="en-GB" sz="1600" dirty="0"/>
              <a:t>Scenarios are often used to motivate people and solicit information from </a:t>
            </a:r>
            <a:r>
              <a:rPr lang="en-GB" sz="1600" dirty="0" smtClean="0"/>
              <a:t>them</a:t>
            </a:r>
            <a:endParaRPr lang="en-GB" sz="1600" dirty="0"/>
          </a:p>
          <a:p>
            <a:pPr>
              <a:spcBef>
                <a:spcPts val="1600"/>
              </a:spcBef>
            </a:pPr>
            <a:r>
              <a:rPr lang="en-GB" sz="1800" b="1" dirty="0" smtClean="0">
                <a:solidFill>
                  <a:srgbClr val="873B1F"/>
                </a:solidFill>
              </a:rPr>
              <a:t>Risk</a:t>
            </a:r>
            <a:r>
              <a:rPr lang="en-IN" sz="1800" dirty="0" smtClean="0"/>
              <a:t> – </a:t>
            </a:r>
            <a:r>
              <a:rPr lang="en-GB" sz="1800" dirty="0" smtClean="0"/>
              <a:t>the </a:t>
            </a:r>
            <a:r>
              <a:rPr lang="en-GB" sz="1800" dirty="0"/>
              <a:t>results of a mismatch between the policies adopted and possible scenarios of the </a:t>
            </a:r>
            <a:r>
              <a:rPr lang="en-GB" sz="1800" dirty="0" smtClean="0"/>
              <a:t>future</a:t>
            </a:r>
            <a:endParaRPr lang="en-GB" sz="1800" dirty="0"/>
          </a:p>
        </p:txBody>
      </p:sp>
    </p:spTree>
    <p:extLst>
      <p:ext uri="{BB962C8B-B14F-4D97-AF65-F5344CB8AC3E}">
        <p14:creationId xmlns:p14="http://schemas.microsoft.com/office/powerpoint/2010/main" val="19783521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7789" t="7039" r="16681"/>
          <a:stretch/>
        </p:blipFill>
        <p:spPr>
          <a:xfrm>
            <a:off x="3912123" y="2299786"/>
            <a:ext cx="4459314" cy="3629673"/>
          </a:xfrm>
          <a:prstGeom prst="rect">
            <a:avLst/>
          </a:prstGeom>
        </p:spPr>
      </p:pic>
      <p:sp>
        <p:nvSpPr>
          <p:cNvPr id="2" name="Title 1"/>
          <p:cNvSpPr>
            <a:spLocks noGrp="1"/>
          </p:cNvSpPr>
          <p:nvPr>
            <p:ph type="title"/>
          </p:nvPr>
        </p:nvSpPr>
        <p:spPr/>
        <p:txBody>
          <a:bodyPr/>
          <a:lstStyle/>
          <a:p>
            <a:r>
              <a:rPr lang="en-US" dirty="0"/>
              <a:t>13.3 Dealing with Uncertainty</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13: Forecasting in Practice</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43</a:t>
            </a:fld>
            <a:endParaRPr lang="en-US" dirty="0"/>
          </a:p>
        </p:txBody>
      </p:sp>
      <p:sp>
        <p:nvSpPr>
          <p:cNvPr id="8" name="Content Placeholder 2"/>
          <p:cNvSpPr>
            <a:spLocks noGrp="1"/>
          </p:cNvSpPr>
          <p:nvPr>
            <p:ph idx="1"/>
          </p:nvPr>
        </p:nvSpPr>
        <p:spPr>
          <a:xfrm>
            <a:off x="685799" y="1929784"/>
            <a:ext cx="2933541" cy="4264186"/>
          </a:xfrm>
        </p:spPr>
        <p:txBody>
          <a:bodyPr>
            <a:noAutofit/>
          </a:bodyPr>
          <a:lstStyle/>
          <a:p>
            <a:pPr marL="0" indent="0">
              <a:spcBef>
                <a:spcPts val="1600"/>
              </a:spcBef>
              <a:buNone/>
            </a:pPr>
            <a:r>
              <a:rPr lang="en-IN" sz="1800" b="1" dirty="0" smtClean="0"/>
              <a:t>Scenarios </a:t>
            </a:r>
            <a:r>
              <a:rPr lang="en-IN" sz="1800" b="1" dirty="0"/>
              <a:t>and Risk</a:t>
            </a:r>
            <a:endParaRPr lang="en-US" sz="1800" b="1" dirty="0"/>
          </a:p>
          <a:p>
            <a:r>
              <a:rPr lang="en-IN" sz="1600" dirty="0"/>
              <a:t>A </a:t>
            </a:r>
            <a:r>
              <a:rPr lang="en-IN" sz="1600" i="1" dirty="0"/>
              <a:t>risk summary</a:t>
            </a:r>
            <a:r>
              <a:rPr lang="en-IN" sz="1600" dirty="0"/>
              <a:t> compares the loss from alternative policies arising from different future scenarios.</a:t>
            </a:r>
          </a:p>
          <a:p>
            <a:r>
              <a:rPr lang="en-IN" sz="1600" dirty="0" smtClean="0"/>
              <a:t>A </a:t>
            </a:r>
            <a:r>
              <a:rPr lang="en-IN" sz="1600" i="1" dirty="0"/>
              <a:t>robust policy</a:t>
            </a:r>
            <a:r>
              <a:rPr lang="en-IN" sz="1600" dirty="0"/>
              <a:t> is a policy in which the likely loss is small over a wide range of scenarios (relative to the policy that would have been selected if the future was known with certainty—the </a:t>
            </a:r>
            <a:r>
              <a:rPr lang="en-IN" sz="1600" i="1" dirty="0"/>
              <a:t>perfect information</a:t>
            </a:r>
            <a:r>
              <a:rPr lang="en-IN" sz="1600" dirty="0"/>
              <a:t> </a:t>
            </a:r>
            <a:endParaRPr lang="en-GB" sz="1600" dirty="0"/>
          </a:p>
        </p:txBody>
      </p:sp>
      <p:sp>
        <p:nvSpPr>
          <p:cNvPr id="7" name="Content Placeholder 2"/>
          <p:cNvSpPr txBox="1">
            <a:spLocks/>
          </p:cNvSpPr>
          <p:nvPr/>
        </p:nvSpPr>
        <p:spPr>
          <a:xfrm>
            <a:off x="685799" y="1481328"/>
            <a:ext cx="7438868" cy="448458"/>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10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10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smtClean="0">
                <a:solidFill>
                  <a:srgbClr val="873B1F"/>
                </a:solidFill>
              </a:rPr>
              <a:t>Using Scenarios to Identify </a:t>
            </a:r>
            <a:r>
              <a:rPr lang="en-US" b="1" smtClean="0">
                <a:solidFill>
                  <a:srgbClr val="873B1F"/>
                </a:solidFill>
              </a:rPr>
              <a:t>Robust Policies</a:t>
            </a:r>
            <a:endParaRPr lang="en-US" b="1" dirty="0" smtClean="0">
              <a:solidFill>
                <a:srgbClr val="873B1F"/>
              </a:solidFill>
            </a:endParaRPr>
          </a:p>
        </p:txBody>
      </p:sp>
      <p:sp>
        <p:nvSpPr>
          <p:cNvPr id="9" name="Content Placeholder 2"/>
          <p:cNvSpPr txBox="1">
            <a:spLocks/>
          </p:cNvSpPr>
          <p:nvPr/>
        </p:nvSpPr>
        <p:spPr>
          <a:xfrm>
            <a:off x="3912123" y="2007801"/>
            <a:ext cx="4459314" cy="243834"/>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10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10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b="1" dirty="0" smtClean="0">
                <a:solidFill>
                  <a:srgbClr val="873B1F"/>
                </a:solidFill>
              </a:rPr>
              <a:t>Using Scenarios </a:t>
            </a:r>
            <a:r>
              <a:rPr lang="en-US" sz="1400" b="1" smtClean="0">
                <a:solidFill>
                  <a:srgbClr val="873B1F"/>
                </a:solidFill>
              </a:rPr>
              <a:t>to Identify Robust Policies</a:t>
            </a:r>
            <a:endParaRPr lang="en-US" sz="1400" i="1" dirty="0"/>
          </a:p>
        </p:txBody>
      </p:sp>
    </p:spTree>
    <p:extLst>
      <p:ext uri="{BB962C8B-B14F-4D97-AF65-F5344CB8AC3E}">
        <p14:creationId xmlns:p14="http://schemas.microsoft.com/office/powerpoint/2010/main" val="9975941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Question or Group Project</a:t>
            </a:r>
            <a:endParaRPr lang="en-US" dirty="0"/>
          </a:p>
        </p:txBody>
      </p:sp>
      <p:sp>
        <p:nvSpPr>
          <p:cNvPr id="3" name="Content Placeholder 2"/>
          <p:cNvSpPr>
            <a:spLocks noGrp="1"/>
          </p:cNvSpPr>
          <p:nvPr>
            <p:ph idx="1"/>
          </p:nvPr>
        </p:nvSpPr>
        <p:spPr/>
        <p:txBody>
          <a:bodyPr>
            <a:normAutofit/>
          </a:bodyPr>
          <a:lstStyle/>
          <a:p>
            <a:pPr>
              <a:spcBef>
                <a:spcPts val="1600"/>
              </a:spcBef>
            </a:pPr>
            <a:r>
              <a:rPr lang="en-US" dirty="0"/>
              <a:t>In </a:t>
            </a:r>
            <a:r>
              <a:rPr lang="en-US" dirty="0" smtClean="0"/>
              <a:t>2016/17, political changes in Europe (Brexit and major elections in France and Germany), and the U.S. and Mexico (President Trump’s proposed trade policies) were starting to affect the care industry. </a:t>
            </a:r>
            <a:r>
              <a:rPr lang="en-US" dirty="0"/>
              <a:t>Taking the role of analyst for GM or Nissan, state what you see as the major sources of uncertainty in maintaining and improving profitability over the next five years. </a:t>
            </a:r>
          </a:p>
          <a:p>
            <a:pPr>
              <a:spcBef>
                <a:spcPts val="1600"/>
              </a:spcBef>
            </a:pPr>
            <a:r>
              <a:rPr lang="en-US" dirty="0"/>
              <a:t>Develop two scenarios that capture some of these key uncertainties. </a:t>
            </a:r>
          </a:p>
          <a:p>
            <a:pPr>
              <a:spcBef>
                <a:spcPts val="1600"/>
              </a:spcBef>
            </a:pPr>
            <a:r>
              <a:rPr lang="en-US" dirty="0"/>
              <a:t>Who would you wish to participate in a professional scenario development activity for a car manufacturer?</a:t>
            </a:r>
            <a:endParaRPr lang="en-GB"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13: Forecasting in Practice</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44</a:t>
            </a:fld>
            <a:endParaRPr lang="en-US" dirty="0"/>
          </a:p>
        </p:txBody>
      </p:sp>
    </p:spTree>
    <p:extLst>
      <p:ext uri="{BB962C8B-B14F-4D97-AF65-F5344CB8AC3E}">
        <p14:creationId xmlns:p14="http://schemas.microsoft.com/office/powerpoint/2010/main" val="9588450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13.3 Dealing with Uncertainty</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13: Forecasting in Practice</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45</a:t>
            </a:fld>
            <a:endParaRPr lang="en-US" dirty="0"/>
          </a:p>
        </p:txBody>
      </p:sp>
      <p:sp>
        <p:nvSpPr>
          <p:cNvPr id="6" name="Content Placeholder 2"/>
          <p:cNvSpPr>
            <a:spLocks noGrp="1"/>
          </p:cNvSpPr>
          <p:nvPr>
            <p:ph idx="1"/>
          </p:nvPr>
        </p:nvSpPr>
        <p:spPr>
          <a:xfrm>
            <a:off x="685800" y="1481959"/>
            <a:ext cx="7543800" cy="4698179"/>
          </a:xfrm>
        </p:spPr>
        <p:txBody>
          <a:bodyPr>
            <a:noAutofit/>
          </a:bodyPr>
          <a:lstStyle/>
          <a:p>
            <a:pPr marL="0" indent="0">
              <a:buNone/>
            </a:pPr>
            <a:r>
              <a:rPr lang="en-GB" sz="2400" b="1" dirty="0" smtClean="0">
                <a:solidFill>
                  <a:srgbClr val="873B1F"/>
                </a:solidFill>
              </a:rPr>
              <a:t>Dealing with Irreducible Uncertainty</a:t>
            </a:r>
          </a:p>
          <a:p>
            <a:r>
              <a:rPr lang="en-GB" dirty="0" smtClean="0"/>
              <a:t>Insurance</a:t>
            </a:r>
            <a:endParaRPr lang="en-GB" dirty="0"/>
          </a:p>
          <a:p>
            <a:pPr lvl="1"/>
            <a:r>
              <a:rPr lang="en-GB" dirty="0"/>
              <a:t>Transfer the risk of an unlikely event to an ‘insurance’ company. The insurance company operates by having an offsetting portfolio of such risky investments.</a:t>
            </a:r>
          </a:p>
          <a:p>
            <a:pPr lvl="1"/>
            <a:r>
              <a:rPr lang="en-GB" dirty="0"/>
              <a:t>Build in flexibility to offset uncertainty.</a:t>
            </a:r>
          </a:p>
          <a:p>
            <a:r>
              <a:rPr lang="en-GB" dirty="0"/>
              <a:t>Portfolio procedures</a:t>
            </a:r>
          </a:p>
          <a:p>
            <a:pPr lvl="1"/>
            <a:r>
              <a:rPr lang="en-GB" dirty="0"/>
              <a:t>Identify offsetting opportunities for yourself.</a:t>
            </a:r>
          </a:p>
          <a:p>
            <a:r>
              <a:rPr lang="en-GB" dirty="0"/>
              <a:t>Organizational flexibility</a:t>
            </a:r>
          </a:p>
          <a:p>
            <a:pPr lvl="1"/>
            <a:r>
              <a:rPr lang="en-GB" dirty="0"/>
              <a:t>Lessen the time horizon by increasing organizational responsiveness: cut lead times.</a:t>
            </a:r>
          </a:p>
        </p:txBody>
      </p:sp>
    </p:spTree>
    <p:extLst>
      <p:ext uri="{BB962C8B-B14F-4D97-AF65-F5344CB8AC3E}">
        <p14:creationId xmlns:p14="http://schemas.microsoft.com/office/powerpoint/2010/main" val="15877734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Question</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13: Forecasting in Practice</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46</a:t>
            </a:fld>
            <a:endParaRPr lang="en-US" dirty="0"/>
          </a:p>
        </p:txBody>
      </p:sp>
      <p:sp>
        <p:nvSpPr>
          <p:cNvPr id="3" name="Content Placeholder 2"/>
          <p:cNvSpPr>
            <a:spLocks noGrp="1"/>
          </p:cNvSpPr>
          <p:nvPr>
            <p:ph idx="1"/>
          </p:nvPr>
        </p:nvSpPr>
        <p:spPr/>
        <p:txBody>
          <a:bodyPr/>
          <a:lstStyle/>
          <a:p>
            <a:r>
              <a:rPr lang="en-US" dirty="0" smtClean="0"/>
              <a:t>Energy prices are expected to fluctuate considerably over the next 20 years or longer.</a:t>
            </a:r>
          </a:p>
          <a:p>
            <a:r>
              <a:rPr lang="en-US" dirty="0" smtClean="0"/>
              <a:t>What are the major factors in U.S. (alternatively, German) energy markets, and what approaches should the government consider to mitigate the associated risks?</a:t>
            </a:r>
          </a:p>
          <a:p>
            <a:r>
              <a:rPr lang="en-US" dirty="0" smtClean="0"/>
              <a:t>What actions should household consumers living in upstate New York (alternatively, southern England) consider to mitigate their risk?</a:t>
            </a:r>
            <a:endParaRPr lang="en-US" dirty="0"/>
          </a:p>
        </p:txBody>
      </p:sp>
    </p:spTree>
    <p:extLst>
      <p:ext uri="{BB962C8B-B14F-4D97-AF65-F5344CB8AC3E}">
        <p14:creationId xmlns:p14="http://schemas.microsoft.com/office/powerpoint/2010/main" val="11278484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idx="1"/>
          </p:nvPr>
        </p:nvSpPr>
        <p:spPr>
          <a:xfrm>
            <a:off x="685799" y="1297985"/>
            <a:ext cx="7539446" cy="4950052"/>
          </a:xfrm>
        </p:spPr>
        <p:txBody>
          <a:bodyPr>
            <a:normAutofit/>
          </a:bodyPr>
          <a:lstStyle/>
          <a:p>
            <a:pPr marL="0" indent="0">
              <a:buNone/>
            </a:pPr>
            <a:r>
              <a:rPr lang="en-US" sz="1800" b="1" dirty="0" smtClean="0">
                <a:solidFill>
                  <a:srgbClr val="873B1F"/>
                </a:solidFill>
              </a:rPr>
              <a:t>Barriers to Adopting Formal Forecasting Methods</a:t>
            </a:r>
          </a:p>
          <a:p>
            <a:pPr marL="0" indent="0">
              <a:buNone/>
            </a:pPr>
            <a:r>
              <a:rPr lang="en-GB" sz="1400" i="1" dirty="0"/>
              <a:t>From a survey of industry forecasters</a:t>
            </a:r>
          </a:p>
          <a:p>
            <a:pPr marL="0" indent="0">
              <a:buNone/>
            </a:pPr>
            <a:endParaRPr lang="en-US" sz="1800" i="1" dirty="0" smtClean="0"/>
          </a:p>
        </p:txBody>
      </p:sp>
      <p:graphicFrame>
        <p:nvGraphicFramePr>
          <p:cNvPr id="12" name="Table 11"/>
          <p:cNvGraphicFramePr>
            <a:graphicFrameLocks noGrp="1"/>
          </p:cNvGraphicFramePr>
          <p:nvPr>
            <p:extLst>
              <p:ext uri="{D42A27DB-BD31-4B8C-83A1-F6EECF244321}">
                <p14:modId xmlns:p14="http://schemas.microsoft.com/office/powerpoint/2010/main" val="1995372516"/>
              </p:ext>
            </p:extLst>
          </p:nvPr>
        </p:nvGraphicFramePr>
        <p:xfrm>
          <a:off x="681445" y="2084551"/>
          <a:ext cx="7543800" cy="2834640"/>
        </p:xfrm>
        <a:graphic>
          <a:graphicData uri="http://schemas.openxmlformats.org/drawingml/2006/table">
            <a:tbl>
              <a:tblPr firstRow="1" bandRow="1">
                <a:tableStyleId>{5C22544A-7EE6-4342-B048-85BDC9FD1C3A}</a:tableStyleId>
              </a:tblPr>
              <a:tblGrid>
                <a:gridCol w="5943600"/>
                <a:gridCol w="1600200"/>
              </a:tblGrid>
              <a:tr h="274320">
                <a:tc>
                  <a:txBody>
                    <a:bodyPr/>
                    <a:lstStyle/>
                    <a:p>
                      <a:r>
                        <a:rPr lang="en-US" sz="1200" dirty="0" smtClean="0">
                          <a:latin typeface="Arial" charset="0"/>
                          <a:ea typeface="Arial" charset="0"/>
                          <a:cs typeface="Arial" charset="0"/>
                        </a:rPr>
                        <a:t>Statement</a:t>
                      </a:r>
                      <a:endParaRPr lang="en-US" sz="1200" dirty="0">
                        <a:latin typeface="Arial" charset="0"/>
                        <a:ea typeface="Arial" charset="0"/>
                        <a:cs typeface="Arial" charset="0"/>
                      </a:endParaRPr>
                    </a:p>
                  </a:txBody>
                  <a:tcPr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rgbClr val="182752"/>
                    </a:solidFill>
                  </a:tcPr>
                </a:tc>
                <a:tc>
                  <a:txBody>
                    <a:bodyPr/>
                    <a:lstStyle/>
                    <a:p>
                      <a:pPr algn="ctr"/>
                      <a:r>
                        <a:rPr lang="en-US" sz="1200" dirty="0" smtClean="0">
                          <a:latin typeface="Arial" charset="0"/>
                          <a:ea typeface="Arial" charset="0"/>
                          <a:cs typeface="Arial" charset="0"/>
                        </a:rPr>
                        <a:t>Qualitative Response in Median</a:t>
                      </a:r>
                      <a:r>
                        <a:rPr lang="en-US" sz="1200" baseline="0" dirty="0" smtClean="0">
                          <a:latin typeface="Arial" charset="0"/>
                          <a:ea typeface="Arial" charset="0"/>
                          <a:cs typeface="Arial" charset="0"/>
                        </a:rPr>
                        <a:t> Class</a:t>
                      </a:r>
                      <a:endParaRPr lang="en-US" sz="1200" dirty="0">
                        <a:latin typeface="Arial" charset="0"/>
                        <a:ea typeface="Arial" charset="0"/>
                        <a:cs typeface="Arial" charset="0"/>
                      </a:endParaRPr>
                    </a:p>
                  </a:txBody>
                  <a:tcPr anchor="b">
                    <a:lnL w="6350" cap="flat" cmpd="sng" algn="ctr">
                      <a:solidFill>
                        <a:schemeClr val="bg1"/>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rgbClr val="182752"/>
                    </a:solidFill>
                  </a:tcPr>
                </a:tc>
              </a:tr>
              <a:tr h="274320">
                <a:tc>
                  <a:txBody>
                    <a:bodyPr/>
                    <a:lstStyle/>
                    <a:p>
                      <a:pPr marL="0" indent="0">
                        <a:buFont typeface="+mj-lt"/>
                        <a:buNone/>
                        <a:tabLst/>
                      </a:pPr>
                      <a:r>
                        <a:rPr lang="en-US" sz="1200" kern="1200" dirty="0" smtClean="0">
                          <a:solidFill>
                            <a:schemeClr val="dk1"/>
                          </a:solidFill>
                          <a:effectLst/>
                          <a:latin typeface="Arial" charset="0"/>
                          <a:ea typeface="Arial" charset="0"/>
                          <a:cs typeface="Arial" charset="0"/>
                        </a:rPr>
                        <a:t>1.</a:t>
                      </a:r>
                      <a:r>
                        <a:rPr lang="en-US" sz="1200" kern="1200" baseline="0" dirty="0" smtClean="0">
                          <a:solidFill>
                            <a:schemeClr val="dk1"/>
                          </a:solidFill>
                          <a:effectLst/>
                          <a:latin typeface="Arial" charset="0"/>
                          <a:ea typeface="Arial" charset="0"/>
                          <a:cs typeface="Arial" charset="0"/>
                        </a:rPr>
                        <a:t> </a:t>
                      </a:r>
                      <a:r>
                        <a:rPr lang="en-US" sz="1200" kern="1200" dirty="0" smtClean="0">
                          <a:solidFill>
                            <a:schemeClr val="dk1"/>
                          </a:solidFill>
                          <a:effectLst/>
                          <a:latin typeface="Arial" charset="0"/>
                          <a:ea typeface="Arial" charset="0"/>
                          <a:cs typeface="Arial" charset="0"/>
                        </a:rPr>
                        <a:t>I do not have sufficient training in the use of formalized forecasting.</a:t>
                      </a: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algn="ctr"/>
                      <a:r>
                        <a:rPr lang="en-US" sz="1200" kern="1200" dirty="0" smtClean="0">
                          <a:solidFill>
                            <a:schemeClr val="dk1"/>
                          </a:solidFill>
                          <a:effectLst/>
                          <a:latin typeface="Arial" charset="0"/>
                          <a:ea typeface="Arial" charset="0"/>
                          <a:cs typeface="Arial" charset="0"/>
                        </a:rPr>
                        <a:t>Agree</a:t>
                      </a: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r>
              <a:tr h="274320">
                <a:tc>
                  <a:txBody>
                    <a:bodyPr/>
                    <a:lstStyle/>
                    <a:p>
                      <a:pPr marL="0" indent="0">
                        <a:buFont typeface="+mj-lt"/>
                        <a:buNone/>
                      </a:pPr>
                      <a:r>
                        <a:rPr lang="en-US" sz="1200" kern="1200" dirty="0" smtClean="0">
                          <a:solidFill>
                            <a:schemeClr val="dk1"/>
                          </a:solidFill>
                          <a:effectLst/>
                          <a:latin typeface="Arial" charset="0"/>
                          <a:ea typeface="Arial" charset="0"/>
                          <a:cs typeface="Arial" charset="0"/>
                        </a:rPr>
                        <a:t>2. The data available</a:t>
                      </a:r>
                      <a:r>
                        <a:rPr lang="en-US" sz="1200" kern="1200" baseline="0" dirty="0" smtClean="0">
                          <a:solidFill>
                            <a:schemeClr val="dk1"/>
                          </a:solidFill>
                          <a:effectLst/>
                          <a:latin typeface="Arial" charset="0"/>
                          <a:ea typeface="Arial" charset="0"/>
                          <a:cs typeface="Arial" charset="0"/>
                        </a:rPr>
                        <a:t> for forecasting are limited in detail or history.</a:t>
                      </a:r>
                      <a:endParaRPr lang="en-US" sz="1200" kern="1200" dirty="0" smtClean="0">
                        <a:solidFill>
                          <a:schemeClr val="dk1"/>
                        </a:solidFill>
                        <a:effectLst/>
                        <a:latin typeface="Arial" charset="0"/>
                        <a:ea typeface="Arial" charset="0"/>
                        <a:cs typeface="Arial" charset="0"/>
                      </a:endParaRP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dk1"/>
                          </a:solidFill>
                          <a:effectLst/>
                          <a:latin typeface="Arial" charset="0"/>
                          <a:ea typeface="Arial" charset="0"/>
                          <a:cs typeface="Arial" charset="0"/>
                        </a:rPr>
                        <a:t>Disagree</a:t>
                      </a: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r>
              <a:tr h="2743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dk1"/>
                          </a:solidFill>
                          <a:effectLst/>
                          <a:latin typeface="Arial" charset="0"/>
                          <a:ea typeface="Arial" charset="0"/>
                          <a:cs typeface="Arial" charset="0"/>
                        </a:rPr>
                        <a:t>3. No suitable</a:t>
                      </a:r>
                      <a:r>
                        <a:rPr lang="en-US" sz="1200" kern="1200" baseline="0" dirty="0" smtClean="0">
                          <a:solidFill>
                            <a:schemeClr val="dk1"/>
                          </a:solidFill>
                          <a:effectLst/>
                          <a:latin typeface="Arial" charset="0"/>
                          <a:ea typeface="Arial" charset="0"/>
                          <a:cs typeface="Arial" charset="0"/>
                        </a:rPr>
                        <a:t> database currently exists that is directly usable.</a:t>
                      </a:r>
                      <a:endParaRPr lang="en-US" sz="1200" kern="1200" dirty="0" smtClean="0">
                        <a:solidFill>
                          <a:schemeClr val="dk1"/>
                        </a:solidFill>
                        <a:effectLst/>
                        <a:latin typeface="Arial" charset="0"/>
                        <a:ea typeface="Arial" charset="0"/>
                        <a:cs typeface="Arial" charset="0"/>
                      </a:endParaRP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dk1"/>
                          </a:solidFill>
                          <a:effectLst/>
                          <a:latin typeface="Arial" charset="0"/>
                          <a:ea typeface="Arial" charset="0"/>
                          <a:cs typeface="Arial" charset="0"/>
                        </a:rPr>
                        <a:t>Disagree</a:t>
                      </a: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r>
              <a:tr h="2743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dk1"/>
                          </a:solidFill>
                          <a:effectLst/>
                          <a:latin typeface="Arial" charset="0"/>
                          <a:ea typeface="Arial" charset="0"/>
                          <a:cs typeface="Arial" charset="0"/>
                        </a:rPr>
                        <a:t>4. Judgmental techniques are more accurate than quantitative</a:t>
                      </a:r>
                      <a:r>
                        <a:rPr lang="en-US" sz="1200" kern="1200" baseline="0" dirty="0" smtClean="0">
                          <a:solidFill>
                            <a:schemeClr val="dk1"/>
                          </a:solidFill>
                          <a:effectLst/>
                          <a:latin typeface="Arial" charset="0"/>
                          <a:ea typeface="Arial" charset="0"/>
                          <a:cs typeface="Arial" charset="0"/>
                        </a:rPr>
                        <a:t> ones in my business.</a:t>
                      </a:r>
                      <a:endParaRPr lang="en-US" sz="1200" kern="1200" dirty="0" smtClean="0">
                        <a:solidFill>
                          <a:schemeClr val="dk1"/>
                        </a:solidFill>
                        <a:effectLst/>
                        <a:latin typeface="Arial" charset="0"/>
                        <a:ea typeface="Arial" charset="0"/>
                        <a:cs typeface="Arial" charset="0"/>
                      </a:endParaRP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dk1"/>
                          </a:solidFill>
                          <a:effectLst/>
                          <a:latin typeface="Arial" charset="0"/>
                          <a:ea typeface="Arial" charset="0"/>
                          <a:cs typeface="Arial" charset="0"/>
                        </a:rPr>
                        <a:t>Agree</a:t>
                      </a: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r>
              <a:tr h="2743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dk1"/>
                          </a:solidFill>
                          <a:effectLst/>
                          <a:latin typeface="Arial" charset="0"/>
                          <a:ea typeface="Arial" charset="0"/>
                          <a:cs typeface="Arial" charset="0"/>
                        </a:rPr>
                        <a:t>5. I tried formal</a:t>
                      </a:r>
                      <a:r>
                        <a:rPr lang="en-US" sz="1200" kern="1200" baseline="0" dirty="0" smtClean="0">
                          <a:solidFill>
                            <a:schemeClr val="dk1"/>
                          </a:solidFill>
                          <a:effectLst/>
                          <a:latin typeface="Arial" charset="0"/>
                          <a:ea typeface="Arial" charset="0"/>
                          <a:cs typeface="Arial" charset="0"/>
                        </a:rPr>
                        <a:t> techniques, but they failed to produce more accurate results.</a:t>
                      </a:r>
                      <a:endParaRPr lang="en-US" sz="1200" kern="1200" dirty="0" smtClean="0">
                        <a:solidFill>
                          <a:schemeClr val="dk1"/>
                        </a:solidFill>
                        <a:effectLst/>
                        <a:latin typeface="Arial" charset="0"/>
                        <a:ea typeface="Arial" charset="0"/>
                        <a:cs typeface="Arial" charset="0"/>
                      </a:endParaRP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dk1"/>
                          </a:solidFill>
                          <a:effectLst/>
                          <a:latin typeface="Arial" charset="0"/>
                          <a:ea typeface="Arial" charset="0"/>
                          <a:cs typeface="Arial" charset="0"/>
                        </a:rPr>
                        <a:t>Neutral</a:t>
                      </a: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r>
              <a:tr h="2743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dk1"/>
                          </a:solidFill>
                          <a:effectLst/>
                          <a:latin typeface="Arial" charset="0"/>
                          <a:ea typeface="Arial" charset="0"/>
                          <a:cs typeface="Arial" charset="0"/>
                        </a:rPr>
                        <a:t>6. There is no help available to provide</a:t>
                      </a:r>
                      <a:r>
                        <a:rPr lang="en-US" sz="1200" kern="1200" baseline="0" dirty="0" smtClean="0">
                          <a:solidFill>
                            <a:schemeClr val="dk1"/>
                          </a:solidFill>
                          <a:effectLst/>
                          <a:latin typeface="Arial" charset="0"/>
                          <a:ea typeface="Arial" charset="0"/>
                          <a:cs typeface="Arial" charset="0"/>
                        </a:rPr>
                        <a:t> assistance in generating forecasts.</a:t>
                      </a:r>
                      <a:endParaRPr lang="en-US" sz="1200" kern="1200" dirty="0" smtClean="0">
                        <a:solidFill>
                          <a:schemeClr val="dk1"/>
                        </a:solidFill>
                        <a:effectLst/>
                        <a:latin typeface="Arial" charset="0"/>
                        <a:ea typeface="Arial" charset="0"/>
                        <a:cs typeface="Arial" charset="0"/>
                      </a:endParaRP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dk1"/>
                          </a:solidFill>
                          <a:effectLst/>
                          <a:latin typeface="Arial" charset="0"/>
                          <a:ea typeface="Arial" charset="0"/>
                          <a:cs typeface="Arial" charset="0"/>
                        </a:rPr>
                        <a:t>Neutral</a:t>
                      </a: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r>
              <a:tr h="2743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dk1"/>
                          </a:solidFill>
                          <a:effectLst/>
                          <a:latin typeface="Arial" charset="0"/>
                          <a:ea typeface="Arial" charset="0"/>
                          <a:cs typeface="Arial" charset="0"/>
                        </a:rPr>
                        <a:t>7. I am satisfied with the standard (or results) obtained by</a:t>
                      </a:r>
                      <a:r>
                        <a:rPr lang="en-US" sz="1200" kern="1200" baseline="0" dirty="0" smtClean="0">
                          <a:solidFill>
                            <a:schemeClr val="dk1"/>
                          </a:solidFill>
                          <a:effectLst/>
                          <a:latin typeface="Arial" charset="0"/>
                          <a:ea typeface="Arial" charset="0"/>
                          <a:cs typeface="Arial" charset="0"/>
                        </a:rPr>
                        <a:t> my existing methods.</a:t>
                      </a:r>
                      <a:endParaRPr lang="en-US" sz="1200" kern="1200" dirty="0" smtClean="0">
                        <a:solidFill>
                          <a:schemeClr val="dk1"/>
                        </a:solidFill>
                        <a:effectLst/>
                        <a:latin typeface="Arial" charset="0"/>
                        <a:ea typeface="Arial" charset="0"/>
                        <a:cs typeface="Arial" charset="0"/>
                      </a:endParaRP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dk1"/>
                          </a:solidFill>
                          <a:effectLst/>
                          <a:latin typeface="Arial" charset="0"/>
                          <a:ea typeface="Arial" charset="0"/>
                          <a:cs typeface="Arial" charset="0"/>
                        </a:rPr>
                        <a:t>Disagree</a:t>
                      </a: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r>
              <a:tr h="2743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dk1"/>
                          </a:solidFill>
                          <a:effectLst/>
                          <a:latin typeface="Arial" charset="0"/>
                          <a:ea typeface="Arial" charset="0"/>
                          <a:cs typeface="Arial" charset="0"/>
                        </a:rPr>
                        <a:t>8. I do not have sufficient time and/or resources to develop formal techniques.</a:t>
                      </a: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dk1"/>
                          </a:solidFill>
                          <a:effectLst/>
                          <a:latin typeface="Arial" charset="0"/>
                          <a:ea typeface="Arial" charset="0"/>
                          <a:cs typeface="Arial" charset="0"/>
                        </a:rPr>
                        <a:t>Agree</a:t>
                      </a: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r>
            </a:tbl>
          </a:graphicData>
        </a:graphic>
      </p:graphicFrame>
      <p:sp>
        <p:nvSpPr>
          <p:cNvPr id="2" name="Title 1"/>
          <p:cNvSpPr>
            <a:spLocks noGrp="1"/>
          </p:cNvSpPr>
          <p:nvPr>
            <p:ph type="title"/>
          </p:nvPr>
        </p:nvSpPr>
        <p:spPr/>
        <p:txBody>
          <a:bodyPr/>
          <a:lstStyle/>
          <a:p>
            <a:r>
              <a:rPr lang="en-US" dirty="0" smtClean="0"/>
              <a:t>13.4 Improving Forecasting</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13: Forecasting in Practice</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47</a:t>
            </a:fld>
            <a:endParaRPr lang="en-US" dirty="0"/>
          </a:p>
        </p:txBody>
      </p:sp>
      <p:sp>
        <p:nvSpPr>
          <p:cNvPr id="10" name="Content Placeholder 2"/>
          <p:cNvSpPr txBox="1">
            <a:spLocks/>
          </p:cNvSpPr>
          <p:nvPr/>
        </p:nvSpPr>
        <p:spPr>
          <a:xfrm>
            <a:off x="681445" y="5339238"/>
            <a:ext cx="7543800" cy="1001052"/>
          </a:xfrm>
          <a:prstGeom prst="rect">
            <a:avLst/>
          </a:prstGeom>
          <a:solidFill>
            <a:srgbClr val="182752">
              <a:alpha val="15000"/>
            </a:srgbClr>
          </a:solidFill>
        </p:spPr>
        <p:txBody>
          <a:bodyPr vert="horz" lIns="91440" tIns="91440" rIns="91440" bIns="91440" rtlCol="0">
            <a:normAutofit/>
          </a:bodyPr>
          <a:lstStyle>
            <a:lvl1pPr marL="228600" indent="-228600" algn="l" defTabSz="914400" rtl="0" eaLnBrk="1" latinLnBrk="0" hangingPunct="1">
              <a:lnSpc>
                <a:spcPct val="10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10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10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dirty="0" smtClean="0">
                <a:solidFill>
                  <a:srgbClr val="182752"/>
                </a:solidFill>
              </a:rPr>
              <a:t>Discussion Question</a:t>
            </a:r>
          </a:p>
          <a:p>
            <a:pPr marL="234950" indent="-227013">
              <a:lnSpc>
                <a:spcPts val="2000"/>
              </a:lnSpc>
              <a:spcBef>
                <a:spcPts val="400"/>
              </a:spcBef>
            </a:pPr>
            <a:r>
              <a:rPr lang="en-US" sz="1600" dirty="0" smtClean="0"/>
              <a:t>Organizations have proved reluctant to put better forecasting procedures in place. Why?</a:t>
            </a:r>
            <a:endParaRPr lang="en-US" sz="1600" dirty="0"/>
          </a:p>
        </p:txBody>
      </p:sp>
      <p:sp>
        <p:nvSpPr>
          <p:cNvPr id="13" name="Rectangle 12"/>
          <p:cNvSpPr/>
          <p:nvPr/>
        </p:nvSpPr>
        <p:spPr>
          <a:xfrm>
            <a:off x="681445" y="4967340"/>
            <a:ext cx="1982915" cy="153888"/>
          </a:xfrm>
          <a:prstGeom prst="rect">
            <a:avLst/>
          </a:prstGeom>
        </p:spPr>
        <p:txBody>
          <a:bodyPr wrap="none" lIns="0" tIns="0" rIns="0" bIns="0">
            <a:spAutoFit/>
          </a:bodyPr>
          <a:lstStyle/>
          <a:p>
            <a:pPr defTabSz="1047750" eaLnBrk="0" hangingPunct="0">
              <a:spcBef>
                <a:spcPts val="600"/>
              </a:spcBef>
            </a:pPr>
            <a:r>
              <a:rPr lang="en-GB" sz="1000" i="1" dirty="0" smtClean="0">
                <a:latin typeface="Arial" charset="0"/>
                <a:ea typeface="Arial" charset="0"/>
                <a:cs typeface="Arial" charset="0"/>
              </a:rPr>
              <a:t>Source: </a:t>
            </a:r>
            <a:r>
              <a:rPr lang="en-GB" sz="1000" dirty="0" err="1" smtClean="0">
                <a:latin typeface="Arial" charset="0"/>
                <a:ea typeface="Arial" charset="0"/>
                <a:cs typeface="Arial" charset="0"/>
              </a:rPr>
              <a:t>Fildes</a:t>
            </a:r>
            <a:r>
              <a:rPr lang="en-GB" sz="1000" dirty="0" smtClean="0">
                <a:latin typeface="Arial" charset="0"/>
                <a:ea typeface="Arial" charset="0"/>
                <a:cs typeface="Arial" charset="0"/>
              </a:rPr>
              <a:t> and Hastings, 1994.</a:t>
            </a:r>
            <a:endParaRPr lang="en-GB" sz="1000" dirty="0">
              <a:latin typeface="Arial" charset="0"/>
              <a:ea typeface="Arial" charset="0"/>
              <a:cs typeface="Arial" charset="0"/>
            </a:endParaRPr>
          </a:p>
        </p:txBody>
      </p:sp>
    </p:spTree>
    <p:extLst>
      <p:ext uri="{BB962C8B-B14F-4D97-AF65-F5344CB8AC3E}">
        <p14:creationId xmlns:p14="http://schemas.microsoft.com/office/powerpoint/2010/main" val="15953695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a:t>13.4 Improving Forecasting</a:t>
            </a:r>
          </a:p>
        </p:txBody>
      </p:sp>
      <p:sp>
        <p:nvSpPr>
          <p:cNvPr id="3" name="Content Placeholder 2"/>
          <p:cNvSpPr>
            <a:spLocks noGrp="1"/>
          </p:cNvSpPr>
          <p:nvPr>
            <p:ph idx="1"/>
          </p:nvPr>
        </p:nvSpPr>
        <p:spPr/>
        <p:txBody>
          <a:bodyPr>
            <a:normAutofit/>
          </a:bodyPr>
          <a:lstStyle/>
          <a:p>
            <a:pPr marL="0" indent="0">
              <a:buNone/>
            </a:pPr>
            <a:r>
              <a:rPr lang="en-US" sz="2200" b="1" dirty="0">
                <a:solidFill>
                  <a:srgbClr val="873B1F"/>
                </a:solidFill>
              </a:rPr>
              <a:t>Implementing Improvements in Forecasting </a:t>
            </a:r>
          </a:p>
          <a:p>
            <a:pPr marL="0" indent="0">
              <a:buNone/>
            </a:pPr>
            <a:r>
              <a:rPr lang="en-US" sz="1900" dirty="0"/>
              <a:t>Implementing improved forecasting processes and systems requires that the new system:</a:t>
            </a:r>
          </a:p>
          <a:p>
            <a:pPr lvl="1">
              <a:buClr>
                <a:srgbClr val="873B1F"/>
              </a:buClr>
              <a:buFont typeface="Arial" charset="0"/>
              <a:buChar char="•"/>
            </a:pPr>
            <a:r>
              <a:rPr lang="en-US" dirty="0"/>
              <a:t>Be compatible with existing practices if possible.</a:t>
            </a:r>
          </a:p>
          <a:p>
            <a:pPr lvl="1">
              <a:buClr>
                <a:srgbClr val="873B1F"/>
              </a:buClr>
              <a:buFont typeface="Arial" charset="0"/>
              <a:buChar char="•"/>
            </a:pPr>
            <a:r>
              <a:rPr lang="en-US" dirty="0"/>
              <a:t>Has its risk managed by incremental adoption. Ideally, the system can be introduced sequentially in the organization.</a:t>
            </a:r>
          </a:p>
          <a:p>
            <a:pPr lvl="1">
              <a:buClr>
                <a:srgbClr val="873B1F"/>
              </a:buClr>
              <a:buFont typeface="Arial" charset="0"/>
              <a:buChar char="•"/>
            </a:pPr>
            <a:r>
              <a:rPr lang="en-US" dirty="0"/>
              <a:t>Be comprehensible, with its features easily communicated to those who will use it.</a:t>
            </a:r>
          </a:p>
          <a:p>
            <a:pPr lvl="1">
              <a:buClr>
                <a:srgbClr val="873B1F"/>
              </a:buClr>
              <a:buFont typeface="Arial" charset="0"/>
              <a:buChar char="•"/>
            </a:pPr>
            <a:r>
              <a:rPr lang="en-US" dirty="0"/>
              <a:t>Add demonstrable value above the current system.</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13: Forecasting in Practice</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48</a:t>
            </a:fld>
            <a:endParaRPr lang="en-US" dirty="0"/>
          </a:p>
        </p:txBody>
      </p:sp>
    </p:spTree>
    <p:extLst>
      <p:ext uri="{BB962C8B-B14F-4D97-AF65-F5344CB8AC3E}">
        <p14:creationId xmlns:p14="http://schemas.microsoft.com/office/powerpoint/2010/main" val="18206760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Discussion Question</a:t>
            </a:r>
            <a:endParaRPr lang="en-US" dirty="0"/>
          </a:p>
        </p:txBody>
      </p:sp>
      <p:sp>
        <p:nvSpPr>
          <p:cNvPr id="3" name="Content Placeholder 2"/>
          <p:cNvSpPr>
            <a:spLocks noGrp="1"/>
          </p:cNvSpPr>
          <p:nvPr>
            <p:ph idx="1"/>
          </p:nvPr>
        </p:nvSpPr>
        <p:spPr/>
        <p:txBody>
          <a:bodyPr>
            <a:normAutofit/>
          </a:bodyPr>
          <a:lstStyle/>
          <a:p>
            <a:r>
              <a:rPr lang="en-GB" dirty="0"/>
              <a:t>You’re now expert forecasters.</a:t>
            </a:r>
          </a:p>
          <a:p>
            <a:r>
              <a:rPr lang="en-GB" dirty="0"/>
              <a:t>How should we plan to improve forecasting in an organization?</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13: Forecasting in Practice</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49</a:t>
            </a:fld>
            <a:endParaRPr lang="en-US" dirty="0"/>
          </a:p>
        </p:txBody>
      </p:sp>
      <p:pic>
        <p:nvPicPr>
          <p:cNvPr id="6" name="Picture 5" descr="20121012-&lt;strong&gt;crystal-ball&lt;/strong&g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150" y="2559833"/>
            <a:ext cx="7251700" cy="2870200"/>
          </a:xfrm>
          <a:prstGeom prst="rect">
            <a:avLst/>
          </a:prstGeom>
        </p:spPr>
      </p:pic>
    </p:spTree>
    <p:extLst>
      <p:ext uri="{BB962C8B-B14F-4D97-AF65-F5344CB8AC3E}">
        <p14:creationId xmlns:p14="http://schemas.microsoft.com/office/powerpoint/2010/main" val="1575073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t="3937"/>
          <a:stretch/>
        </p:blipFill>
        <p:spPr>
          <a:xfrm>
            <a:off x="685798" y="3016577"/>
            <a:ext cx="4770458" cy="3306307"/>
          </a:xfrm>
          <a:prstGeom prst="rect">
            <a:avLst/>
          </a:prstGeom>
        </p:spPr>
      </p:pic>
      <p:sp>
        <p:nvSpPr>
          <p:cNvPr id="2" name="Title 1"/>
          <p:cNvSpPr>
            <a:spLocks noGrp="1"/>
          </p:cNvSpPr>
          <p:nvPr>
            <p:ph type="title"/>
          </p:nvPr>
        </p:nvSpPr>
        <p:spPr/>
        <p:txBody>
          <a:bodyPr/>
          <a:lstStyle/>
          <a:p>
            <a:r>
              <a:rPr lang="en-US" dirty="0"/>
              <a:t>13.1 The Process of Forecasting</a:t>
            </a:r>
          </a:p>
        </p:txBody>
      </p:sp>
      <p:sp>
        <p:nvSpPr>
          <p:cNvPr id="4" name="Content Placeholder 2"/>
          <p:cNvSpPr>
            <a:spLocks noGrp="1"/>
          </p:cNvSpPr>
          <p:nvPr>
            <p:ph idx="1"/>
          </p:nvPr>
        </p:nvSpPr>
        <p:spPr>
          <a:xfrm>
            <a:off x="685800" y="1458686"/>
            <a:ext cx="7543800" cy="1293941"/>
          </a:xfrm>
        </p:spPr>
        <p:txBody>
          <a:bodyPr>
            <a:normAutofit/>
          </a:bodyPr>
          <a:lstStyle/>
          <a:p>
            <a:pPr marL="0" indent="0">
              <a:buNone/>
            </a:pPr>
            <a:r>
              <a:rPr lang="en-US" sz="1800" b="1" dirty="0" smtClean="0">
                <a:solidFill>
                  <a:srgbClr val="873B1F"/>
                </a:solidFill>
              </a:rPr>
              <a:t>Forecasting Method Selection</a:t>
            </a:r>
          </a:p>
          <a:p>
            <a:pPr marL="236538" indent="-236538">
              <a:spcBef>
                <a:spcPts val="400"/>
              </a:spcBef>
            </a:pPr>
            <a:r>
              <a:rPr lang="en-US" sz="1800" dirty="0"/>
              <a:t>Judgmental methods are used more often than quantitative methods.</a:t>
            </a:r>
            <a:endParaRPr lang="en-GB" sz="1800" dirty="0"/>
          </a:p>
          <a:p>
            <a:pPr marL="236538" indent="-236538">
              <a:spcBef>
                <a:spcPts val="400"/>
              </a:spcBef>
            </a:pPr>
            <a:r>
              <a:rPr lang="en-US" sz="1800" dirty="0"/>
              <a:t>Extrapolative methods are preferred to causal methods.</a:t>
            </a:r>
          </a:p>
          <a:p>
            <a:pPr marL="236538" indent="-236538">
              <a:spcBef>
                <a:spcPts val="400"/>
              </a:spcBef>
            </a:pPr>
            <a:r>
              <a:rPr lang="en-US" sz="1800" dirty="0"/>
              <a:t>Simple methods are preferred to complex methods.</a:t>
            </a:r>
            <a:endParaRPr lang="en-GB" sz="1800"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5</a:t>
            </a:fld>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13: Forecasting in Practice</a:t>
            </a:r>
            <a:endParaRPr lang="en-US" dirty="0"/>
          </a:p>
        </p:txBody>
      </p:sp>
      <p:sp>
        <p:nvSpPr>
          <p:cNvPr id="8" name="Content Placeholder 2"/>
          <p:cNvSpPr txBox="1">
            <a:spLocks/>
          </p:cNvSpPr>
          <p:nvPr/>
        </p:nvSpPr>
        <p:spPr>
          <a:xfrm>
            <a:off x="685799" y="2844186"/>
            <a:ext cx="7543800" cy="243916"/>
          </a:xfrm>
          <a:prstGeom prst="rect">
            <a:avLst/>
          </a:prstGeom>
        </p:spPr>
        <p:txBody>
          <a:bodyPr vert="horz" lIns="0" tIns="0" rIns="0" bIns="0" rtlCol="0">
            <a:normAutofit fontScale="77500" lnSpcReduction="20000"/>
          </a:bodyPr>
          <a:lstStyle>
            <a:lvl1pPr marL="228600" indent="-228600" algn="l" defTabSz="914400" rtl="0" eaLnBrk="1" latinLnBrk="0" hangingPunct="1">
              <a:lnSpc>
                <a:spcPct val="10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10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10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smtClean="0">
                <a:solidFill>
                  <a:srgbClr val="873B1F"/>
                </a:solidFill>
              </a:rPr>
              <a:t>Forecasting Techniques, Ranked in Order of Frequency of Use, by Forecast Horizon</a:t>
            </a:r>
            <a:endParaRPr lang="en-US" sz="1800" dirty="0"/>
          </a:p>
        </p:txBody>
      </p:sp>
      <p:sp>
        <p:nvSpPr>
          <p:cNvPr id="9" name="TextBox 8"/>
          <p:cNvSpPr txBox="1"/>
          <p:nvPr/>
        </p:nvSpPr>
        <p:spPr>
          <a:xfrm>
            <a:off x="6057899" y="3746875"/>
            <a:ext cx="2377439" cy="2277547"/>
          </a:xfrm>
          <a:prstGeom prst="rect">
            <a:avLst/>
          </a:prstGeom>
          <a:solidFill>
            <a:srgbClr val="873B1F"/>
          </a:solidFill>
          <a:ln w="12700">
            <a:noFill/>
            <a:miter lim="800000"/>
            <a:headEnd/>
            <a:tailEnd/>
          </a:ln>
          <a:effectLst/>
        </p:spPr>
        <p:txBody>
          <a:bodyPr wrap="square" lIns="104753" tIns="91440" rIns="104753" bIns="91440" anchor="ctr" anchorCtr="0">
            <a:spAutoFit/>
          </a:bodyPr>
          <a:lstStyle>
            <a:defPPr>
              <a:defRPr lang="en-US"/>
            </a:defPPr>
            <a:lvl1pPr algn="ctr" defTabSz="1047750" eaLnBrk="0" hangingPunct="0">
              <a:spcBef>
                <a:spcPts val="600"/>
              </a:spcBef>
              <a:defRPr u="none">
                <a:solidFill>
                  <a:schemeClr val="bg1"/>
                </a:solidFill>
                <a:latin typeface="Arial" charset="0"/>
                <a:ea typeface="Arial" charset="0"/>
                <a:cs typeface="Arial" charset="0"/>
              </a:defRPr>
            </a:lvl1pPr>
          </a:lstStyle>
          <a:p>
            <a:pPr algn="l"/>
            <a:r>
              <a:rPr lang="en-GB" dirty="0" smtClean="0"/>
              <a:t>The bottom line:</a:t>
            </a:r>
          </a:p>
          <a:p>
            <a:pPr marL="233363" indent="-233363" algn="l">
              <a:buFont typeface="Arial" panose="020B0604020202020204" pitchFamily="34" charset="0"/>
              <a:buChar char="•"/>
            </a:pPr>
            <a:r>
              <a:rPr lang="en-GB" dirty="0" smtClean="0"/>
              <a:t>Judgmental methods preferred to extrapolative methods</a:t>
            </a:r>
          </a:p>
          <a:p>
            <a:pPr marL="233363" indent="-233363" algn="l">
              <a:buFont typeface="Arial" panose="020B0604020202020204" pitchFamily="34" charset="0"/>
              <a:buChar char="•"/>
            </a:pPr>
            <a:r>
              <a:rPr lang="en-GB" dirty="0" smtClean="0"/>
              <a:t>Complex methods seldom used</a:t>
            </a:r>
            <a:endParaRPr lang="en-GB" dirty="0"/>
          </a:p>
        </p:txBody>
      </p:sp>
    </p:spTree>
    <p:extLst>
      <p:ext uri="{BB962C8B-B14F-4D97-AF65-F5344CB8AC3E}">
        <p14:creationId xmlns:p14="http://schemas.microsoft.com/office/powerpoint/2010/main" val="17484372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Principles and Take-</a:t>
            </a:r>
            <a:r>
              <a:rPr lang="en-US" dirty="0" err="1" smtClean="0"/>
              <a:t>Aways</a:t>
            </a:r>
            <a:endParaRPr lang="en-US" dirty="0"/>
          </a:p>
        </p:txBody>
      </p:sp>
      <p:sp>
        <p:nvSpPr>
          <p:cNvPr id="3" name="Content Placeholder 2"/>
          <p:cNvSpPr>
            <a:spLocks noGrp="1"/>
          </p:cNvSpPr>
          <p:nvPr>
            <p:ph idx="1"/>
          </p:nvPr>
        </p:nvSpPr>
        <p:spPr/>
        <p:txBody>
          <a:bodyPr>
            <a:normAutofit/>
          </a:bodyPr>
          <a:lstStyle/>
          <a:p>
            <a:r>
              <a:rPr lang="en-GB" dirty="0"/>
              <a:t>Follow </a:t>
            </a:r>
            <a:r>
              <a:rPr lang="en-GB" dirty="0" smtClean="0"/>
              <a:t>PIVASE </a:t>
            </a:r>
            <a:r>
              <a:rPr lang="en-GB" dirty="0"/>
              <a:t>(Purpose, Information, Value, Analysis, System and Evaluation).</a:t>
            </a:r>
          </a:p>
          <a:p>
            <a:r>
              <a:rPr lang="en-GB" dirty="0"/>
              <a:t>Use quantitative methods where practical.</a:t>
            </a:r>
          </a:p>
          <a:p>
            <a:r>
              <a:rPr lang="en-GB" dirty="0"/>
              <a:t>Where additional information is available and not part of the model, adjust the quantitative forecasting.</a:t>
            </a:r>
          </a:p>
          <a:p>
            <a:r>
              <a:rPr lang="en-GB" dirty="0"/>
              <a:t>Evaluate the quantitative forecast compared to the adjusted forecasts.</a:t>
            </a:r>
          </a:p>
          <a:p>
            <a:pPr lvl="1"/>
            <a:r>
              <a:rPr lang="en-GB" dirty="0"/>
              <a:t>Delivers the value added by the adjustment.</a:t>
            </a:r>
          </a:p>
          <a:p>
            <a:r>
              <a:rPr lang="en-GB" dirty="0"/>
              <a:t>Consider a combination of forecasts to produce the final forecast.</a:t>
            </a:r>
          </a:p>
          <a:p>
            <a:r>
              <a:rPr lang="en-GB" dirty="0"/>
              <a:t>Monitor forecast errors in class-A problems.</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13: Forecasting in Practice</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50</a:t>
            </a:fld>
            <a:endParaRPr lang="en-US" dirty="0"/>
          </a:p>
        </p:txBody>
      </p:sp>
    </p:spTree>
    <p:extLst>
      <p:ext uri="{BB962C8B-B14F-4D97-AF65-F5344CB8AC3E}">
        <p14:creationId xmlns:p14="http://schemas.microsoft.com/office/powerpoint/2010/main" val="16062602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Principles and Take-</a:t>
            </a:r>
            <a:r>
              <a:rPr lang="en-US" dirty="0" err="1" smtClean="0"/>
              <a:t>Aways</a:t>
            </a:r>
            <a:endParaRPr lang="en-US" dirty="0"/>
          </a:p>
        </p:txBody>
      </p:sp>
      <p:sp>
        <p:nvSpPr>
          <p:cNvPr id="3" name="Content Placeholder 2"/>
          <p:cNvSpPr>
            <a:spLocks noGrp="1"/>
          </p:cNvSpPr>
          <p:nvPr>
            <p:ph idx="1"/>
          </p:nvPr>
        </p:nvSpPr>
        <p:spPr/>
        <p:txBody>
          <a:bodyPr>
            <a:normAutofit/>
          </a:bodyPr>
          <a:lstStyle/>
          <a:p>
            <a:r>
              <a:rPr lang="en-GB" dirty="0"/>
              <a:t>Depoliticize the forecasting process.</a:t>
            </a:r>
          </a:p>
          <a:p>
            <a:r>
              <a:rPr lang="en-GB" dirty="0"/>
              <a:t>Ensure reliable flows of information from all parts of the organization.</a:t>
            </a:r>
          </a:p>
          <a:p>
            <a:r>
              <a:rPr lang="en-GB" dirty="0"/>
              <a:t>Identify key risks through simulation or scenario analysis.</a:t>
            </a:r>
          </a:p>
          <a:p>
            <a:pPr lvl="1"/>
            <a:r>
              <a:rPr lang="en-GB" dirty="0"/>
              <a:t>Identify robust strategies.</a:t>
            </a:r>
          </a:p>
          <a:p>
            <a:r>
              <a:rPr lang="en-GB" dirty="0"/>
              <a:t>Consider adopting insurance, portfolio approaches and organizational flexibility in situations of high risk.</a:t>
            </a:r>
          </a:p>
          <a:p>
            <a:r>
              <a:rPr lang="en-GB" dirty="0"/>
              <a:t>Develop strategies for overcoming organizational barriers to improving organizational forecasting.</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13: Forecasting in Practice</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51</a:t>
            </a:fld>
            <a:endParaRPr lang="en-US" dirty="0"/>
          </a:p>
        </p:txBody>
      </p:sp>
    </p:spTree>
    <p:extLst>
      <p:ext uri="{BB962C8B-B14F-4D97-AF65-F5344CB8AC3E}">
        <p14:creationId xmlns:p14="http://schemas.microsoft.com/office/powerpoint/2010/main" val="13492828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Minicase</a:t>
            </a:r>
            <a:r>
              <a:rPr lang="en-US" dirty="0" smtClean="0"/>
              <a:t> 13.1 The Management of </a:t>
            </a:r>
            <a:br>
              <a:rPr lang="en-US" dirty="0" smtClean="0"/>
            </a:br>
            <a:r>
              <a:rPr lang="en-US" dirty="0" smtClean="0"/>
              <a:t>Call-Center Forecasting</a:t>
            </a:r>
            <a:endParaRPr lang="en-US" dirty="0"/>
          </a:p>
        </p:txBody>
      </p:sp>
      <p:sp>
        <p:nvSpPr>
          <p:cNvPr id="3" name="Content Placeholder 2"/>
          <p:cNvSpPr>
            <a:spLocks noGrp="1"/>
          </p:cNvSpPr>
          <p:nvPr>
            <p:ph idx="1"/>
          </p:nvPr>
        </p:nvSpPr>
        <p:spPr/>
        <p:txBody>
          <a:bodyPr>
            <a:noAutofit/>
          </a:bodyPr>
          <a:lstStyle/>
          <a:p>
            <a:pPr marL="0" indent="0">
              <a:buNone/>
            </a:pPr>
            <a:r>
              <a:rPr lang="en-GB" sz="1600" dirty="0"/>
              <a:t>In </a:t>
            </a:r>
            <a:r>
              <a:rPr lang="en-GB" sz="1600" dirty="0" err="1"/>
              <a:t>CreditBank</a:t>
            </a:r>
            <a:r>
              <a:rPr lang="en-GB" sz="1600" dirty="0"/>
              <a:t>, a new manager has recently been put in charge of the call </a:t>
            </a:r>
            <a:r>
              <a:rPr lang="en-GB" sz="1600" dirty="0" err="1"/>
              <a:t>center’s</a:t>
            </a:r>
            <a:r>
              <a:rPr lang="en-GB" sz="1600" dirty="0"/>
              <a:t> forecasting support function. She is an accountant by background, and forecasting is just one part of her managerial responsibilities. However, there is pressure from senior management to improve </a:t>
            </a:r>
            <a:r>
              <a:rPr lang="en-GB" sz="1600" dirty="0" smtClean="0"/>
              <a:t>accuracy.</a:t>
            </a:r>
          </a:p>
          <a:p>
            <a:pPr marL="0" indent="0">
              <a:buNone/>
            </a:pPr>
            <a:r>
              <a:rPr lang="en-GB" sz="1600" dirty="0" smtClean="0"/>
              <a:t>The </a:t>
            </a:r>
            <a:r>
              <a:rPr lang="en-GB" sz="1600" dirty="0"/>
              <a:t>new manager made some preliminary inquiries which suggested that the accuracy level for the core business of forecasting incoming account inquiries as measured by </a:t>
            </a:r>
            <a:r>
              <a:rPr lang="en-GB" sz="1600" i="1" dirty="0"/>
              <a:t>MAPE </a:t>
            </a:r>
            <a:r>
              <a:rPr lang="en-GB" sz="1600" dirty="0"/>
              <a:t>a week ahead was 22 percent. Her view from looking at </a:t>
            </a:r>
            <a:r>
              <a:rPr lang="en-GB" sz="1600" dirty="0" smtClean="0"/>
              <a:t>cross-industry benchmarking </a:t>
            </a:r>
            <a:r>
              <a:rPr lang="en-GB" sz="1600" dirty="0"/>
              <a:t>studies was that 10 percent was a more satisfactory level, and she was confident that her manager would find that percentage </a:t>
            </a:r>
            <a:r>
              <a:rPr lang="en-GB" sz="1600" dirty="0" smtClean="0"/>
              <a:t>acceptable.</a:t>
            </a:r>
          </a:p>
          <a:p>
            <a:pPr marL="0" indent="0">
              <a:buNone/>
            </a:pPr>
            <a:r>
              <a:rPr lang="en-GB" sz="1600" dirty="0" smtClean="0"/>
              <a:t>So </a:t>
            </a:r>
            <a:r>
              <a:rPr lang="en-GB" sz="1600" dirty="0"/>
              <a:t>she gave the forecasting group a month in which to improve its performance. Within the group, Mark A. had the responsibility of forecasting these calls, which was done with an industry standard package (based on exponential smoothing and weekly profiles of calls). The accuracy figure was calculated automatically from within the software. Data on the calls are given in the data set </a:t>
            </a:r>
            <a:r>
              <a:rPr lang="en-GB" sz="1600" i="1" dirty="0" err="1"/>
              <a:t>Credit_call.xlsx</a:t>
            </a:r>
            <a:r>
              <a:rPr lang="en-GB" sz="1600" dirty="0"/>
              <a:t>. </a:t>
            </a:r>
          </a:p>
          <a:p>
            <a:r>
              <a:rPr lang="en-GB" sz="1600" dirty="0" smtClean="0"/>
              <a:t>What </a:t>
            </a:r>
            <a:r>
              <a:rPr lang="en-GB" sz="1600" dirty="0"/>
              <a:t>would you recommend that Mark A. do?</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13: Forecasting in Practice</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52</a:t>
            </a:fld>
            <a:endParaRPr lang="en-US" dirty="0"/>
          </a:p>
        </p:txBody>
      </p:sp>
    </p:spTree>
    <p:extLst>
      <p:ext uri="{BB962C8B-B14F-4D97-AF65-F5344CB8AC3E}">
        <p14:creationId xmlns:p14="http://schemas.microsoft.com/office/powerpoint/2010/main" val="1366422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13.1 The Process of Forecasting</a:t>
            </a:r>
          </a:p>
        </p:txBody>
      </p:sp>
      <p:sp>
        <p:nvSpPr>
          <p:cNvPr id="5" name="Slide Number Placeholder 4"/>
          <p:cNvSpPr>
            <a:spLocks noGrp="1"/>
          </p:cNvSpPr>
          <p:nvPr>
            <p:ph type="sldNum" sz="quarter" idx="4"/>
          </p:nvPr>
        </p:nvSpPr>
        <p:spPr/>
        <p:txBody>
          <a:bodyPr/>
          <a:lstStyle/>
          <a:p>
            <a:fld id="{9BB7F014-2DB4-4D49-99B4-59FA1294E957}" type="slidenum">
              <a:rPr lang="en-US" smtClean="0"/>
              <a:pPr/>
              <a:t>6</a:t>
            </a:fld>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13: Forecasting in Practice</a:t>
            </a:r>
            <a:endParaRPr lang="en-US" dirty="0"/>
          </a:p>
        </p:txBody>
      </p:sp>
      <p:sp>
        <p:nvSpPr>
          <p:cNvPr id="10" name="Text Box 6"/>
          <p:cNvSpPr txBox="1">
            <a:spLocks noChangeArrowheads="1"/>
          </p:cNvSpPr>
          <p:nvPr/>
        </p:nvSpPr>
        <p:spPr bwMode="auto">
          <a:xfrm>
            <a:off x="685799" y="5569744"/>
            <a:ext cx="7438869" cy="738664"/>
          </a:xfrm>
          <a:prstGeom prst="rect">
            <a:avLst/>
          </a:prstGeom>
          <a:noFill/>
          <a:ln w="12700">
            <a:noFill/>
            <a:miter lim="800000"/>
            <a:headEnd/>
            <a:tailEnd/>
          </a:ln>
          <a:effectLst/>
        </p:spPr>
        <p:txBody>
          <a:bodyPr wrap="square" lIns="0" tIns="0" rIns="0" bIns="0" anchor="ctr" anchorCtr="0">
            <a:spAutoFit/>
          </a:bodyPr>
          <a:lstStyle/>
          <a:p>
            <a:pPr defTabSz="1047750" eaLnBrk="0" hangingPunct="0"/>
            <a:r>
              <a:rPr lang="en-GB" sz="1600" u="none" dirty="0" smtClean="0">
                <a:solidFill>
                  <a:srgbClr val="873B1F"/>
                </a:solidFill>
                <a:latin typeface="Arial" charset="0"/>
                <a:ea typeface="Arial" charset="0"/>
                <a:cs typeface="Arial" charset="0"/>
              </a:rPr>
              <a:t>Choice of methodology affects:</a:t>
            </a:r>
          </a:p>
          <a:p>
            <a:pPr marL="285750" indent="-285750" defTabSz="1047750" eaLnBrk="0" hangingPunct="0">
              <a:buFont typeface="Arial" charset="0"/>
              <a:buChar char="•"/>
            </a:pPr>
            <a:r>
              <a:rPr lang="en-GB" sz="1600" u="none" dirty="0" smtClean="0">
                <a:solidFill>
                  <a:srgbClr val="873B1F"/>
                </a:solidFill>
                <a:latin typeface="Arial" charset="0"/>
                <a:ea typeface="Arial" charset="0"/>
                <a:cs typeface="Arial" charset="0"/>
              </a:rPr>
              <a:t>the forecast error rate.</a:t>
            </a:r>
          </a:p>
          <a:p>
            <a:pPr marL="285750" indent="-285750" defTabSz="1047750" eaLnBrk="0" hangingPunct="0">
              <a:buFont typeface="Arial" charset="0"/>
              <a:buChar char="•"/>
            </a:pPr>
            <a:r>
              <a:rPr lang="en-GB" sz="1600" dirty="0" smtClean="0">
                <a:solidFill>
                  <a:srgbClr val="873B1F"/>
                </a:solidFill>
                <a:latin typeface="Arial" charset="0"/>
                <a:ea typeface="Arial" charset="0"/>
                <a:cs typeface="Arial" charset="0"/>
              </a:rPr>
              <a:t>the acceptability of the final forecast to users.</a:t>
            </a:r>
            <a:endParaRPr lang="en-GB" sz="1600" u="none" dirty="0">
              <a:solidFill>
                <a:srgbClr val="873B1F"/>
              </a:solidFill>
              <a:latin typeface="Arial" charset="0"/>
              <a:ea typeface="Arial" charset="0"/>
              <a:cs typeface="Arial" charset="0"/>
            </a:endParaRPr>
          </a:p>
        </p:txBody>
      </p:sp>
      <p:pic>
        <p:nvPicPr>
          <p:cNvPr id="3" name="Picture 2"/>
          <p:cNvPicPr>
            <a:picLocks noChangeAspect="1"/>
          </p:cNvPicPr>
          <p:nvPr/>
        </p:nvPicPr>
        <p:blipFill rotWithShape="1">
          <a:blip r:embed="rId2"/>
          <a:srcRect t="6614" b="6725"/>
          <a:stretch/>
        </p:blipFill>
        <p:spPr>
          <a:xfrm>
            <a:off x="685798" y="1745279"/>
            <a:ext cx="6233475" cy="3713838"/>
          </a:xfrm>
          <a:prstGeom prst="rect">
            <a:avLst/>
          </a:prstGeom>
        </p:spPr>
      </p:pic>
      <p:sp>
        <p:nvSpPr>
          <p:cNvPr id="7" name="Content Placeholder 2"/>
          <p:cNvSpPr>
            <a:spLocks noGrp="1"/>
          </p:cNvSpPr>
          <p:nvPr>
            <p:ph idx="1"/>
          </p:nvPr>
        </p:nvSpPr>
        <p:spPr>
          <a:xfrm>
            <a:off x="685799" y="1435514"/>
            <a:ext cx="7543800" cy="309765"/>
          </a:xfrm>
        </p:spPr>
        <p:txBody>
          <a:bodyPr>
            <a:normAutofit/>
          </a:bodyPr>
          <a:lstStyle/>
          <a:p>
            <a:pPr marL="0" indent="0">
              <a:buNone/>
            </a:pPr>
            <a:r>
              <a:rPr lang="en-US" sz="1600" b="1" dirty="0" smtClean="0">
                <a:solidFill>
                  <a:srgbClr val="873B1F"/>
                </a:solidFill>
              </a:rPr>
              <a:t>Factors Affecting the Use of Different Forecasting Methodologies</a:t>
            </a:r>
            <a:endParaRPr lang="en-US" sz="1600" dirty="0"/>
          </a:p>
        </p:txBody>
      </p:sp>
    </p:spTree>
    <p:extLst>
      <p:ext uri="{BB962C8B-B14F-4D97-AF65-F5344CB8AC3E}">
        <p14:creationId xmlns:p14="http://schemas.microsoft.com/office/powerpoint/2010/main" val="653215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13656" y="1360718"/>
            <a:ext cx="8316686" cy="4950052"/>
          </a:xfrm>
        </p:spPr>
        <p:txBody>
          <a:bodyPr>
            <a:normAutofit/>
          </a:bodyPr>
          <a:lstStyle/>
          <a:p>
            <a:pPr marL="0" indent="0">
              <a:buNone/>
            </a:pPr>
            <a:r>
              <a:rPr lang="en-US" sz="1600" b="1" dirty="0" smtClean="0">
                <a:solidFill>
                  <a:srgbClr val="873B1F"/>
                </a:solidFill>
              </a:rPr>
              <a:t>Forecasting Method Selection: </a:t>
            </a:r>
            <a:r>
              <a:rPr lang="en-US" sz="1400" b="1" dirty="0" smtClean="0">
                <a:solidFill>
                  <a:srgbClr val="873B1F"/>
                </a:solidFill>
              </a:rPr>
              <a:t>Which Methods Work Best Under What Circumstances?</a:t>
            </a:r>
          </a:p>
          <a:p>
            <a:pPr marL="0" indent="0">
              <a:buNone/>
            </a:pPr>
            <a:r>
              <a:rPr lang="en-US" sz="1400" b="1" dirty="0" smtClean="0"/>
              <a:t>Judgmental </a:t>
            </a:r>
            <a:r>
              <a:rPr lang="en-US" sz="1400" i="1" dirty="0" smtClean="0"/>
              <a:t>(see Chapter 11)</a:t>
            </a:r>
          </a:p>
        </p:txBody>
      </p:sp>
      <p:sp>
        <p:nvSpPr>
          <p:cNvPr id="2" name="Title 1"/>
          <p:cNvSpPr>
            <a:spLocks noGrp="1"/>
          </p:cNvSpPr>
          <p:nvPr>
            <p:ph type="title"/>
          </p:nvPr>
        </p:nvSpPr>
        <p:spPr/>
        <p:txBody>
          <a:bodyPr/>
          <a:lstStyle/>
          <a:p>
            <a:r>
              <a:rPr lang="en-US" dirty="0"/>
              <a:t>13.1 The Process of Forecasting</a:t>
            </a:r>
          </a:p>
        </p:txBody>
      </p:sp>
      <p:sp>
        <p:nvSpPr>
          <p:cNvPr id="5" name="Slide Number Placeholder 4"/>
          <p:cNvSpPr>
            <a:spLocks noGrp="1"/>
          </p:cNvSpPr>
          <p:nvPr>
            <p:ph type="sldNum" sz="quarter" idx="4"/>
          </p:nvPr>
        </p:nvSpPr>
        <p:spPr/>
        <p:txBody>
          <a:bodyPr/>
          <a:lstStyle/>
          <a:p>
            <a:fld id="{9BB7F014-2DB4-4D49-99B4-59FA1294E957}" type="slidenum">
              <a:rPr lang="en-US" smtClean="0"/>
              <a:pPr/>
              <a:t>7</a:t>
            </a:fld>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13: Forecasting in Practice</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469775542"/>
              </p:ext>
            </p:extLst>
          </p:nvPr>
        </p:nvGraphicFramePr>
        <p:xfrm>
          <a:off x="413656" y="2006603"/>
          <a:ext cx="8321040" cy="3970020"/>
        </p:xfrm>
        <a:graphic>
          <a:graphicData uri="http://schemas.openxmlformats.org/drawingml/2006/table">
            <a:tbl>
              <a:tblPr firstRow="1" bandRow="1">
                <a:tableStyleId>{5C22544A-7EE6-4342-B048-85BDC9FD1C3A}</a:tableStyleId>
              </a:tblPr>
              <a:tblGrid>
                <a:gridCol w="1371600"/>
                <a:gridCol w="3474720"/>
                <a:gridCol w="3474720"/>
              </a:tblGrid>
              <a:tr h="274320">
                <a:tc>
                  <a:txBody>
                    <a:bodyPr/>
                    <a:lstStyle/>
                    <a:p>
                      <a:r>
                        <a:rPr lang="en-US" sz="850" dirty="0" smtClean="0">
                          <a:latin typeface="Arial" charset="0"/>
                          <a:ea typeface="Arial" charset="0"/>
                          <a:cs typeface="Arial" charset="0"/>
                        </a:rPr>
                        <a:t>Method</a:t>
                      </a:r>
                      <a:endParaRPr lang="en-US" sz="850" dirty="0">
                        <a:latin typeface="Arial" charset="0"/>
                        <a:ea typeface="Arial" charset="0"/>
                        <a:cs typeface="Arial" charset="0"/>
                      </a:endParaRPr>
                    </a:p>
                  </a:txBody>
                  <a:tcPr anchor="ctr">
                    <a:lnL w="6350" cap="flat" cmpd="sng" algn="ctr">
                      <a:solidFill>
                        <a:srgbClr val="18275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rgbClr val="182752"/>
                    </a:solidFill>
                  </a:tcPr>
                </a:tc>
                <a:tc>
                  <a:txBody>
                    <a:bodyPr/>
                    <a:lstStyle/>
                    <a:p>
                      <a:r>
                        <a:rPr lang="en-US" sz="850" dirty="0" smtClean="0">
                          <a:latin typeface="Arial" charset="0"/>
                          <a:ea typeface="Arial" charset="0"/>
                          <a:cs typeface="Arial" charset="0"/>
                        </a:rPr>
                        <a:t>Advantages</a:t>
                      </a:r>
                      <a:endParaRPr lang="en-US" sz="850" dirty="0">
                        <a:latin typeface="Arial" charset="0"/>
                        <a:ea typeface="Arial" charset="0"/>
                        <a:cs typeface="Arial"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rgbClr val="182752"/>
                    </a:solidFill>
                  </a:tcPr>
                </a:tc>
                <a:tc>
                  <a:txBody>
                    <a:bodyPr/>
                    <a:lstStyle/>
                    <a:p>
                      <a:r>
                        <a:rPr lang="en-US" sz="850" dirty="0" smtClean="0">
                          <a:latin typeface="Arial" charset="0"/>
                          <a:ea typeface="Arial" charset="0"/>
                          <a:cs typeface="Arial" charset="0"/>
                        </a:rPr>
                        <a:t>Disadvantages</a:t>
                      </a:r>
                      <a:endParaRPr lang="en-US" sz="850" dirty="0">
                        <a:latin typeface="Arial" charset="0"/>
                        <a:ea typeface="Arial" charset="0"/>
                        <a:cs typeface="Arial" charset="0"/>
                      </a:endParaRPr>
                    </a:p>
                  </a:txBody>
                  <a:tcPr anchor="ctr">
                    <a:lnL w="6350" cap="flat" cmpd="sng" algn="ctr">
                      <a:solidFill>
                        <a:schemeClr val="bg1"/>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rgbClr val="182752"/>
                    </a:solidFill>
                  </a:tcPr>
                </a:tc>
              </a:tr>
              <a:tr h="274320">
                <a:tc>
                  <a:txBody>
                    <a:bodyPr/>
                    <a:lstStyle/>
                    <a:p>
                      <a:r>
                        <a:rPr lang="en-US" sz="850" b="1" dirty="0" smtClean="0">
                          <a:latin typeface="Arial" charset="0"/>
                          <a:ea typeface="Arial" charset="0"/>
                          <a:cs typeface="Arial" charset="0"/>
                        </a:rPr>
                        <a:t>J1 Individual Experts (Subjective)</a:t>
                      </a:r>
                      <a:endParaRPr lang="en-US" sz="850" b="1" dirty="0">
                        <a:latin typeface="Arial" charset="0"/>
                        <a:ea typeface="Arial" charset="0"/>
                        <a:cs typeface="Arial" charset="0"/>
                      </a:endParaRP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r>
                        <a:rPr lang="en-US" sz="850" kern="1200" dirty="0" smtClean="0">
                          <a:solidFill>
                            <a:schemeClr val="dk1"/>
                          </a:solidFill>
                          <a:effectLst/>
                          <a:latin typeface="Arial" charset="0"/>
                          <a:ea typeface="Arial" charset="0"/>
                          <a:cs typeface="Arial" charset="0"/>
                        </a:rPr>
                        <a:t>Can be inexpensive; flexible, can forecast anything; anybody can do it. Can make use of</a:t>
                      </a:r>
                      <a:r>
                        <a:rPr lang="en-US" sz="850" kern="1200" baseline="0" dirty="0" smtClean="0">
                          <a:solidFill>
                            <a:schemeClr val="dk1"/>
                          </a:solidFill>
                          <a:effectLst/>
                          <a:latin typeface="Arial" charset="0"/>
                          <a:ea typeface="Arial" charset="0"/>
                          <a:cs typeface="Arial" charset="0"/>
                        </a:rPr>
                        <a:t> </a:t>
                      </a:r>
                      <a:r>
                        <a:rPr lang="en-US" sz="850" kern="1200" dirty="0" smtClean="0">
                          <a:solidFill>
                            <a:schemeClr val="dk1"/>
                          </a:solidFill>
                          <a:effectLst/>
                          <a:latin typeface="Arial" charset="0"/>
                          <a:ea typeface="Arial" charset="0"/>
                          <a:cs typeface="Arial" charset="0"/>
                        </a:rPr>
                        <a:t>analogies.</a:t>
                      </a: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r>
                        <a:rPr lang="en-US" sz="850" kern="1200" dirty="0" smtClean="0">
                          <a:solidFill>
                            <a:schemeClr val="dk1"/>
                          </a:solidFill>
                          <a:effectLst/>
                          <a:latin typeface="Arial" charset="0"/>
                          <a:ea typeface="Arial" charset="0"/>
                          <a:cs typeface="Arial" charset="0"/>
                        </a:rPr>
                        <a:t>Accuracy is suspect (Principles 6.3 and 6.4, Armstrong, 2001), although perhaps the quality of judgments can be improved by various forms of feedback; skills are embodied in the person rather than the organization; subject to all problems of human judgment. Hogarth and</a:t>
                      </a:r>
                      <a:r>
                        <a:rPr lang="en-US" sz="850" kern="1200" baseline="0" dirty="0" smtClean="0">
                          <a:solidFill>
                            <a:schemeClr val="dk1"/>
                          </a:solidFill>
                          <a:effectLst/>
                          <a:latin typeface="Arial" charset="0"/>
                          <a:ea typeface="Arial" charset="0"/>
                          <a:cs typeface="Arial" charset="0"/>
                        </a:rPr>
                        <a:t> </a:t>
                      </a:r>
                      <a:r>
                        <a:rPr lang="en-US" sz="850" kern="1200" dirty="0" err="1" smtClean="0">
                          <a:solidFill>
                            <a:schemeClr val="dk1"/>
                          </a:solidFill>
                          <a:effectLst/>
                          <a:latin typeface="Arial" charset="0"/>
                          <a:ea typeface="Arial" charset="0"/>
                          <a:cs typeface="Arial" charset="0"/>
                        </a:rPr>
                        <a:t>Makridakis</a:t>
                      </a:r>
                      <a:r>
                        <a:rPr lang="en-US" sz="850" kern="1200" dirty="0" smtClean="0">
                          <a:solidFill>
                            <a:schemeClr val="dk1"/>
                          </a:solidFill>
                          <a:effectLst/>
                          <a:latin typeface="Arial" charset="0"/>
                          <a:ea typeface="Arial" charset="0"/>
                          <a:cs typeface="Arial" charset="0"/>
                        </a:rPr>
                        <a:t> (1981) provides a still-relevant survey.</a:t>
                      </a: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r>
              <a:tr h="274320">
                <a:tc>
                  <a:txBody>
                    <a:bodyPr/>
                    <a:lstStyle/>
                    <a:p>
                      <a:r>
                        <a:rPr lang="en-US" sz="850" b="1" dirty="0" smtClean="0">
                          <a:latin typeface="Arial" charset="0"/>
                          <a:ea typeface="Arial" charset="0"/>
                          <a:cs typeface="Arial" charset="0"/>
                        </a:rPr>
                        <a:t>J2 Committee/Informal</a:t>
                      </a:r>
                      <a:r>
                        <a:rPr lang="en-US" sz="850" b="1" baseline="0" dirty="0" smtClean="0">
                          <a:latin typeface="Arial" charset="0"/>
                          <a:ea typeface="Arial" charset="0"/>
                          <a:cs typeface="Arial" charset="0"/>
                        </a:rPr>
                        <a:t> Survey/Expert Group</a:t>
                      </a:r>
                      <a:endParaRPr lang="en-US" sz="850" b="1" dirty="0">
                        <a:latin typeface="Arial" charset="0"/>
                        <a:ea typeface="Arial" charset="0"/>
                        <a:cs typeface="Arial" charset="0"/>
                      </a:endParaRP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r>
                        <a:rPr lang="en-US" sz="850" kern="1200" dirty="0" smtClean="0">
                          <a:solidFill>
                            <a:schemeClr val="dk1"/>
                          </a:solidFill>
                          <a:effectLst/>
                          <a:latin typeface="Arial" charset="0"/>
                          <a:ea typeface="Arial" charset="0"/>
                          <a:cs typeface="Arial" charset="0"/>
                        </a:rPr>
                        <a:t>Brings different perspectives to bear on the problem and has</a:t>
                      </a:r>
                      <a:r>
                        <a:rPr lang="en-US" sz="850" kern="1200" baseline="0" dirty="0" smtClean="0">
                          <a:solidFill>
                            <a:schemeClr val="dk1"/>
                          </a:solidFill>
                          <a:effectLst/>
                          <a:latin typeface="Arial" charset="0"/>
                          <a:ea typeface="Arial" charset="0"/>
                          <a:cs typeface="Arial" charset="0"/>
                        </a:rPr>
                        <a:t> the advantage listed for J1.</a:t>
                      </a:r>
                      <a:endParaRPr lang="en-US" sz="850" kern="1200" dirty="0" smtClean="0">
                        <a:solidFill>
                          <a:schemeClr val="dk1"/>
                        </a:solidFill>
                        <a:effectLst/>
                        <a:latin typeface="Arial" charset="0"/>
                        <a:ea typeface="Arial" charset="0"/>
                        <a:cs typeface="Arial" charset="0"/>
                      </a:endParaRP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kern="1200" dirty="0" smtClean="0">
                          <a:solidFill>
                            <a:schemeClr val="dk1"/>
                          </a:solidFill>
                          <a:effectLst/>
                          <a:latin typeface="Arial" charset="0"/>
                          <a:ea typeface="Arial" charset="0"/>
                          <a:cs typeface="Arial" charset="0"/>
                        </a:rPr>
                        <a:t>One loudmouth can dominate, and this person might not be the best forecaster; no one wants to disagree with the boss; more expensive than using an individual expert; problems in selecting participants, identifying expertise, and organizing a meeting.</a:t>
                      </a: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r>
              <a:tr h="2743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b="1" kern="1200" dirty="0" smtClean="0">
                          <a:solidFill>
                            <a:schemeClr val="dk1"/>
                          </a:solidFill>
                          <a:effectLst/>
                          <a:latin typeface="Arial" charset="0"/>
                          <a:ea typeface="Arial" charset="0"/>
                          <a:cs typeface="Arial" charset="0"/>
                        </a:rPr>
                        <a:t>J3 Sales Force </a:t>
                      </a:r>
                      <a:br>
                        <a:rPr lang="en-US" sz="850" b="1" kern="1200" dirty="0" smtClean="0">
                          <a:solidFill>
                            <a:schemeClr val="dk1"/>
                          </a:solidFill>
                          <a:effectLst/>
                          <a:latin typeface="Arial" charset="0"/>
                          <a:ea typeface="Arial" charset="0"/>
                          <a:cs typeface="Arial" charset="0"/>
                        </a:rPr>
                      </a:br>
                      <a:r>
                        <a:rPr lang="en-US" sz="850" b="1" kern="1200" dirty="0" smtClean="0">
                          <a:solidFill>
                            <a:schemeClr val="dk1"/>
                          </a:solidFill>
                          <a:effectLst/>
                          <a:latin typeface="Arial" charset="0"/>
                          <a:ea typeface="Arial" charset="0"/>
                          <a:cs typeface="Arial" charset="0"/>
                        </a:rPr>
                        <a:t>Projects (Sales </a:t>
                      </a:r>
                      <a:br>
                        <a:rPr lang="en-US" sz="850" b="1" kern="1200" dirty="0" smtClean="0">
                          <a:solidFill>
                            <a:schemeClr val="dk1"/>
                          </a:solidFill>
                          <a:effectLst/>
                          <a:latin typeface="Arial" charset="0"/>
                          <a:ea typeface="Arial" charset="0"/>
                          <a:cs typeface="Arial" charset="0"/>
                        </a:rPr>
                      </a:br>
                      <a:r>
                        <a:rPr lang="en-US" sz="850" b="1" kern="1200" dirty="0" smtClean="0">
                          <a:solidFill>
                            <a:schemeClr val="dk1"/>
                          </a:solidFill>
                          <a:effectLst/>
                          <a:latin typeface="Arial" charset="0"/>
                          <a:ea typeface="Arial" charset="0"/>
                          <a:cs typeface="Arial" charset="0"/>
                        </a:rPr>
                        <a:t>Force Composite)</a:t>
                      </a:r>
                      <a:endParaRPr lang="en-US" sz="850" kern="1200" dirty="0" smtClean="0">
                        <a:solidFill>
                          <a:schemeClr val="dk1"/>
                        </a:solidFill>
                        <a:effectLst/>
                        <a:latin typeface="Arial" charset="0"/>
                        <a:ea typeface="Arial" charset="0"/>
                        <a:cs typeface="Arial" charset="0"/>
                      </a:endParaRP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kern="1200" dirty="0" smtClean="0">
                          <a:solidFill>
                            <a:schemeClr val="dk1"/>
                          </a:solidFill>
                          <a:effectLst/>
                          <a:latin typeface="Arial" charset="0"/>
                          <a:ea typeface="Arial" charset="0"/>
                          <a:cs typeface="Arial" charset="0"/>
                        </a:rPr>
                        <a:t>Includes different opinions based on detailed knowledge of the product or region. The aggregation aims to remove individual biases.</a:t>
                      </a: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kern="1200" dirty="0" smtClean="0">
                          <a:solidFill>
                            <a:schemeClr val="dk1"/>
                          </a:solidFill>
                          <a:effectLst/>
                          <a:latin typeface="Arial" charset="0"/>
                          <a:ea typeface="Arial" charset="0"/>
                          <a:cs typeface="Arial" charset="0"/>
                        </a:rPr>
                        <a:t>Motivation to produce accurate forecasts is limited. Each individual is subject to the problems of J1. Takes a long time and can be expensive. Tendency to link such forecasts to sales force performance measures, thereby biasing the results.</a:t>
                      </a: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r>
              <a:tr h="2743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b="1" kern="1200" dirty="0" smtClean="0">
                          <a:solidFill>
                            <a:schemeClr val="dk1"/>
                          </a:solidFill>
                          <a:effectLst/>
                          <a:latin typeface="Arial" charset="0"/>
                          <a:ea typeface="Arial" charset="0"/>
                          <a:cs typeface="Arial" charset="0"/>
                        </a:rPr>
                        <a:t>J4 Delphi</a:t>
                      </a:r>
                      <a:endParaRPr lang="en-US" sz="850" kern="1200" dirty="0" smtClean="0">
                        <a:solidFill>
                          <a:schemeClr val="dk1"/>
                        </a:solidFill>
                        <a:effectLst/>
                        <a:latin typeface="Arial" charset="0"/>
                        <a:ea typeface="Arial" charset="0"/>
                        <a:cs typeface="Arial" charset="0"/>
                      </a:endParaRP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kern="1200" dirty="0" smtClean="0">
                          <a:solidFill>
                            <a:schemeClr val="dk1"/>
                          </a:solidFill>
                          <a:effectLst/>
                          <a:latin typeface="Arial" charset="0"/>
                          <a:ea typeface="Arial" charset="0"/>
                          <a:cs typeface="Arial" charset="0"/>
                        </a:rPr>
                        <a:t>Has the advantages of the committee or the individual expert forecaster but attempts, through anonymity, to eliminate effects of authority and group domination seen in J2. Can be carried out asynchronously, thereby reducing the time and effort involved; research evidence on both how to carry out an effective Delphi and improvements in accuracy is available in Rowe and Wright (2001).</a:t>
                      </a: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kern="1200" dirty="0" smtClean="0">
                          <a:solidFill>
                            <a:schemeClr val="dk1"/>
                          </a:solidFill>
                          <a:effectLst/>
                          <a:latin typeface="Arial" charset="0"/>
                          <a:ea typeface="Arial" charset="0"/>
                          <a:cs typeface="Arial" charset="0"/>
                        </a:rPr>
                        <a:t>No necessary convergence to agreed-upon forecast; reluctance to take part in more than one round; consensus does not necessarily imply accuracy, and the true expert might well not be heard.</a:t>
                      </a: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r>
              <a:tr h="2743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b="1" kern="1200" dirty="0" smtClean="0">
                          <a:solidFill>
                            <a:schemeClr val="dk1"/>
                          </a:solidFill>
                          <a:effectLst/>
                          <a:latin typeface="Arial" charset="0"/>
                          <a:ea typeface="Arial" charset="0"/>
                          <a:cs typeface="Arial" charset="0"/>
                        </a:rPr>
                        <a:t>J5 Intentions Surveys</a:t>
                      </a:r>
                      <a:endParaRPr lang="en-US" sz="850" kern="1200" dirty="0" smtClean="0">
                        <a:solidFill>
                          <a:schemeClr val="dk1"/>
                        </a:solidFill>
                        <a:effectLst/>
                        <a:latin typeface="Arial" charset="0"/>
                        <a:ea typeface="Arial" charset="0"/>
                        <a:cs typeface="Arial" charset="0"/>
                      </a:endParaRP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kern="1200" dirty="0" smtClean="0">
                          <a:solidFill>
                            <a:schemeClr val="dk1"/>
                          </a:solidFill>
                          <a:effectLst/>
                          <a:latin typeface="Arial" charset="0"/>
                          <a:ea typeface="Arial" charset="0"/>
                          <a:cs typeface="Arial" charset="0"/>
                        </a:rPr>
                        <a:t>Effective for shorter term forecasting of new products and services, and has the advantage of reflecting potential consumers' beliefs as to their future courses of action.</a:t>
                      </a: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kern="1200" dirty="0" smtClean="0">
                          <a:solidFill>
                            <a:schemeClr val="dk1"/>
                          </a:solidFill>
                          <a:effectLst/>
                          <a:latin typeface="Arial" charset="0"/>
                          <a:ea typeface="Arial" charset="0"/>
                          <a:cs typeface="Arial" charset="0"/>
                        </a:rPr>
                        <a:t>Expensive — and although respondents appear to give helpful answers, circumstances in the marketplace change, thereby affecting longer term forecasts. Results need to be de-biased by comparing past intentions surveys with actual results. A survey may say more about people's current attitudes and expectations than about future activities. (See </a:t>
                      </a:r>
                      <a:r>
                        <a:rPr lang="en-US" sz="850" kern="1200" dirty="0" err="1" smtClean="0">
                          <a:solidFill>
                            <a:schemeClr val="dk1"/>
                          </a:solidFill>
                          <a:effectLst/>
                          <a:latin typeface="Arial" charset="0"/>
                          <a:ea typeface="Arial" charset="0"/>
                          <a:cs typeface="Arial" charset="0"/>
                        </a:rPr>
                        <a:t>Morwitz</a:t>
                      </a:r>
                      <a:r>
                        <a:rPr lang="en-US" sz="850" kern="1200" dirty="0" smtClean="0">
                          <a:solidFill>
                            <a:schemeClr val="dk1"/>
                          </a:solidFill>
                          <a:effectLst/>
                          <a:latin typeface="Arial" charset="0"/>
                          <a:ea typeface="Arial" charset="0"/>
                          <a:cs typeface="Arial" charset="0"/>
                        </a:rPr>
                        <a:t>, 2001.)</a:t>
                      </a: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r>
            </a:tbl>
          </a:graphicData>
        </a:graphic>
      </p:graphicFrame>
    </p:spTree>
    <p:extLst>
      <p:ext uri="{BB962C8B-B14F-4D97-AF65-F5344CB8AC3E}">
        <p14:creationId xmlns:p14="http://schemas.microsoft.com/office/powerpoint/2010/main" val="210395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13.1 The Process of Forecasting</a:t>
            </a:r>
          </a:p>
        </p:txBody>
      </p:sp>
      <p:sp>
        <p:nvSpPr>
          <p:cNvPr id="4" name="Content Placeholder 2"/>
          <p:cNvSpPr>
            <a:spLocks noGrp="1"/>
          </p:cNvSpPr>
          <p:nvPr>
            <p:ph idx="1"/>
          </p:nvPr>
        </p:nvSpPr>
        <p:spPr>
          <a:xfrm>
            <a:off x="413656" y="1360718"/>
            <a:ext cx="8316686" cy="4950052"/>
          </a:xfrm>
        </p:spPr>
        <p:txBody>
          <a:bodyPr>
            <a:normAutofit/>
          </a:bodyPr>
          <a:lstStyle/>
          <a:p>
            <a:pPr marL="0" indent="0">
              <a:buNone/>
            </a:pPr>
            <a:r>
              <a:rPr lang="en-US" sz="1600" b="1" dirty="0">
                <a:solidFill>
                  <a:srgbClr val="873B1F"/>
                </a:solidFill>
              </a:rPr>
              <a:t>Forecasting Method Selection: </a:t>
            </a:r>
            <a:r>
              <a:rPr lang="en-US" sz="1400" b="1" dirty="0">
                <a:solidFill>
                  <a:srgbClr val="873B1F"/>
                </a:solidFill>
              </a:rPr>
              <a:t>Which Methods Work Best Under What Circumstances?</a:t>
            </a:r>
          </a:p>
          <a:p>
            <a:pPr marL="0" indent="0">
              <a:buNone/>
            </a:pPr>
            <a:r>
              <a:rPr lang="en-US" sz="1400" b="1" dirty="0" smtClean="0"/>
              <a:t>Extrapolative Methods</a:t>
            </a:r>
            <a:endParaRPr lang="en-US" sz="1400" i="1"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8</a:t>
            </a:fld>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13: Forecasting in Practice</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953463411"/>
              </p:ext>
            </p:extLst>
          </p:nvPr>
        </p:nvGraphicFramePr>
        <p:xfrm>
          <a:off x="413656" y="2006603"/>
          <a:ext cx="8321040" cy="3710940"/>
        </p:xfrm>
        <a:graphic>
          <a:graphicData uri="http://schemas.openxmlformats.org/drawingml/2006/table">
            <a:tbl>
              <a:tblPr firstRow="1" bandRow="1">
                <a:tableStyleId>{5C22544A-7EE6-4342-B048-85BDC9FD1C3A}</a:tableStyleId>
              </a:tblPr>
              <a:tblGrid>
                <a:gridCol w="1371600"/>
                <a:gridCol w="3474720"/>
                <a:gridCol w="3474720"/>
              </a:tblGrid>
              <a:tr h="274320">
                <a:tc>
                  <a:txBody>
                    <a:bodyPr/>
                    <a:lstStyle/>
                    <a:p>
                      <a:r>
                        <a:rPr lang="en-US" sz="850" dirty="0" smtClean="0">
                          <a:latin typeface="Arial" charset="0"/>
                          <a:ea typeface="Arial" charset="0"/>
                          <a:cs typeface="Arial" charset="0"/>
                        </a:rPr>
                        <a:t>Method</a:t>
                      </a:r>
                      <a:endParaRPr lang="en-US" sz="850" dirty="0">
                        <a:latin typeface="Arial" charset="0"/>
                        <a:ea typeface="Arial" charset="0"/>
                        <a:cs typeface="Arial" charset="0"/>
                      </a:endParaRPr>
                    </a:p>
                  </a:txBody>
                  <a:tcPr anchor="ctr">
                    <a:lnL w="6350" cap="flat" cmpd="sng" algn="ctr">
                      <a:solidFill>
                        <a:srgbClr val="18275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rgbClr val="182752"/>
                    </a:solidFill>
                  </a:tcPr>
                </a:tc>
                <a:tc>
                  <a:txBody>
                    <a:bodyPr/>
                    <a:lstStyle/>
                    <a:p>
                      <a:r>
                        <a:rPr lang="en-US" sz="850" dirty="0" smtClean="0">
                          <a:latin typeface="Arial" charset="0"/>
                          <a:ea typeface="Arial" charset="0"/>
                          <a:cs typeface="Arial" charset="0"/>
                        </a:rPr>
                        <a:t>Advantages</a:t>
                      </a:r>
                      <a:endParaRPr lang="en-US" sz="850" dirty="0">
                        <a:latin typeface="Arial" charset="0"/>
                        <a:ea typeface="Arial" charset="0"/>
                        <a:cs typeface="Arial"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rgbClr val="182752"/>
                    </a:solidFill>
                  </a:tcPr>
                </a:tc>
                <a:tc>
                  <a:txBody>
                    <a:bodyPr/>
                    <a:lstStyle/>
                    <a:p>
                      <a:r>
                        <a:rPr lang="en-US" sz="850" dirty="0" smtClean="0">
                          <a:latin typeface="Arial" charset="0"/>
                          <a:ea typeface="Arial" charset="0"/>
                          <a:cs typeface="Arial" charset="0"/>
                        </a:rPr>
                        <a:t>Disadvantages</a:t>
                      </a:r>
                      <a:endParaRPr lang="en-US" sz="850" dirty="0">
                        <a:latin typeface="Arial" charset="0"/>
                        <a:ea typeface="Arial" charset="0"/>
                        <a:cs typeface="Arial" charset="0"/>
                      </a:endParaRPr>
                    </a:p>
                  </a:txBody>
                  <a:tcPr anchor="ctr">
                    <a:lnL w="6350" cap="flat" cmpd="sng" algn="ctr">
                      <a:solidFill>
                        <a:schemeClr val="bg1"/>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rgbClr val="182752"/>
                    </a:solidFill>
                  </a:tcPr>
                </a:tc>
              </a:tr>
              <a:tr h="274320">
                <a:tc>
                  <a:txBody>
                    <a:bodyPr/>
                    <a:lstStyle/>
                    <a:p>
                      <a:r>
                        <a:rPr lang="en-US" sz="850" b="1" kern="1200" dirty="0" smtClean="0">
                          <a:solidFill>
                            <a:schemeClr val="dk1"/>
                          </a:solidFill>
                          <a:effectLst/>
                          <a:latin typeface="Arial" charset="0"/>
                          <a:ea typeface="Arial" charset="0"/>
                          <a:cs typeface="Arial" charset="0"/>
                        </a:rPr>
                        <a:t>E1 Global Trend (Chapter 12)</a:t>
                      </a:r>
                      <a:endParaRPr lang="en-US" sz="850" kern="1200" dirty="0">
                        <a:solidFill>
                          <a:schemeClr val="dk1"/>
                        </a:solidFill>
                        <a:effectLst/>
                        <a:latin typeface="Arial" charset="0"/>
                        <a:ea typeface="Arial" charset="0"/>
                        <a:cs typeface="Arial" charset="0"/>
                      </a:endParaRP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kern="1200" dirty="0" smtClean="0">
                          <a:solidFill>
                            <a:schemeClr val="dk1"/>
                          </a:solidFill>
                          <a:effectLst/>
                          <a:latin typeface="Arial" charset="0"/>
                          <a:ea typeface="Arial" charset="0"/>
                          <a:cs typeface="Arial" charset="0"/>
                        </a:rPr>
                        <a:t>Easy to learn, to use, and to understand. Can readily be programmed on a spreadsheet. Fits in with the idea of a product life cycle. In various application areas, such as telecoms, has proved useful. See Meade and Islam (2006) for a review.</a:t>
                      </a: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kern="1200" dirty="0" smtClean="0">
                          <a:solidFill>
                            <a:schemeClr val="dk1"/>
                          </a:solidFill>
                          <a:effectLst/>
                          <a:latin typeface="Arial" charset="0"/>
                          <a:ea typeface="Arial" charset="0"/>
                          <a:cs typeface="Arial" charset="0"/>
                        </a:rPr>
                        <a:t>Almost too easy to use and therefore encourages thoughtlessness, particularly in long term forecasting: Why should a curve depending only on time provide a suitable description of the distant future? Estimation of the saturation level is challenging.</a:t>
                      </a: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r>
              <a:tr h="2743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b="1" kern="1200" dirty="0" smtClean="0">
                          <a:solidFill>
                            <a:schemeClr val="dk1"/>
                          </a:solidFill>
                          <a:effectLst/>
                          <a:latin typeface="Arial" charset="0"/>
                          <a:ea typeface="Arial" charset="0"/>
                          <a:cs typeface="Arial" charset="0"/>
                        </a:rPr>
                        <a:t>E2 Decomposition (Chapter 4)</a:t>
                      </a:r>
                      <a:endParaRPr lang="en-US" sz="850" kern="1200" dirty="0" smtClean="0">
                        <a:solidFill>
                          <a:schemeClr val="dk1"/>
                        </a:solidFill>
                        <a:effectLst/>
                        <a:latin typeface="Arial" charset="0"/>
                        <a:ea typeface="Arial" charset="0"/>
                        <a:cs typeface="Arial" charset="0"/>
                      </a:endParaRP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kern="1200" dirty="0" smtClean="0">
                          <a:solidFill>
                            <a:schemeClr val="dk1"/>
                          </a:solidFill>
                          <a:effectLst/>
                          <a:latin typeface="Arial" charset="0"/>
                          <a:ea typeface="Arial" charset="0"/>
                          <a:cs typeface="Arial" charset="0"/>
                        </a:rPr>
                        <a:t>Incorporates trend, seasonal, and cyclical factors in an intuitively plausible model.</a:t>
                      </a: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kern="1200" dirty="0" smtClean="0">
                          <a:solidFill>
                            <a:schemeClr val="dk1"/>
                          </a:solidFill>
                          <a:effectLst/>
                          <a:latin typeface="Arial" charset="0"/>
                          <a:ea typeface="Arial" charset="0"/>
                          <a:cs typeface="Arial" charset="0"/>
                        </a:rPr>
                        <a:t>Limited statistical rationale; not ideally suited to forecasting, and suffers from the same problems as trend curves.</a:t>
                      </a: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r>
              <a:tr h="2743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b="1" kern="1200" dirty="0" smtClean="0">
                          <a:solidFill>
                            <a:schemeClr val="dk1"/>
                          </a:solidFill>
                          <a:effectLst/>
                          <a:latin typeface="Arial" charset="0"/>
                          <a:ea typeface="Arial" charset="0"/>
                          <a:cs typeface="Arial" charset="0"/>
                        </a:rPr>
                        <a:t>E3 Exponential Smoothing </a:t>
                      </a:r>
                      <a:br>
                        <a:rPr lang="en-US" sz="850" b="1" kern="1200" dirty="0" smtClean="0">
                          <a:solidFill>
                            <a:schemeClr val="dk1"/>
                          </a:solidFill>
                          <a:effectLst/>
                          <a:latin typeface="Arial" charset="0"/>
                          <a:ea typeface="Arial" charset="0"/>
                          <a:cs typeface="Arial" charset="0"/>
                        </a:rPr>
                      </a:br>
                      <a:r>
                        <a:rPr lang="en-US" sz="850" b="1" kern="1200" dirty="0" smtClean="0">
                          <a:solidFill>
                            <a:schemeClr val="dk1"/>
                          </a:solidFill>
                          <a:effectLst/>
                          <a:latin typeface="Arial" charset="0"/>
                          <a:ea typeface="Arial" charset="0"/>
                          <a:cs typeface="Arial" charset="0"/>
                        </a:rPr>
                        <a:t>(Chapters 3-5)</a:t>
                      </a:r>
                      <a:endParaRPr lang="en-US" sz="850" kern="1200" dirty="0" smtClean="0">
                        <a:solidFill>
                          <a:schemeClr val="dk1"/>
                        </a:solidFill>
                        <a:effectLst/>
                        <a:latin typeface="Arial" charset="0"/>
                        <a:ea typeface="Arial" charset="0"/>
                        <a:cs typeface="Arial" charset="0"/>
                      </a:endParaRP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kern="1200" dirty="0" smtClean="0">
                          <a:solidFill>
                            <a:schemeClr val="dk1"/>
                          </a:solidFill>
                          <a:effectLst/>
                          <a:latin typeface="Arial" charset="0"/>
                          <a:ea typeface="Arial" charset="0"/>
                          <a:cs typeface="Arial" charset="0"/>
                        </a:rPr>
                        <a:t>Easy to computerize for large number of products; very cheap to operate; easy to set up monitoring schemes; easily understood; good performance in forecasting competitions. Widely used, particularly for short-term operational forecasting. Can be extended to give the modeler considerable flexibility.</a:t>
                      </a: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kern="1200" dirty="0" smtClean="0">
                          <a:solidFill>
                            <a:schemeClr val="dk1"/>
                          </a:solidFill>
                          <a:effectLst/>
                          <a:latin typeface="Arial" charset="0"/>
                          <a:ea typeface="Arial" charset="0"/>
                          <a:cs typeface="Arial" charset="0"/>
                        </a:rPr>
                        <a:t>Misses turning points. Many different variants, so a selection method is needed. Often ineffectively programmed and therefore careful attention needs to be given to its implementation, particularly the choice of smoothing parameters. Prediction intervals are likely to be miscalculated (Gardner, 2006).</a:t>
                      </a: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r>
              <a:tr h="2743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b="1" kern="1200" dirty="0" smtClean="0">
                          <a:solidFill>
                            <a:schemeClr val="dk1"/>
                          </a:solidFill>
                          <a:effectLst/>
                          <a:latin typeface="Arial" charset="0"/>
                          <a:ea typeface="Arial" charset="0"/>
                          <a:cs typeface="Arial" charset="0"/>
                        </a:rPr>
                        <a:t>E4 Box-Jenkins or ARIMA (Chapter 6)</a:t>
                      </a:r>
                      <a:endParaRPr lang="en-US" sz="850" kern="1200" dirty="0" smtClean="0">
                        <a:solidFill>
                          <a:schemeClr val="dk1"/>
                        </a:solidFill>
                        <a:effectLst/>
                        <a:latin typeface="Arial" charset="0"/>
                        <a:ea typeface="Arial" charset="0"/>
                        <a:cs typeface="Arial" charset="0"/>
                      </a:endParaRP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kern="1200" dirty="0" smtClean="0">
                          <a:solidFill>
                            <a:schemeClr val="dk1"/>
                          </a:solidFill>
                          <a:effectLst/>
                          <a:latin typeface="Arial" charset="0"/>
                          <a:ea typeface="Arial" charset="0"/>
                          <a:cs typeface="Arial" charset="0"/>
                        </a:rPr>
                        <a:t>The choice of parameterizations is wide, allowing user to identify much more subtle patterns in data than with previous methods; offers philosophy of modeling based on principle of parsimony: The simpler the model the better it is, so long as it passes range of suitable diagnostic checks.</a:t>
                      </a: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kern="1200" dirty="0" smtClean="0">
                          <a:solidFill>
                            <a:schemeClr val="dk1"/>
                          </a:solidFill>
                          <a:effectLst/>
                          <a:latin typeface="Arial" charset="0"/>
                          <a:ea typeface="Arial" charset="0"/>
                          <a:cs typeface="Arial" charset="0"/>
                        </a:rPr>
                        <a:t>Complex and difficult to understand, but effective automatic versions are now available in many software packages; models can become too elaborate and incorporate patterns that do not carry over into future periods.</a:t>
                      </a: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r>
              <a:tr h="2743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b="1" kern="1200" dirty="0" smtClean="0">
                          <a:solidFill>
                            <a:schemeClr val="dk1"/>
                          </a:solidFill>
                          <a:effectLst/>
                          <a:latin typeface="Arial" charset="0"/>
                          <a:ea typeface="Arial" charset="0"/>
                          <a:cs typeface="Arial" charset="0"/>
                        </a:rPr>
                        <a:t>E5 Neural Networks (Chapter 10)</a:t>
                      </a:r>
                      <a:endParaRPr lang="en-US" sz="850" kern="1200" dirty="0" smtClean="0">
                        <a:solidFill>
                          <a:schemeClr val="dk1"/>
                        </a:solidFill>
                        <a:effectLst/>
                        <a:latin typeface="Arial" charset="0"/>
                        <a:ea typeface="Arial" charset="0"/>
                        <a:cs typeface="Arial" charset="0"/>
                      </a:endParaRP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kern="1200" dirty="0" smtClean="0">
                          <a:solidFill>
                            <a:schemeClr val="dk1"/>
                          </a:solidFill>
                          <a:effectLst/>
                          <a:latin typeface="Arial" charset="0"/>
                          <a:ea typeface="Arial" charset="0"/>
                          <a:cs typeface="Arial" charset="0"/>
                        </a:rPr>
                        <a:t>Very flexible through its nonlinear formulation and a theoretical proof that neural networks can approximate a wide range of relationships for both time series forecasting and classification. Relatively easy modeling even when underlying demand process is very complex.</a:t>
                      </a: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kern="1200" dirty="0" smtClean="0">
                          <a:solidFill>
                            <a:schemeClr val="dk1"/>
                          </a:solidFill>
                          <a:effectLst/>
                          <a:latin typeface="Arial" charset="0"/>
                          <a:ea typeface="Arial" charset="0"/>
                          <a:cs typeface="Arial" charset="0"/>
                        </a:rPr>
                        <a:t>Complex with no standard software implementations. Commercial software can be very expensive and is not standardized with “best practice”. Statistical software (e.g., R) have limited implementations for time series forecasting. Classification is better served. Limited early evidence is given by </a:t>
                      </a:r>
                      <a:r>
                        <a:rPr lang="en-US" sz="850" kern="1200" dirty="0" err="1" smtClean="0">
                          <a:solidFill>
                            <a:schemeClr val="dk1"/>
                          </a:solidFill>
                          <a:effectLst/>
                          <a:latin typeface="Arial" charset="0"/>
                          <a:ea typeface="Arial" charset="0"/>
                          <a:cs typeface="Arial" charset="0"/>
                        </a:rPr>
                        <a:t>Adya</a:t>
                      </a:r>
                      <a:r>
                        <a:rPr lang="en-US" sz="850" kern="1200" dirty="0" smtClean="0">
                          <a:solidFill>
                            <a:schemeClr val="dk1"/>
                          </a:solidFill>
                          <a:effectLst/>
                          <a:latin typeface="Arial" charset="0"/>
                          <a:ea typeface="Arial" charset="0"/>
                          <a:cs typeface="Arial" charset="0"/>
                        </a:rPr>
                        <a:t> and Collopy (1998). A more positive review of recent developments is given by Crone, </a:t>
                      </a:r>
                      <a:r>
                        <a:rPr lang="en-US" sz="850" kern="1200" dirty="0" err="1" smtClean="0">
                          <a:solidFill>
                            <a:schemeClr val="dk1"/>
                          </a:solidFill>
                          <a:effectLst/>
                          <a:latin typeface="Arial" charset="0"/>
                          <a:ea typeface="Arial" charset="0"/>
                          <a:cs typeface="Arial" charset="0"/>
                        </a:rPr>
                        <a:t>Hibon</a:t>
                      </a:r>
                      <a:r>
                        <a:rPr lang="en-US" sz="850" kern="1200" dirty="0" smtClean="0">
                          <a:solidFill>
                            <a:schemeClr val="dk1"/>
                          </a:solidFill>
                          <a:effectLst/>
                          <a:latin typeface="Arial" charset="0"/>
                          <a:ea typeface="Arial" charset="0"/>
                          <a:cs typeface="Arial" charset="0"/>
                        </a:rPr>
                        <a:t>, and </a:t>
                      </a:r>
                      <a:r>
                        <a:rPr lang="en-US" sz="850" kern="1200" dirty="0" err="1" smtClean="0">
                          <a:solidFill>
                            <a:schemeClr val="dk1"/>
                          </a:solidFill>
                          <a:effectLst/>
                          <a:latin typeface="Arial" charset="0"/>
                          <a:ea typeface="Arial" charset="0"/>
                          <a:cs typeface="Arial" charset="0"/>
                        </a:rPr>
                        <a:t>Nikolopoulos</a:t>
                      </a:r>
                      <a:r>
                        <a:rPr lang="en-US" sz="850" kern="1200" dirty="0" smtClean="0">
                          <a:solidFill>
                            <a:schemeClr val="dk1"/>
                          </a:solidFill>
                          <a:effectLst/>
                          <a:latin typeface="Arial" charset="0"/>
                          <a:ea typeface="Arial" charset="0"/>
                          <a:cs typeface="Arial" charset="0"/>
                        </a:rPr>
                        <a:t> (2011).</a:t>
                      </a: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r>
            </a:tbl>
          </a:graphicData>
        </a:graphic>
      </p:graphicFrame>
    </p:spTree>
    <p:extLst>
      <p:ext uri="{BB962C8B-B14F-4D97-AF65-F5344CB8AC3E}">
        <p14:creationId xmlns:p14="http://schemas.microsoft.com/office/powerpoint/2010/main" val="1850279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13.1 The Process of Forecasting</a:t>
            </a:r>
          </a:p>
        </p:txBody>
      </p:sp>
      <p:sp>
        <p:nvSpPr>
          <p:cNvPr id="4" name="Content Placeholder 2"/>
          <p:cNvSpPr>
            <a:spLocks noGrp="1"/>
          </p:cNvSpPr>
          <p:nvPr>
            <p:ph idx="1"/>
          </p:nvPr>
        </p:nvSpPr>
        <p:spPr>
          <a:xfrm>
            <a:off x="413656" y="1360718"/>
            <a:ext cx="8316686" cy="4950052"/>
          </a:xfrm>
        </p:spPr>
        <p:txBody>
          <a:bodyPr>
            <a:normAutofit/>
          </a:bodyPr>
          <a:lstStyle/>
          <a:p>
            <a:pPr marL="0" indent="0">
              <a:buNone/>
            </a:pPr>
            <a:r>
              <a:rPr lang="en-US" sz="1600" b="1" dirty="0">
                <a:solidFill>
                  <a:srgbClr val="873B1F"/>
                </a:solidFill>
              </a:rPr>
              <a:t>Forecasting Method Selection: </a:t>
            </a:r>
            <a:r>
              <a:rPr lang="en-US" sz="1400" b="1" dirty="0">
                <a:solidFill>
                  <a:srgbClr val="873B1F"/>
                </a:solidFill>
              </a:rPr>
              <a:t>Which Methods Work Best Under What Circumstances?</a:t>
            </a:r>
          </a:p>
          <a:p>
            <a:pPr marL="0" indent="0">
              <a:buNone/>
            </a:pPr>
            <a:r>
              <a:rPr lang="en-US" sz="1400" b="1" dirty="0" smtClean="0"/>
              <a:t>Causal (structural)</a:t>
            </a:r>
            <a:endParaRPr lang="en-US" sz="1400" i="1"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9</a:t>
            </a:fld>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13: Forecasting in Practice</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85500727"/>
              </p:ext>
            </p:extLst>
          </p:nvPr>
        </p:nvGraphicFramePr>
        <p:xfrm>
          <a:off x="413656" y="2006603"/>
          <a:ext cx="8321040" cy="4434840"/>
        </p:xfrm>
        <a:graphic>
          <a:graphicData uri="http://schemas.openxmlformats.org/drawingml/2006/table">
            <a:tbl>
              <a:tblPr firstRow="1" bandRow="1">
                <a:tableStyleId>{5C22544A-7EE6-4342-B048-85BDC9FD1C3A}</a:tableStyleId>
              </a:tblPr>
              <a:tblGrid>
                <a:gridCol w="1371600"/>
                <a:gridCol w="3474720"/>
                <a:gridCol w="3474720"/>
              </a:tblGrid>
              <a:tr h="274320">
                <a:tc>
                  <a:txBody>
                    <a:bodyPr/>
                    <a:lstStyle/>
                    <a:p>
                      <a:r>
                        <a:rPr lang="en-US" sz="850" dirty="0" smtClean="0">
                          <a:latin typeface="Arial" charset="0"/>
                          <a:ea typeface="Arial" charset="0"/>
                          <a:cs typeface="Arial" charset="0"/>
                        </a:rPr>
                        <a:t>Method</a:t>
                      </a:r>
                      <a:endParaRPr lang="en-US" sz="850" dirty="0">
                        <a:latin typeface="Arial" charset="0"/>
                        <a:ea typeface="Arial" charset="0"/>
                        <a:cs typeface="Arial" charset="0"/>
                      </a:endParaRPr>
                    </a:p>
                  </a:txBody>
                  <a:tcPr anchor="ctr">
                    <a:lnL w="6350" cap="flat" cmpd="sng" algn="ctr">
                      <a:solidFill>
                        <a:srgbClr val="18275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rgbClr val="182752"/>
                    </a:solidFill>
                  </a:tcPr>
                </a:tc>
                <a:tc>
                  <a:txBody>
                    <a:bodyPr/>
                    <a:lstStyle/>
                    <a:p>
                      <a:r>
                        <a:rPr lang="en-US" sz="850" dirty="0" smtClean="0">
                          <a:latin typeface="Arial" charset="0"/>
                          <a:ea typeface="Arial" charset="0"/>
                          <a:cs typeface="Arial" charset="0"/>
                        </a:rPr>
                        <a:t>Advantages</a:t>
                      </a:r>
                      <a:endParaRPr lang="en-US" sz="850" dirty="0">
                        <a:latin typeface="Arial" charset="0"/>
                        <a:ea typeface="Arial" charset="0"/>
                        <a:cs typeface="Arial"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rgbClr val="182752"/>
                    </a:solidFill>
                  </a:tcPr>
                </a:tc>
                <a:tc>
                  <a:txBody>
                    <a:bodyPr/>
                    <a:lstStyle/>
                    <a:p>
                      <a:r>
                        <a:rPr lang="en-US" sz="850" dirty="0" smtClean="0">
                          <a:latin typeface="Arial" charset="0"/>
                          <a:ea typeface="Arial" charset="0"/>
                          <a:cs typeface="Arial" charset="0"/>
                        </a:rPr>
                        <a:t>Disadvantages</a:t>
                      </a:r>
                      <a:endParaRPr lang="en-US" sz="850" dirty="0">
                        <a:latin typeface="Arial" charset="0"/>
                        <a:ea typeface="Arial" charset="0"/>
                        <a:cs typeface="Arial" charset="0"/>
                      </a:endParaRPr>
                    </a:p>
                  </a:txBody>
                  <a:tcPr anchor="ctr">
                    <a:lnL w="6350" cap="flat" cmpd="sng" algn="ctr">
                      <a:solidFill>
                        <a:schemeClr val="bg1"/>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rgbClr val="182752"/>
                    </a:solidFill>
                  </a:tcPr>
                </a:tc>
              </a:tr>
              <a:tr h="274320">
                <a:tc>
                  <a:txBody>
                    <a:bodyPr/>
                    <a:lstStyle/>
                    <a:p>
                      <a:r>
                        <a:rPr lang="en-US" sz="850" b="1" kern="1200" dirty="0" smtClean="0">
                          <a:solidFill>
                            <a:schemeClr val="dk1"/>
                          </a:solidFill>
                          <a:effectLst/>
                          <a:latin typeface="Arial" charset="0"/>
                          <a:ea typeface="Arial" charset="0"/>
                          <a:cs typeface="Arial" charset="0"/>
                        </a:rPr>
                        <a:t>C1 Single-equation Regression </a:t>
                      </a:r>
                      <a:br>
                        <a:rPr lang="en-US" sz="850" b="1" kern="1200" dirty="0" smtClean="0">
                          <a:solidFill>
                            <a:schemeClr val="dk1"/>
                          </a:solidFill>
                          <a:effectLst/>
                          <a:latin typeface="Arial" charset="0"/>
                          <a:ea typeface="Arial" charset="0"/>
                          <a:cs typeface="Arial" charset="0"/>
                        </a:rPr>
                      </a:br>
                      <a:r>
                        <a:rPr lang="en-US" sz="850" b="1" kern="1200" dirty="0" smtClean="0">
                          <a:solidFill>
                            <a:schemeClr val="dk1"/>
                          </a:solidFill>
                          <a:effectLst/>
                          <a:latin typeface="Arial" charset="0"/>
                          <a:ea typeface="Arial" charset="0"/>
                          <a:cs typeface="Arial" charset="0"/>
                        </a:rPr>
                        <a:t>(Chapters 7-10)</a:t>
                      </a:r>
                      <a:endParaRPr lang="en-US" sz="850" kern="1200" dirty="0">
                        <a:solidFill>
                          <a:schemeClr val="dk1"/>
                        </a:solidFill>
                        <a:effectLst/>
                        <a:latin typeface="Arial" charset="0"/>
                        <a:ea typeface="Arial" charset="0"/>
                        <a:cs typeface="Arial" charset="0"/>
                      </a:endParaRP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kern="1200" dirty="0" smtClean="0">
                          <a:solidFill>
                            <a:schemeClr val="dk1"/>
                          </a:solidFill>
                          <a:effectLst/>
                          <a:latin typeface="Arial" charset="0"/>
                          <a:ea typeface="Arial" charset="0"/>
                          <a:cs typeface="Arial" charset="0"/>
                        </a:rPr>
                        <a:t>Sufficiently reliable models typically outperform alternatives (Allen and </a:t>
                      </a:r>
                      <a:r>
                        <a:rPr lang="en-US" sz="850" kern="1200" dirty="0" err="1" smtClean="0">
                          <a:solidFill>
                            <a:schemeClr val="dk1"/>
                          </a:solidFill>
                          <a:effectLst/>
                          <a:latin typeface="Arial" charset="0"/>
                          <a:ea typeface="Arial" charset="0"/>
                          <a:cs typeface="Arial" charset="0"/>
                        </a:rPr>
                        <a:t>Fildes</a:t>
                      </a:r>
                      <a:r>
                        <a:rPr lang="en-US" sz="850" kern="1200" dirty="0" smtClean="0">
                          <a:solidFill>
                            <a:schemeClr val="dk1"/>
                          </a:solidFill>
                          <a:effectLst/>
                          <a:latin typeface="Arial" charset="0"/>
                          <a:ea typeface="Arial" charset="0"/>
                          <a:cs typeface="Arial" charset="0"/>
                        </a:rPr>
                        <a:t>, 2001); are ideal in that they answer the question, "How does the company influence sales?"; can be used for control to establish policies (such as optimal pricing) as well as in forecasting. Intuitive interpretation of parameters. New methods such as Lasso can cope with many explanatory variables.</a:t>
                      </a: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kern="1200" dirty="0" smtClean="0">
                          <a:solidFill>
                            <a:schemeClr val="dk1"/>
                          </a:solidFill>
                          <a:effectLst/>
                          <a:latin typeface="Arial" charset="0"/>
                          <a:ea typeface="Arial" charset="0"/>
                          <a:cs typeface="Arial" charset="0"/>
                        </a:rPr>
                        <a:t>Models are difficult to develop, requiring expert staff and large amounts of data that organizations often fail to collect; also, there may be a problem in forecasting exogenous drivers such as </a:t>
                      </a:r>
                      <a:r>
                        <a:rPr lang="en-US" sz="850" i="1" kern="1200" dirty="0" smtClean="0">
                          <a:solidFill>
                            <a:schemeClr val="dk1"/>
                          </a:solidFill>
                          <a:effectLst/>
                          <a:latin typeface="Arial" charset="0"/>
                          <a:ea typeface="Arial" charset="0"/>
                          <a:cs typeface="Arial" charset="0"/>
                        </a:rPr>
                        <a:t>GDP</a:t>
                      </a:r>
                      <a:r>
                        <a:rPr lang="en-US" sz="850" kern="1200" dirty="0" smtClean="0">
                          <a:solidFill>
                            <a:schemeClr val="dk1"/>
                          </a:solidFill>
                          <a:effectLst/>
                          <a:latin typeface="Arial" charset="0"/>
                          <a:ea typeface="Arial" charset="0"/>
                          <a:cs typeface="Arial" charset="0"/>
                        </a:rPr>
                        <a:t> (see Ashley, 1983; 1988).</a:t>
                      </a: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r>
              <a:tr h="2743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b="1" kern="1200" dirty="0" smtClean="0">
                          <a:solidFill>
                            <a:schemeClr val="dk1"/>
                          </a:solidFill>
                          <a:effectLst/>
                          <a:latin typeface="Arial" charset="0"/>
                          <a:ea typeface="Arial" charset="0"/>
                          <a:cs typeface="Arial" charset="0"/>
                        </a:rPr>
                        <a:t>C2 VAR Models (Chapter 10)</a:t>
                      </a:r>
                      <a:endParaRPr lang="en-US" sz="850" kern="1200" dirty="0" smtClean="0">
                        <a:solidFill>
                          <a:schemeClr val="dk1"/>
                        </a:solidFill>
                        <a:effectLst/>
                        <a:latin typeface="Arial" charset="0"/>
                        <a:ea typeface="Arial" charset="0"/>
                        <a:cs typeface="Arial" charset="0"/>
                      </a:endParaRP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r>
                        <a:rPr lang="en-US" sz="850" kern="1200" dirty="0" smtClean="0">
                          <a:solidFill>
                            <a:schemeClr val="dk1"/>
                          </a:solidFill>
                          <a:effectLst/>
                          <a:latin typeface="Arial" charset="0"/>
                          <a:ea typeface="Arial" charset="0"/>
                          <a:cs typeface="Arial" charset="0"/>
                        </a:rPr>
                        <a:t>Many economic systems do not naturally fall into the format of the single-equation model. Instead, the distinction between the dependent variables and the explanatory variables (e.g., sales and advertising) is unclear. VAR models overcome the problem of specifying the causality by modeling each of the system's variables as a lagged function of the remainder. Truly exogenous variables may also be included.</a:t>
                      </a:r>
                    </a:p>
                    <a:p>
                      <a:pPr marL="9525" indent="107950">
                        <a:tabLst/>
                      </a:pPr>
                      <a:r>
                        <a:rPr lang="en-US" sz="850" kern="1200" dirty="0" smtClean="0">
                          <a:solidFill>
                            <a:schemeClr val="dk1"/>
                          </a:solidFill>
                          <a:effectLst/>
                          <a:latin typeface="Arial" charset="0"/>
                          <a:ea typeface="Arial" charset="0"/>
                          <a:cs typeface="Arial" charset="0"/>
                        </a:rPr>
                        <a:t>The VAR approach has proved effective in forecasting compared with alternatives such as simultaneous system models (in which two or more variables are jointly, rather than sequentially determined as they are in a VAR).</a:t>
                      </a: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kern="1200" dirty="0" smtClean="0">
                          <a:solidFill>
                            <a:schemeClr val="dk1"/>
                          </a:solidFill>
                          <a:effectLst/>
                          <a:latin typeface="Arial" charset="0"/>
                          <a:ea typeface="Arial" charset="0"/>
                          <a:cs typeface="Arial" charset="0"/>
                        </a:rPr>
                        <a:t>Can handle only a few variables and lags; otherwise the number of parameters becomes excessive. Large data requirements; statistically complex; requires expertise and is even more time consuming to develop than regression. Methods for simplification of the initial general lag scheme are needed. Estimation of a general lag structure is problematic, although Bayesian methods seem to work well.</a:t>
                      </a: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r>
              <a:tr h="2743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b="1" kern="1200" dirty="0" smtClean="0">
                          <a:solidFill>
                            <a:schemeClr val="dk1"/>
                          </a:solidFill>
                          <a:effectLst/>
                          <a:latin typeface="Arial" charset="0"/>
                          <a:ea typeface="Arial" charset="0"/>
                          <a:cs typeface="Arial" charset="0"/>
                        </a:rPr>
                        <a:t>C3 Simulation </a:t>
                      </a:r>
                      <a:br>
                        <a:rPr lang="en-US" sz="850" b="1" kern="1200" dirty="0" smtClean="0">
                          <a:solidFill>
                            <a:schemeClr val="dk1"/>
                          </a:solidFill>
                          <a:effectLst/>
                          <a:latin typeface="Arial" charset="0"/>
                          <a:ea typeface="Arial" charset="0"/>
                          <a:cs typeface="Arial" charset="0"/>
                        </a:rPr>
                      </a:br>
                      <a:r>
                        <a:rPr lang="en-US" sz="850" b="1" kern="1200" dirty="0" smtClean="0">
                          <a:solidFill>
                            <a:schemeClr val="dk1"/>
                          </a:solidFill>
                          <a:effectLst/>
                          <a:latin typeface="Arial" charset="0"/>
                          <a:ea typeface="Arial" charset="0"/>
                          <a:cs typeface="Arial" charset="0"/>
                        </a:rPr>
                        <a:t>(Section 13.3.1)</a:t>
                      </a:r>
                      <a:endParaRPr lang="en-US" sz="850" kern="1200" dirty="0" smtClean="0">
                        <a:solidFill>
                          <a:schemeClr val="dk1"/>
                        </a:solidFill>
                        <a:effectLst/>
                        <a:latin typeface="Arial" charset="0"/>
                        <a:ea typeface="Arial" charset="0"/>
                        <a:cs typeface="Arial" charset="0"/>
                      </a:endParaRP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r>
                        <a:rPr lang="en-US" sz="850" kern="1200" dirty="0" smtClean="0">
                          <a:solidFill>
                            <a:schemeClr val="dk1"/>
                          </a:solidFill>
                          <a:effectLst/>
                          <a:latin typeface="Arial" charset="0"/>
                          <a:ea typeface="Arial" charset="0"/>
                          <a:cs typeface="Arial" charset="0"/>
                        </a:rPr>
                        <a:t>A simulation model aims to represent the processes that lead to changes in the focus variable(s). Hence, they are usually disaggregated models (compared with other causal methods). An extreme example is the global circulation models used in forecasting climate (</a:t>
                      </a:r>
                      <a:r>
                        <a:rPr lang="en-US" sz="850" kern="1200" dirty="0" err="1" smtClean="0">
                          <a:solidFill>
                            <a:schemeClr val="dk1"/>
                          </a:solidFill>
                          <a:effectLst/>
                          <a:latin typeface="Arial" charset="0"/>
                          <a:ea typeface="Arial" charset="0"/>
                          <a:cs typeface="Arial" charset="0"/>
                        </a:rPr>
                        <a:t>Fildes</a:t>
                      </a:r>
                      <a:r>
                        <a:rPr lang="en-US" sz="850" kern="1200" dirty="0" smtClean="0">
                          <a:solidFill>
                            <a:schemeClr val="dk1"/>
                          </a:solidFill>
                          <a:effectLst/>
                          <a:latin typeface="Arial" charset="0"/>
                          <a:ea typeface="Arial" charset="0"/>
                          <a:cs typeface="Arial" charset="0"/>
                        </a:rPr>
                        <a:t> and </a:t>
                      </a:r>
                      <a:r>
                        <a:rPr lang="en-US" sz="850" kern="1200" dirty="0" err="1" smtClean="0">
                          <a:solidFill>
                            <a:schemeClr val="dk1"/>
                          </a:solidFill>
                          <a:effectLst/>
                          <a:latin typeface="Arial" charset="0"/>
                          <a:ea typeface="Arial" charset="0"/>
                          <a:cs typeface="Arial" charset="0"/>
                        </a:rPr>
                        <a:t>Kourentzes</a:t>
                      </a:r>
                      <a:r>
                        <a:rPr lang="en-US" sz="850" kern="1200" dirty="0" smtClean="0">
                          <a:solidFill>
                            <a:schemeClr val="dk1"/>
                          </a:solidFill>
                          <a:effectLst/>
                          <a:latin typeface="Arial" charset="0"/>
                          <a:ea typeface="Arial" charset="0"/>
                          <a:cs typeface="Arial" charset="0"/>
                        </a:rPr>
                        <a:t>, 2011). Based on both theoretical models and participants’ understanding of the problem, the models themselves can be intuitive, depending on their level of detail. Properly implemented, they can offer the decision maker substantial help and have high face validity; can be designed to be simple to use and understand; and can solve the "right" problem in focusing on policy options. With their high levels of disaggregation, it is possible to look at changes in policy where there is no history.</a:t>
                      </a:r>
                    </a:p>
                    <a:p>
                      <a:pPr marL="9525" indent="107950">
                        <a:tabLst/>
                      </a:pPr>
                      <a:r>
                        <a:rPr lang="en-US" sz="850" kern="1200" dirty="0" smtClean="0">
                          <a:solidFill>
                            <a:schemeClr val="dk1"/>
                          </a:solidFill>
                          <a:effectLst/>
                          <a:latin typeface="Arial" charset="0"/>
                          <a:ea typeface="Arial" charset="0"/>
                          <a:cs typeface="Arial" charset="0"/>
                        </a:rPr>
                        <a:t>Easy-to-use software is available.</a:t>
                      </a: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kern="1200" dirty="0" smtClean="0">
                          <a:solidFill>
                            <a:schemeClr val="dk1"/>
                          </a:solidFill>
                          <a:effectLst/>
                          <a:latin typeface="Arial" charset="0"/>
                          <a:ea typeface="Arial" charset="0"/>
                          <a:cs typeface="Arial" charset="0"/>
                        </a:rPr>
                        <a:t>Very expensive; often has large data requirements, although also has the flexibility to incorporate judgmental estimates; level of aggregation used in modeling is problematic; requires careful validation, which is often difficult to do in modeling the effects of new policies. Other, more aggregated causal models (such as C1 and C2) can be used as a basis for simulations, especially for what-if policy simulations.</a:t>
                      </a: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r>
            </a:tbl>
          </a:graphicData>
        </a:graphic>
      </p:graphicFrame>
    </p:spTree>
    <p:extLst>
      <p:ext uri="{BB962C8B-B14F-4D97-AF65-F5344CB8AC3E}">
        <p14:creationId xmlns:p14="http://schemas.microsoft.com/office/powerpoint/2010/main" val="33657476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1030</TotalTime>
  <Words>5974</Words>
  <Application>Microsoft Macintosh PowerPoint</Application>
  <PresentationFormat>On-screen Show (4:3)</PresentationFormat>
  <Paragraphs>478</Paragraphs>
  <Slides>52</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0" baseType="lpstr">
      <vt:lpstr>.AppleSystemUIFont</vt:lpstr>
      <vt:lpstr>Calibri</vt:lpstr>
      <vt:lpstr>Cambria Math</vt:lpstr>
      <vt:lpstr>Symbol</vt:lpstr>
      <vt:lpstr>Times New Roman</vt:lpstr>
      <vt:lpstr>Arial</vt:lpstr>
      <vt:lpstr>Office Theme</vt:lpstr>
      <vt:lpstr>Equation</vt:lpstr>
      <vt:lpstr>Forecasting in Practice</vt:lpstr>
      <vt:lpstr>Chapter 13: Forecasting in Practice</vt:lpstr>
      <vt:lpstr>13.1 The Process of Forecasting</vt:lpstr>
      <vt:lpstr>13.1 The Process of Forecasting</vt:lpstr>
      <vt:lpstr>13.1 The Process of Forecasting</vt:lpstr>
      <vt:lpstr>13.1 The Process of Forecasting</vt:lpstr>
      <vt:lpstr>13.1 The Process of Forecasting</vt:lpstr>
      <vt:lpstr>13.1 The Process of Forecasting</vt:lpstr>
      <vt:lpstr>13.1 The Process of Forecasting</vt:lpstr>
      <vt:lpstr>13.1 The Process of Forecasting</vt:lpstr>
      <vt:lpstr>13.1 The Process of Forecasting</vt:lpstr>
      <vt:lpstr>Discussion Questions</vt:lpstr>
      <vt:lpstr>13.1 The Process of Forecasting</vt:lpstr>
      <vt:lpstr>13.1 The Process of Forecasting</vt:lpstr>
      <vt:lpstr>13.1 The Process of Forecasting</vt:lpstr>
      <vt:lpstr>13.1 The Process of Forecasting</vt:lpstr>
      <vt:lpstr>13.1 The Process of Forecasting</vt:lpstr>
      <vt:lpstr>13.1 The Process of Forecasting</vt:lpstr>
      <vt:lpstr>13.1 The Process of Forecasting</vt:lpstr>
      <vt:lpstr>13.1 The Process of Forecasting</vt:lpstr>
      <vt:lpstr>13.2 The Organization of Forecasting</vt:lpstr>
      <vt:lpstr>13.2 The Organization of Forecasting</vt:lpstr>
      <vt:lpstr>Discussion Questions</vt:lpstr>
      <vt:lpstr>13.2 The Organization of Forecasting</vt:lpstr>
      <vt:lpstr>13.2 The Organization of Forecasting</vt:lpstr>
      <vt:lpstr>13.2 The Organization of Forecasting</vt:lpstr>
      <vt:lpstr>13.3 Dealing with Uncertainty</vt:lpstr>
      <vt:lpstr>13.3 Dealing with Uncertainty</vt:lpstr>
      <vt:lpstr>13.3 Dealing with Uncertainty</vt:lpstr>
      <vt:lpstr>13.3 Dealing with Uncertainty</vt:lpstr>
      <vt:lpstr>Discussion Question</vt:lpstr>
      <vt:lpstr>13.3 Dealing with Uncertainty</vt:lpstr>
      <vt:lpstr>13.3 Dealing with Uncertainty</vt:lpstr>
      <vt:lpstr>13.3 Dealing with Uncertainty</vt:lpstr>
      <vt:lpstr>13.3 Dealing with Uncertainty</vt:lpstr>
      <vt:lpstr>13.3 Dealing with Uncertainty</vt:lpstr>
      <vt:lpstr>13.3 Dealing with Uncertainty</vt:lpstr>
      <vt:lpstr>13.3 Dealing with Uncertainty</vt:lpstr>
      <vt:lpstr>13.3 Dealing with Uncertainty</vt:lpstr>
      <vt:lpstr>Discussion Questions</vt:lpstr>
      <vt:lpstr>13.3 Dealing with Uncertainty</vt:lpstr>
      <vt:lpstr>13.3 Dealing with Uncertainty</vt:lpstr>
      <vt:lpstr>13.3 Dealing with Uncertainty</vt:lpstr>
      <vt:lpstr>Discussion Question or Group Project</vt:lpstr>
      <vt:lpstr>13.3 Dealing with Uncertainty</vt:lpstr>
      <vt:lpstr>Discussion Question</vt:lpstr>
      <vt:lpstr>13.4 Improving Forecasting</vt:lpstr>
      <vt:lpstr>13.4 Improving Forecasting</vt:lpstr>
      <vt:lpstr>Discussion Question</vt:lpstr>
      <vt:lpstr>Principles and Take-Aways</vt:lpstr>
      <vt:lpstr>Principles and Take-Aways</vt:lpstr>
      <vt:lpstr>Minicase 13.1 The Management of  Call-Center Forecasting</vt:lpstr>
    </vt:vector>
  </TitlesOfParts>
  <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Botelho</dc:creator>
  <cp:lastModifiedBy>Anna Botelho</cp:lastModifiedBy>
  <cp:revision>66</cp:revision>
  <dcterms:created xsi:type="dcterms:W3CDTF">2017-08-05T17:51:38Z</dcterms:created>
  <dcterms:modified xsi:type="dcterms:W3CDTF">2017-09-01T18:15:39Z</dcterms:modified>
</cp:coreProperties>
</file>