
<file path=[Content_Types].xml><?xml version="1.0" encoding="utf-8"?>
<Types xmlns="http://schemas.openxmlformats.org/package/2006/content-types">
  <Default Extension="xml" ContentType="application/xml"/>
  <Default Extension="png" ContentType="image/png"/>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61"/>
  </p:notesMasterIdLst>
  <p:sldIdLst>
    <p:sldId id="256" r:id="rId2"/>
    <p:sldId id="258" r:id="rId3"/>
    <p:sldId id="259" r:id="rId4"/>
    <p:sldId id="261" r:id="rId5"/>
    <p:sldId id="291" r:id="rId6"/>
    <p:sldId id="292" r:id="rId7"/>
    <p:sldId id="266" r:id="rId8"/>
    <p:sldId id="267" r:id="rId9"/>
    <p:sldId id="293" r:id="rId10"/>
    <p:sldId id="294" r:id="rId11"/>
    <p:sldId id="295" r:id="rId12"/>
    <p:sldId id="296" r:id="rId13"/>
    <p:sldId id="297" r:id="rId14"/>
    <p:sldId id="298" r:id="rId15"/>
    <p:sldId id="268" r:id="rId16"/>
    <p:sldId id="299" r:id="rId17"/>
    <p:sldId id="329" r:id="rId18"/>
    <p:sldId id="300" r:id="rId19"/>
    <p:sldId id="301" r:id="rId20"/>
    <p:sldId id="302" r:id="rId21"/>
    <p:sldId id="303" r:id="rId22"/>
    <p:sldId id="304" r:id="rId23"/>
    <p:sldId id="305" r:id="rId24"/>
    <p:sldId id="270" r:id="rId25"/>
    <p:sldId id="306" r:id="rId26"/>
    <p:sldId id="307" r:id="rId27"/>
    <p:sldId id="308" r:id="rId28"/>
    <p:sldId id="309" r:id="rId29"/>
    <p:sldId id="310" r:id="rId30"/>
    <p:sldId id="273" r:id="rId31"/>
    <p:sldId id="274" r:id="rId32"/>
    <p:sldId id="275" r:id="rId33"/>
    <p:sldId id="311" r:id="rId34"/>
    <p:sldId id="312" r:id="rId35"/>
    <p:sldId id="313" r:id="rId36"/>
    <p:sldId id="276" r:id="rId37"/>
    <p:sldId id="278" r:id="rId38"/>
    <p:sldId id="316" r:id="rId39"/>
    <p:sldId id="317" r:id="rId40"/>
    <p:sldId id="282" r:id="rId41"/>
    <p:sldId id="318" r:id="rId42"/>
    <p:sldId id="319" r:id="rId43"/>
    <p:sldId id="320" r:id="rId44"/>
    <p:sldId id="321" r:id="rId45"/>
    <p:sldId id="322" r:id="rId46"/>
    <p:sldId id="323" r:id="rId47"/>
    <p:sldId id="324" r:id="rId48"/>
    <p:sldId id="283" r:id="rId49"/>
    <p:sldId id="325" r:id="rId50"/>
    <p:sldId id="284" r:id="rId51"/>
    <p:sldId id="326" r:id="rId52"/>
    <p:sldId id="327" r:id="rId53"/>
    <p:sldId id="285" r:id="rId54"/>
    <p:sldId id="328" r:id="rId55"/>
    <p:sldId id="286" r:id="rId56"/>
    <p:sldId id="290" r:id="rId57"/>
    <p:sldId id="272" r:id="rId58"/>
    <p:sldId id="314" r:id="rId59"/>
    <p:sldId id="31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3B1F"/>
    <a:srgbClr val="182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2"/>
    <p:restoredTop sz="94643"/>
  </p:normalViewPr>
  <p:slideViewPr>
    <p:cSldViewPr snapToGrid="0" snapToObjects="1">
      <p:cViewPr varScale="1">
        <p:scale>
          <a:sx n="126" d="100"/>
          <a:sy n="126" d="100"/>
        </p:scale>
        <p:origin x="19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 Id="rId2"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 Id="rId3"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606BA-D6F8-7B4A-85FB-7D2C30FCBDD8}" type="datetimeFigureOut">
              <a:rPr lang="en-US" smtClean="0"/>
              <a:t>8/23/17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34CD-C043-3F44-B5E6-9E1B6AE4D74C}" type="slidenum">
              <a:rPr lang="en-US" smtClean="0"/>
              <a:t>‹#›</a:t>
            </a:fld>
            <a:endParaRPr lang="en-US"/>
          </a:p>
        </p:txBody>
      </p:sp>
    </p:spTree>
    <p:extLst>
      <p:ext uri="{BB962C8B-B14F-4D97-AF65-F5344CB8AC3E}">
        <p14:creationId xmlns:p14="http://schemas.microsoft.com/office/powerpoint/2010/main" val="45117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9634CD-C043-3F44-B5E6-9E1B6AE4D74C}" type="slidenum">
              <a:rPr lang="en-US" smtClean="0"/>
              <a:t>1</a:t>
            </a:fld>
            <a:endParaRPr lang="en-US"/>
          </a:p>
        </p:txBody>
      </p:sp>
    </p:spTree>
    <p:extLst>
      <p:ext uri="{BB962C8B-B14F-4D97-AF65-F5344CB8AC3E}">
        <p14:creationId xmlns:p14="http://schemas.microsoft.com/office/powerpoint/2010/main" val="318347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5486400" y="0"/>
            <a:ext cx="3657600" cy="6858000"/>
          </a:xfrm>
          <a:prstGeom prst="rect">
            <a:avLst/>
          </a:prstGeom>
          <a:solidFill>
            <a:srgbClr val="1827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2" name="Title 1"/>
          <p:cNvSpPr>
            <a:spLocks noGrp="1"/>
          </p:cNvSpPr>
          <p:nvPr>
            <p:ph type="ctrTitle"/>
          </p:nvPr>
        </p:nvSpPr>
        <p:spPr>
          <a:xfrm>
            <a:off x="5486400" y="1737360"/>
            <a:ext cx="3657600" cy="3509963"/>
          </a:xfrm>
          <a:noFill/>
          <a:ln>
            <a:noFill/>
          </a:ln>
        </p:spPr>
        <p:txBody>
          <a:bodyPr lIns="0" anchor="t" anchorCtr="0">
            <a:normAutofit/>
          </a:bodyPr>
          <a:lstStyle>
            <a:lvl1pPr algn="ctr">
              <a:defRPr sz="3600" b="0" i="0">
                <a:solidFill>
                  <a:schemeClr val="bg1"/>
                </a:solidFill>
                <a:latin typeface="Times New Roman" charset="0"/>
                <a:ea typeface="Times New Roman" charset="0"/>
                <a:cs typeface="Times New Roman" charset="0"/>
              </a:defRPr>
            </a:lvl1pPr>
          </a:lstStyle>
          <a:p>
            <a:endParaRPr lang="en-US" dirty="0"/>
          </a:p>
        </p:txBody>
      </p:sp>
      <p:sp>
        <p:nvSpPr>
          <p:cNvPr id="3" name="Subtitle 2"/>
          <p:cNvSpPr>
            <a:spLocks noGrp="1"/>
          </p:cNvSpPr>
          <p:nvPr>
            <p:ph type="subTitle" idx="1" hasCustomPrompt="1"/>
          </p:nvPr>
        </p:nvSpPr>
        <p:spPr>
          <a:xfrm>
            <a:off x="5486400" y="0"/>
            <a:ext cx="3657600" cy="1655762"/>
          </a:xfrm>
          <a:ln>
            <a:noFill/>
          </a:ln>
        </p:spPr>
        <p:txBody>
          <a:bodyPr anchor="b" anchorCtr="0">
            <a:normAutofit/>
          </a:bodyPr>
          <a:lstStyle>
            <a:lvl1pPr marL="0" indent="0" algn="ctr">
              <a:buNone/>
              <a:defRPr sz="20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Chapter 1</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685800" y="1481328"/>
            <a:ext cx="7543800" cy="4698810"/>
          </a:xfrm>
        </p:spPr>
        <p:txBody>
          <a:bodyPr/>
          <a:lstStyle>
            <a:lvl1pPr>
              <a:buClr>
                <a:srgbClr val="873B1F"/>
              </a:buClr>
              <a:defRPr sz="2000"/>
            </a:lvl1pPr>
            <a:lvl2pPr marL="457200" indent="-228600">
              <a:buFont typeface=".AppleSystemUIFont" charset="-120"/>
              <a:buChar char="–"/>
              <a:defRPr sz="1800"/>
            </a:lvl2pPr>
            <a:lvl3pPr>
              <a:buClr>
                <a:srgbClr val="873B1F"/>
              </a:buClr>
              <a:defRPr sz="1600"/>
            </a:lvl3pPr>
            <a:lvl4pPr marL="915988" indent="-228600">
              <a:buFont typeface=".AppleSystemUIFont" charset="-120"/>
              <a:buChar char="–"/>
              <a:defRPr sz="1400"/>
            </a:lvl4pPr>
            <a:lvl5pPr>
              <a:buClr>
                <a:srgbClr val="873B1F"/>
              </a:buCl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2"/>
          </p:nvPr>
        </p:nvSpPr>
        <p:spPr>
          <a:xfrm>
            <a:off x="685799" y="6495275"/>
            <a:ext cx="7438869" cy="182880"/>
          </a:xfrm>
          <a:prstGeom prst="rect">
            <a:avLst/>
          </a:prstGeom>
        </p:spPr>
        <p:txBody>
          <a:bodyPr vert="horz" lIns="0" tIns="0" rIns="0" bIns="0" rtlCol="0" anchor="ctr"/>
          <a:lstStyle>
            <a:lvl1pPr algn="l">
              <a:defRPr sz="800" b="0">
                <a:solidFill>
                  <a:schemeClr val="tx1"/>
                </a:solidFill>
                <a:latin typeface="Arial" charset="0"/>
                <a:ea typeface="Arial" charset="0"/>
                <a:cs typeface="Arial" charset="0"/>
              </a:defRPr>
            </a:lvl1pPr>
          </a:lstStyle>
          <a:p>
            <a:r>
              <a:rPr lang="en-US" smtClean="0"/>
              <a:t>© 2017 Wessex Press, Inc. Principles of Business Forecasting 2e (Ord, Fildes, Kourentzes) • Chapter 2: Basic Tools for Forecasting</a:t>
            </a:r>
            <a:endParaRPr lang="en-US" dirty="0"/>
          </a:p>
        </p:txBody>
      </p:sp>
      <p:sp>
        <p:nvSpPr>
          <p:cNvPr id="8" name="Slide Number Placeholder 5"/>
          <p:cNvSpPr>
            <a:spLocks noGrp="1"/>
          </p:cNvSpPr>
          <p:nvPr>
            <p:ph type="sldNum" sz="quarter" idx="4"/>
          </p:nvPr>
        </p:nvSpPr>
        <p:spPr>
          <a:xfrm>
            <a:off x="8229599" y="6495275"/>
            <a:ext cx="411479" cy="182880"/>
          </a:xfrm>
          <a:prstGeom prst="rect">
            <a:avLst/>
          </a:prstGeom>
        </p:spPr>
        <p:txBody>
          <a:bodyPr vert="horz" lIns="0" tIns="0" rIns="0" bIns="0" rtlCol="0" anchor="ctr"/>
          <a:lstStyle>
            <a:lvl1pPr algn="r">
              <a:defRPr sz="800" b="1">
                <a:solidFill>
                  <a:srgbClr val="182752"/>
                </a:solidFill>
                <a:latin typeface="Arial" charset="0"/>
                <a:ea typeface="Arial" charset="0"/>
                <a:cs typeface="Arial" charset="0"/>
              </a:defRPr>
            </a:lvl1pPr>
          </a:lstStyle>
          <a:p>
            <a:fld id="{9BB7F014-2DB4-4D49-99B4-59FA1294E95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9144000" cy="1143000"/>
          </a:xfrm>
          <a:prstGeom prst="rect">
            <a:avLst/>
          </a:prstGeom>
          <a:solidFill>
            <a:srgbClr val="182752"/>
          </a:solidFill>
        </p:spPr>
        <p:txBody>
          <a:bodyPr vert="horz" lIns="45720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481328"/>
            <a:ext cx="7886700" cy="46988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91708754"/>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l" defTabSz="914400" rtl="0" eaLnBrk="1" latinLnBrk="0" hangingPunct="1">
        <a:lnSpc>
          <a:spcPct val="90000"/>
        </a:lnSpc>
        <a:spcBef>
          <a:spcPct val="0"/>
        </a:spcBef>
        <a:buNone/>
        <a:defRPr sz="3000" b="0" i="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3.wmf"/><Relationship Id="rId5" Type="http://schemas.openxmlformats.org/officeDocument/2006/relationships/oleObject" Target="../embeddings/oleObject3.bin"/><Relationship Id="rId6" Type="http://schemas.openxmlformats.org/officeDocument/2006/relationships/image" Target="../media/image14.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8.wmf"/><Relationship Id="rId5" Type="http://schemas.openxmlformats.org/officeDocument/2006/relationships/oleObject" Target="../embeddings/oleObject5.bin"/><Relationship Id="rId6" Type="http://schemas.openxmlformats.org/officeDocument/2006/relationships/image" Target="../media/image19.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22.wmf"/><Relationship Id="rId5" Type="http://schemas.openxmlformats.org/officeDocument/2006/relationships/oleObject" Target="../embeddings/oleObject7.bin"/><Relationship Id="rId6" Type="http://schemas.openxmlformats.org/officeDocument/2006/relationships/image" Target="../media/image23.wmf"/><Relationship Id="rId7" Type="http://schemas.openxmlformats.org/officeDocument/2006/relationships/oleObject" Target="../embeddings/oleObject8.bin"/><Relationship Id="rId8" Type="http://schemas.openxmlformats.org/officeDocument/2006/relationships/image" Target="../media/image24.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0.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35.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almartstores.com/investor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Basic Tools </a:t>
            </a:r>
            <a:br>
              <a:rPr lang="en-US" dirty="0" smtClean="0"/>
            </a:br>
            <a:r>
              <a:rPr lang="en-US" dirty="0" smtClean="0"/>
              <a:t>for Forecasting</a:t>
            </a:r>
            <a:endParaRPr lang="en-US" dirty="0"/>
          </a:p>
        </p:txBody>
      </p:sp>
      <p:sp>
        <p:nvSpPr>
          <p:cNvPr id="3" name="Subtitle 2"/>
          <p:cNvSpPr>
            <a:spLocks noGrp="1"/>
          </p:cNvSpPr>
          <p:nvPr>
            <p:ph type="subTitle" idx="1"/>
          </p:nvPr>
        </p:nvSpPr>
        <p:spPr/>
        <p:txBody>
          <a:bodyPr/>
          <a:lstStyle/>
          <a:p>
            <a:r>
              <a:rPr lang="en-US" dirty="0" smtClean="0"/>
              <a:t>Chapter 2</a:t>
            </a:r>
            <a:endParaRPr lang="en-US" dirty="0"/>
          </a:p>
        </p:txBody>
      </p:sp>
    </p:spTree>
    <p:extLst>
      <p:ext uri="{BB962C8B-B14F-4D97-AF65-F5344CB8AC3E}">
        <p14:creationId xmlns:p14="http://schemas.microsoft.com/office/powerpoint/2010/main" val="57127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10</a:t>
            </a:fld>
            <a:endParaRPr lang="en-US" dirty="0"/>
          </a:p>
        </p:txBody>
      </p:sp>
      <p:pic>
        <p:nvPicPr>
          <p:cNvPr id="7" name="Picture 6"/>
          <p:cNvPicPr>
            <a:picLocks noChangeAspect="1"/>
          </p:cNvPicPr>
          <p:nvPr/>
        </p:nvPicPr>
        <p:blipFill rotWithShape="1">
          <a:blip r:embed="rId2"/>
          <a:srcRect t="14134"/>
          <a:stretch/>
        </p:blipFill>
        <p:spPr>
          <a:xfrm>
            <a:off x="685799" y="2386716"/>
            <a:ext cx="6581775" cy="3312399"/>
          </a:xfrm>
          <a:prstGeom prst="rect">
            <a:avLst/>
          </a:prstGeom>
        </p:spPr>
      </p:pic>
      <p:sp>
        <p:nvSpPr>
          <p:cNvPr id="6" name="Content Placeholder 2"/>
          <p:cNvSpPr txBox="1">
            <a:spLocks/>
          </p:cNvSpPr>
          <p:nvPr/>
        </p:nvSpPr>
        <p:spPr>
          <a:xfrm>
            <a:off x="685799" y="1369450"/>
            <a:ext cx="7543800" cy="7908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2.3	</a:t>
            </a:r>
            <a:r>
              <a:rPr lang="en-US" sz="1600" b="1" dirty="0" smtClean="0">
                <a:solidFill>
                  <a:srgbClr val="873B1F"/>
                </a:solidFill>
              </a:rPr>
              <a:t>Seasonal Plots for Airline Revenue Passenger Miles for 2000–2004</a:t>
            </a:r>
          </a:p>
          <a:p>
            <a:pPr marL="1033463" indent="-1033463">
              <a:lnSpc>
                <a:spcPct val="100000"/>
              </a:lnSpc>
              <a:buFont typeface="Arial" panose="020B0604020202020204" pitchFamily="34" charset="0"/>
              <a:buNone/>
            </a:pPr>
            <a:r>
              <a:rPr lang="en-US" sz="1600" dirty="0" smtClean="0">
                <a:solidFill>
                  <a:srgbClr val="873B1F"/>
                </a:solidFill>
              </a:rPr>
              <a:t>A: Scatterplot by month, with years overlaid, of RPM vs. month</a:t>
            </a:r>
            <a:endParaRPr lang="en-US" sz="1600" dirty="0">
              <a:solidFill>
                <a:srgbClr val="873B1F"/>
              </a:solidFill>
            </a:endParaRPr>
          </a:p>
        </p:txBody>
      </p:sp>
    </p:spTree>
    <p:extLst>
      <p:ext uri="{BB962C8B-B14F-4D97-AF65-F5344CB8AC3E}">
        <p14:creationId xmlns:p14="http://schemas.microsoft.com/office/powerpoint/2010/main" val="1135702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11</a:t>
            </a:fld>
            <a:endParaRPr lang="en-US" dirty="0"/>
          </a:p>
        </p:txBody>
      </p:sp>
      <p:pic>
        <p:nvPicPr>
          <p:cNvPr id="6" name="Picture 5"/>
          <p:cNvPicPr>
            <a:picLocks noChangeAspect="1"/>
          </p:cNvPicPr>
          <p:nvPr/>
        </p:nvPicPr>
        <p:blipFill rotWithShape="1">
          <a:blip r:embed="rId2"/>
          <a:srcRect t="7841" b="8021"/>
          <a:stretch/>
        </p:blipFill>
        <p:spPr>
          <a:xfrm>
            <a:off x="685799" y="2386716"/>
            <a:ext cx="6581775" cy="2780907"/>
          </a:xfrm>
          <a:prstGeom prst="rect">
            <a:avLst/>
          </a:prstGeom>
        </p:spPr>
      </p:pic>
      <p:sp>
        <p:nvSpPr>
          <p:cNvPr id="8" name="Content Placeholder 2"/>
          <p:cNvSpPr txBox="1">
            <a:spLocks/>
          </p:cNvSpPr>
          <p:nvPr/>
        </p:nvSpPr>
        <p:spPr>
          <a:xfrm>
            <a:off x="685799" y="1369450"/>
            <a:ext cx="7543800" cy="79081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2.3	</a:t>
            </a:r>
            <a:r>
              <a:rPr lang="en-US" sz="1600" b="1" dirty="0" smtClean="0">
                <a:solidFill>
                  <a:srgbClr val="873B1F"/>
                </a:solidFill>
              </a:rPr>
              <a:t>Seasonal Plots for Airline Revenue Passenger Miles for 2000–2004</a:t>
            </a:r>
          </a:p>
          <a:p>
            <a:pPr marL="1033463" indent="-1033463">
              <a:lnSpc>
                <a:spcPct val="100000"/>
              </a:lnSpc>
              <a:buFont typeface="Arial" panose="020B0604020202020204" pitchFamily="34" charset="0"/>
              <a:buNone/>
            </a:pPr>
            <a:r>
              <a:rPr lang="en-US" sz="1600" dirty="0" smtClean="0">
                <a:solidFill>
                  <a:srgbClr val="873B1F"/>
                </a:solidFill>
              </a:rPr>
              <a:t>B: Time series plot of RMP, with each year identified as a subgroup</a:t>
            </a:r>
            <a:endParaRPr lang="en-US" sz="1600" dirty="0">
              <a:solidFill>
                <a:srgbClr val="873B1F"/>
              </a:solidFill>
            </a:endParaRPr>
          </a:p>
        </p:txBody>
      </p:sp>
    </p:spTree>
    <p:extLst>
      <p:ext uri="{BB962C8B-B14F-4D97-AF65-F5344CB8AC3E}">
        <p14:creationId xmlns:p14="http://schemas.microsoft.com/office/powerpoint/2010/main" val="1532459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12</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983286161"/>
              </p:ext>
            </p:extLst>
          </p:nvPr>
        </p:nvGraphicFramePr>
        <p:xfrm>
          <a:off x="685799" y="1541683"/>
          <a:ext cx="7179925" cy="3787889"/>
        </p:xfrm>
        <a:graphic>
          <a:graphicData uri="http://schemas.openxmlformats.org/presentationml/2006/ole">
            <mc:AlternateContent xmlns:mc="http://schemas.openxmlformats.org/markup-compatibility/2006">
              <mc:Choice xmlns:v="urn:schemas-microsoft-com:vml" Requires="v">
                <p:oleObj spid="_x0000_s1061" name="Worksheet" r:id="rId3" imgW="7343741" imgH="4867172" progId="Excel.Sheet.8">
                  <p:embed/>
                </p:oleObj>
              </mc:Choice>
              <mc:Fallback>
                <p:oleObj name="Worksheet" r:id="rId3" imgW="7343741" imgH="486717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799" y="1541683"/>
                        <a:ext cx="7179925" cy="3787889"/>
                      </a:xfrm>
                      <a:prstGeom prst="rect">
                        <a:avLst/>
                      </a:prstGeom>
                      <a:solidFill>
                        <a:schemeClr val="tx2">
                          <a:lumMod val="20000"/>
                          <a:lumOff val="80000"/>
                        </a:schemeClr>
                      </a:solidFill>
                    </p:spPr>
                  </p:pic>
                </p:oleObj>
              </mc:Fallback>
            </mc:AlternateContent>
          </a:graphicData>
        </a:graphic>
      </p:graphicFrame>
      <p:sp>
        <p:nvSpPr>
          <p:cNvPr id="8" name="Content Placeholder 2"/>
          <p:cNvSpPr>
            <a:spLocks noGrp="1"/>
          </p:cNvSpPr>
          <p:nvPr>
            <p:ph idx="1"/>
          </p:nvPr>
        </p:nvSpPr>
        <p:spPr>
          <a:xfrm>
            <a:off x="685800" y="5644711"/>
            <a:ext cx="7543800" cy="535425"/>
          </a:xfrm>
        </p:spPr>
        <p:txBody>
          <a:bodyPr>
            <a:normAutofit/>
          </a:bodyPr>
          <a:lstStyle/>
          <a:p>
            <a:pPr marL="7937" indent="0">
              <a:lnSpc>
                <a:spcPts val="2000"/>
              </a:lnSpc>
              <a:buNone/>
            </a:pPr>
            <a:r>
              <a:rPr lang="en-US" sz="1600" dirty="0" smtClean="0">
                <a:solidFill>
                  <a:srgbClr val="873B1F"/>
                </a:solidFill>
              </a:rPr>
              <a:t>Annotating a time series: Number of calls to a health call center (trend removed)</a:t>
            </a:r>
            <a:endParaRPr lang="en-US" sz="1600" dirty="0">
              <a:solidFill>
                <a:srgbClr val="873B1F"/>
              </a:solidFill>
            </a:endParaRPr>
          </a:p>
        </p:txBody>
      </p:sp>
    </p:spTree>
    <p:extLst>
      <p:ext uri="{BB962C8B-B14F-4D97-AF65-F5344CB8AC3E}">
        <p14:creationId xmlns:p14="http://schemas.microsoft.com/office/powerpoint/2010/main" val="449239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Scatterplots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13</a:t>
            </a:fld>
            <a:endParaRPr lang="en-US" dirty="0"/>
          </a:p>
        </p:txBody>
      </p:sp>
      <p:pic>
        <p:nvPicPr>
          <p:cNvPr id="6" name="Picture 5"/>
          <p:cNvPicPr>
            <a:picLocks noChangeAspect="1"/>
          </p:cNvPicPr>
          <p:nvPr/>
        </p:nvPicPr>
        <p:blipFill rotWithShape="1">
          <a:blip r:embed="rId2"/>
          <a:srcRect t="6659"/>
          <a:stretch/>
        </p:blipFill>
        <p:spPr>
          <a:xfrm>
            <a:off x="685799" y="2168373"/>
            <a:ext cx="6553200" cy="3414032"/>
          </a:xfrm>
          <a:prstGeom prst="rect">
            <a:avLst/>
          </a:prstGeom>
        </p:spPr>
      </p:pic>
      <p:sp>
        <p:nvSpPr>
          <p:cNvPr id="7" name="Content Placeholder 2"/>
          <p:cNvSpPr txBox="1">
            <a:spLocks/>
          </p:cNvSpPr>
          <p:nvPr/>
        </p:nvSpPr>
        <p:spPr>
          <a:xfrm>
            <a:off x="685799" y="1369451"/>
            <a:ext cx="7543800" cy="57247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2.4	</a:t>
            </a:r>
            <a:r>
              <a:rPr lang="en-US" sz="1600" b="1" dirty="0" smtClean="0">
                <a:solidFill>
                  <a:srgbClr val="873B1F"/>
                </a:solidFill>
              </a:rPr>
              <a:t>Seasonal of GDP vs. Government Surplus for </a:t>
            </a:r>
            <a:br>
              <a:rPr lang="en-US" sz="1600" b="1" dirty="0" smtClean="0">
                <a:solidFill>
                  <a:srgbClr val="873B1F"/>
                </a:solidFill>
              </a:rPr>
            </a:br>
            <a:r>
              <a:rPr lang="en-US" sz="1600" b="1" dirty="0" smtClean="0">
                <a:solidFill>
                  <a:srgbClr val="873B1F"/>
                </a:solidFill>
              </a:rPr>
              <a:t>25 Forecasting Organizations</a:t>
            </a:r>
          </a:p>
        </p:txBody>
      </p:sp>
    </p:spTree>
    <p:extLst>
      <p:ext uri="{BB962C8B-B14F-4D97-AF65-F5344CB8AC3E}">
        <p14:creationId xmlns:p14="http://schemas.microsoft.com/office/powerpoint/2010/main" val="844439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Scatterplots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14</a:t>
            </a:fld>
            <a:endParaRPr lang="en-US" dirty="0"/>
          </a:p>
        </p:txBody>
      </p:sp>
      <p:pic>
        <p:nvPicPr>
          <p:cNvPr id="6" name="Picture 5"/>
          <p:cNvPicPr>
            <a:picLocks noChangeAspect="1"/>
          </p:cNvPicPr>
          <p:nvPr/>
        </p:nvPicPr>
        <p:blipFill rotWithShape="1">
          <a:blip r:embed="rId2"/>
          <a:srcRect t="7262" b="2080"/>
          <a:stretch/>
        </p:blipFill>
        <p:spPr>
          <a:xfrm>
            <a:off x="685799" y="2168373"/>
            <a:ext cx="6553200" cy="3393650"/>
          </a:xfrm>
          <a:prstGeom prst="rect">
            <a:avLst/>
          </a:prstGeom>
        </p:spPr>
      </p:pic>
      <p:sp>
        <p:nvSpPr>
          <p:cNvPr id="7" name="Content Placeholder 2"/>
          <p:cNvSpPr txBox="1">
            <a:spLocks/>
          </p:cNvSpPr>
          <p:nvPr/>
        </p:nvSpPr>
        <p:spPr>
          <a:xfrm>
            <a:off x="685799" y="1369451"/>
            <a:ext cx="7543800" cy="57247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2.5	</a:t>
            </a:r>
            <a:r>
              <a:rPr lang="en-US" sz="1600" b="1" dirty="0" smtClean="0">
                <a:solidFill>
                  <a:srgbClr val="873B1F"/>
                </a:solidFill>
              </a:rPr>
              <a:t>Matrix Plot of GDP, GFCF, </a:t>
            </a:r>
            <a:r>
              <a:rPr lang="en-US" sz="1600" b="1" dirty="0" err="1" smtClean="0">
                <a:solidFill>
                  <a:srgbClr val="873B1F"/>
                </a:solidFill>
              </a:rPr>
              <a:t>Govsurp</a:t>
            </a:r>
            <a:r>
              <a:rPr lang="en-US" sz="1600" b="1" dirty="0" smtClean="0">
                <a:solidFill>
                  <a:srgbClr val="873B1F"/>
                </a:solidFill>
              </a:rPr>
              <a:t>, and </a:t>
            </a:r>
            <a:r>
              <a:rPr lang="en-US" sz="1600" b="1" dirty="0" err="1" smtClean="0">
                <a:solidFill>
                  <a:srgbClr val="873B1F"/>
                </a:solidFill>
              </a:rPr>
              <a:t>Unemp</a:t>
            </a:r>
            <a:r>
              <a:rPr lang="en-US" sz="1600" b="1" dirty="0" smtClean="0">
                <a:solidFill>
                  <a:srgbClr val="873B1F"/>
                </a:solidFill>
              </a:rPr>
              <a:t> for </a:t>
            </a:r>
            <a:br>
              <a:rPr lang="en-US" sz="1600" b="1" dirty="0" smtClean="0">
                <a:solidFill>
                  <a:srgbClr val="873B1F"/>
                </a:solidFill>
              </a:rPr>
            </a:br>
            <a:r>
              <a:rPr lang="en-US" sz="1600" b="1" dirty="0" smtClean="0">
                <a:solidFill>
                  <a:srgbClr val="873B1F"/>
                </a:solidFill>
              </a:rPr>
              <a:t>25 Forecasting Organizations</a:t>
            </a:r>
            <a:endParaRPr lang="en-US" sz="1600" dirty="0">
              <a:solidFill>
                <a:srgbClr val="873B1F"/>
              </a:solidFill>
            </a:endParaRPr>
          </a:p>
        </p:txBody>
      </p:sp>
    </p:spTree>
    <p:extLst>
      <p:ext uri="{BB962C8B-B14F-4D97-AF65-F5344CB8AC3E}">
        <p14:creationId xmlns:p14="http://schemas.microsoft.com/office/powerpoint/2010/main" val="1226538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Measures of Average</a:t>
            </a:r>
          </a:p>
          <a:p>
            <a:pPr>
              <a:spcBef>
                <a:spcPts val="2200"/>
              </a:spcBef>
            </a:pPr>
            <a:r>
              <a:rPr lang="en-US" sz="1800" dirty="0" smtClean="0"/>
              <a:t>Arithmetic Mean:</a:t>
            </a:r>
          </a:p>
          <a:p>
            <a:pPr>
              <a:spcBef>
                <a:spcPts val="2200"/>
              </a:spcBef>
            </a:pPr>
            <a:endParaRPr lang="en-US" sz="1800" dirty="0"/>
          </a:p>
          <a:p>
            <a:pPr>
              <a:spcBef>
                <a:spcPts val="2200"/>
              </a:spcBef>
            </a:pPr>
            <a:endParaRPr lang="en-US" sz="1800" dirty="0" smtClean="0"/>
          </a:p>
          <a:p>
            <a:pPr>
              <a:spcBef>
                <a:spcPts val="2200"/>
              </a:spcBef>
            </a:pPr>
            <a:r>
              <a:rPr lang="en-US" sz="1800" dirty="0" smtClean="0"/>
              <a:t>Order Statistics:</a:t>
            </a:r>
          </a:p>
          <a:p>
            <a:pPr marL="460375" indent="0">
              <a:spcBef>
                <a:spcPts val="400"/>
              </a:spcBef>
              <a:buNone/>
            </a:pPr>
            <a:r>
              <a:rPr lang="en-US" sz="1600" dirty="0" smtClean="0"/>
              <a:t>Place the observations in ascending order:</a:t>
            </a:r>
            <a:endParaRPr lang="en-US" sz="1600" dirty="0"/>
          </a:p>
          <a:p>
            <a:pPr>
              <a:spcBef>
                <a:spcPts val="2200"/>
              </a:spcBef>
            </a:pPr>
            <a:endParaRPr lang="en-US" sz="1800" dirty="0" smtClean="0"/>
          </a:p>
          <a:p>
            <a:pPr>
              <a:spcBef>
                <a:spcPts val="2200"/>
              </a:spcBef>
            </a:pPr>
            <a:r>
              <a:rPr lang="en-US" sz="1800" dirty="0" smtClean="0"/>
              <a:t>Median:</a:t>
            </a:r>
          </a:p>
          <a:p>
            <a:pPr lvl="1" indent="0">
              <a:buNone/>
            </a:pPr>
            <a:r>
              <a:rPr lang="en-US" sz="1600" dirty="0"/>
              <a:t>If </a:t>
            </a:r>
            <a:r>
              <a:rPr lang="en-US" sz="1600" i="1" dirty="0"/>
              <a:t>n</a:t>
            </a:r>
            <a:r>
              <a:rPr lang="en-US" sz="1600" dirty="0"/>
              <a:t> is odd, </a:t>
            </a:r>
            <a:r>
              <a:rPr lang="en-US" sz="1600" i="1" dirty="0"/>
              <a:t>n </a:t>
            </a:r>
            <a:r>
              <a:rPr lang="en-US" sz="1600" dirty="0"/>
              <a:t>= 2</a:t>
            </a:r>
            <a:r>
              <a:rPr lang="en-US" sz="1600" i="1" dirty="0"/>
              <a:t>m </a:t>
            </a:r>
            <a:r>
              <a:rPr lang="en-US" sz="1600" dirty="0"/>
              <a:t>+ 1 and the </a:t>
            </a:r>
            <a:r>
              <a:rPr lang="en-US" sz="1600" i="1" dirty="0"/>
              <a:t>median</a:t>
            </a:r>
            <a:r>
              <a:rPr lang="en-US" sz="1600" dirty="0"/>
              <a:t> is </a:t>
            </a:r>
            <a:r>
              <a:rPr lang="en-US" sz="1600" i="1" dirty="0"/>
              <a:t>Y</a:t>
            </a:r>
            <a:r>
              <a:rPr lang="en-US" sz="1600" baseline="-25000" dirty="0"/>
              <a:t>(</a:t>
            </a:r>
            <a:r>
              <a:rPr lang="en-US" sz="1600" i="1" baseline="-25000" dirty="0"/>
              <a:t>m</a:t>
            </a:r>
            <a:r>
              <a:rPr lang="en-US" sz="1600" baseline="-25000" dirty="0"/>
              <a:t>+1)</a:t>
            </a:r>
            <a:r>
              <a:rPr lang="en-US" sz="1600" dirty="0"/>
              <a:t>.</a:t>
            </a:r>
          </a:p>
          <a:p>
            <a:pPr lvl="1" indent="0">
              <a:buNone/>
            </a:pPr>
            <a:r>
              <a:rPr lang="en-US" sz="1600" dirty="0"/>
              <a:t>If </a:t>
            </a:r>
            <a:r>
              <a:rPr lang="en-US" sz="1600" i="1" dirty="0"/>
              <a:t>n</a:t>
            </a:r>
            <a:r>
              <a:rPr lang="en-US" sz="1600" dirty="0"/>
              <a:t> is even, </a:t>
            </a:r>
            <a:r>
              <a:rPr lang="en-US" sz="1600" i="1" dirty="0"/>
              <a:t>n </a:t>
            </a:r>
            <a:r>
              <a:rPr lang="en-US" sz="1600" dirty="0"/>
              <a:t>= 2</a:t>
            </a:r>
            <a:r>
              <a:rPr lang="en-US" sz="1600" i="1" dirty="0"/>
              <a:t>m</a:t>
            </a:r>
            <a:r>
              <a:rPr lang="en-US" sz="1600" dirty="0"/>
              <a:t> and the </a:t>
            </a:r>
            <a:r>
              <a:rPr lang="en-US" sz="1600" i="1" dirty="0"/>
              <a:t>median</a:t>
            </a:r>
            <a:r>
              <a:rPr lang="en-US" sz="1600" dirty="0"/>
              <a:t> is ½[</a:t>
            </a:r>
            <a:r>
              <a:rPr lang="en-US" sz="1600" i="1" dirty="0"/>
              <a:t>Y</a:t>
            </a:r>
            <a:r>
              <a:rPr lang="en-US" sz="1600" baseline="-25000" dirty="0"/>
              <a:t>(</a:t>
            </a:r>
            <a:r>
              <a:rPr lang="en-US" sz="1600" i="1" baseline="-25000" dirty="0"/>
              <a:t>m</a:t>
            </a:r>
            <a:r>
              <a:rPr lang="en-US" sz="1600" baseline="-25000" dirty="0"/>
              <a:t>)</a:t>
            </a:r>
            <a:r>
              <a:rPr lang="en-US" sz="1600" dirty="0"/>
              <a:t>+Y</a:t>
            </a:r>
            <a:r>
              <a:rPr lang="en-US" sz="1600" baseline="-25000" dirty="0"/>
              <a:t>(</a:t>
            </a:r>
            <a:r>
              <a:rPr lang="en-US" sz="1600" i="1" baseline="-25000" dirty="0"/>
              <a:t>m</a:t>
            </a:r>
            <a:r>
              <a:rPr lang="en-US" sz="1600" baseline="-25000" dirty="0"/>
              <a:t>+1)</a:t>
            </a:r>
            <a:r>
              <a:rPr lang="en-US" sz="1600" dirty="0"/>
              <a:t>].</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15</a:t>
            </a:fld>
            <a:endParaRPr lang="en-US"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CF33C9A3-F1B8-443E-BF0C-0EB2323A2094}"/>
                  </a:ext>
                </a:extLst>
              </p:cNvPr>
              <p:cNvSpPr/>
              <p:nvPr/>
            </p:nvSpPr>
            <p:spPr>
              <a:xfrm>
                <a:off x="897648" y="2424661"/>
                <a:ext cx="3715789" cy="8808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charset="0"/>
                              <a:ea typeface="Arial" charset="0"/>
                              <a:cs typeface="Arial" charset="0"/>
                            </a:rPr>
                          </m:ctrlPr>
                        </m:accPr>
                        <m:e>
                          <m:r>
                            <a:rPr lang="en-US" i="1">
                              <a:latin typeface="Cambria Math" charset="0"/>
                              <a:ea typeface="Arial" charset="0"/>
                              <a:cs typeface="Arial" charset="0"/>
                            </a:rPr>
                            <m:t>𝑌</m:t>
                          </m:r>
                        </m:e>
                      </m:acc>
                      <m:r>
                        <a:rPr lang="en-US" i="0">
                          <a:latin typeface="Cambria Math" charset="0"/>
                          <a:ea typeface="Arial" charset="0"/>
                          <a:cs typeface="Arial" charset="0"/>
                        </a:rPr>
                        <m:t>=</m:t>
                      </m:r>
                      <m:f>
                        <m:fPr>
                          <m:ctrlPr>
                            <a:rPr lang="en-US" i="1">
                              <a:latin typeface="Cambria Math" charset="0"/>
                              <a:ea typeface="Arial" charset="0"/>
                              <a:cs typeface="Arial" charset="0"/>
                            </a:rPr>
                          </m:ctrlPr>
                        </m:fPr>
                        <m:num>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r>
                                <a:rPr lang="en-US" i="0">
                                  <a:latin typeface="Cambria Math" charset="0"/>
                                  <a:ea typeface="Arial" charset="0"/>
                                  <a:cs typeface="Arial" charset="0"/>
                                </a:rPr>
                                <m:t>1</m:t>
                              </m:r>
                            </m:sub>
                          </m:sSub>
                          <m:r>
                            <a:rPr lang="en-US" i="0">
                              <a:latin typeface="Cambria Math" charset="0"/>
                              <a:ea typeface="Arial" charset="0"/>
                              <a:cs typeface="Arial" charset="0"/>
                            </a:rPr>
                            <m:t>+</m:t>
                          </m:r>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r>
                                <a:rPr lang="en-US" i="0">
                                  <a:latin typeface="Cambria Math" charset="0"/>
                                  <a:ea typeface="Arial" charset="0"/>
                                  <a:cs typeface="Arial" charset="0"/>
                                </a:rPr>
                                <m:t>2</m:t>
                              </m:r>
                            </m:sub>
                          </m:sSub>
                          <m:r>
                            <a:rPr lang="en-US" i="0">
                              <a:latin typeface="Cambria Math" charset="0"/>
                              <a:ea typeface="Arial" charset="0"/>
                              <a:cs typeface="Arial" charset="0"/>
                            </a:rPr>
                            <m:t>+…+</m:t>
                          </m:r>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r>
                                <a:rPr lang="en-US" i="1">
                                  <a:latin typeface="Cambria Math" charset="0"/>
                                  <a:ea typeface="Arial" charset="0"/>
                                  <a:cs typeface="Arial" charset="0"/>
                                </a:rPr>
                                <m:t>𝑛</m:t>
                              </m:r>
                            </m:sub>
                          </m:sSub>
                        </m:num>
                        <m:den>
                          <m:r>
                            <a:rPr lang="en-US" i="1">
                              <a:latin typeface="Cambria Math" charset="0"/>
                              <a:ea typeface="Arial" charset="0"/>
                              <a:cs typeface="Arial" charset="0"/>
                            </a:rPr>
                            <m:t>𝑛</m:t>
                          </m:r>
                        </m:den>
                      </m:f>
                      <m:r>
                        <a:rPr lang="en-US" i="0">
                          <a:latin typeface="Cambria Math" charset="0"/>
                          <a:ea typeface="Arial" charset="0"/>
                          <a:cs typeface="Arial" charset="0"/>
                        </a:rPr>
                        <m:t>=</m:t>
                      </m:r>
                      <m:nary>
                        <m:naryPr>
                          <m:chr m:val="∑"/>
                          <m:limLoc m:val="undOvr"/>
                          <m:grow m:val="on"/>
                          <m:ctrlPr>
                            <a:rPr lang="en-US" i="1">
                              <a:latin typeface="Cambria Math" charset="0"/>
                              <a:ea typeface="Arial" charset="0"/>
                              <a:cs typeface="Arial" charset="0"/>
                            </a:rPr>
                          </m:ctrlPr>
                        </m:naryPr>
                        <m:sub>
                          <m:r>
                            <a:rPr lang="en-US" i="1">
                              <a:latin typeface="Cambria Math" charset="0"/>
                              <a:ea typeface="Arial" charset="0"/>
                              <a:cs typeface="Arial" charset="0"/>
                            </a:rPr>
                            <m:t>𝑖</m:t>
                          </m:r>
                          <m:r>
                            <a:rPr lang="en-US" i="0">
                              <a:latin typeface="Cambria Math" charset="0"/>
                              <a:ea typeface="Arial" charset="0"/>
                              <a:cs typeface="Arial" charset="0"/>
                            </a:rPr>
                            <m:t>=1</m:t>
                          </m:r>
                        </m:sub>
                        <m:sup>
                          <m:r>
                            <a:rPr lang="en-US" i="1">
                              <a:latin typeface="Cambria Math" charset="0"/>
                              <a:ea typeface="Arial" charset="0"/>
                              <a:cs typeface="Arial" charset="0"/>
                            </a:rPr>
                            <m:t>𝑛</m:t>
                          </m:r>
                        </m:sup>
                        <m:e>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r>
                                <a:rPr lang="en-US" i="1">
                                  <a:latin typeface="Cambria Math" charset="0"/>
                                  <a:ea typeface="Arial" charset="0"/>
                                  <a:cs typeface="Arial" charset="0"/>
                                </a:rPr>
                                <m:t>𝑖</m:t>
                              </m:r>
                            </m:sub>
                          </m:sSub>
                        </m:e>
                      </m:nary>
                    </m:oMath>
                  </m:oMathPara>
                </a14:m>
                <a:endParaRPr lang="en-US" dirty="0">
                  <a:latin typeface="Arial" charset="0"/>
                  <a:ea typeface="Arial" charset="0"/>
                  <a:cs typeface="Arial" charset="0"/>
                </a:endParaRPr>
              </a:p>
            </p:txBody>
          </p:sp>
        </mc:Choice>
        <mc:Fallback xmlns="">
          <p:sp>
            <p:nvSpPr>
              <p:cNvPr id="7" name="Rectangle 6">
                <a:extLst>
                  <a:ext uri="{FF2B5EF4-FFF2-40B4-BE49-F238E27FC236}">
                    <a16:creationId xmlns:a16="http://schemas.microsoft.com/office/drawing/2014/main" xmlns="" xmlns:a14="http://schemas.microsoft.com/office/drawing/2010/main" id="{CF33C9A3-F1B8-443E-BF0C-0EB2323A2094}"/>
                  </a:ext>
                </a:extLst>
              </p:cNvPr>
              <p:cNvSpPr>
                <a:spLocks noRot="1" noChangeAspect="1" noMove="1" noResize="1" noEditPoints="1" noAdjustHandles="1" noChangeArrowheads="1" noChangeShapeType="1" noTextEdit="1"/>
              </p:cNvSpPr>
              <p:nvPr/>
            </p:nvSpPr>
            <p:spPr>
              <a:xfrm>
                <a:off x="897648" y="2424661"/>
                <a:ext cx="3715789" cy="880882"/>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EE704D37-688F-426C-9EFA-3AB00AF519D4}"/>
                  </a:ext>
                </a:extLst>
              </p:cNvPr>
              <p:cNvSpPr/>
              <p:nvPr/>
            </p:nvSpPr>
            <p:spPr>
              <a:xfrm>
                <a:off x="263227" y="4353951"/>
                <a:ext cx="4350210" cy="3888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d>
                            <m:dPr>
                              <m:ctrlPr>
                                <a:rPr lang="en-US" i="1">
                                  <a:latin typeface="Cambria Math" charset="0"/>
                                  <a:ea typeface="Arial" charset="0"/>
                                  <a:cs typeface="Arial" charset="0"/>
                                </a:rPr>
                              </m:ctrlPr>
                            </m:dPr>
                            <m:e>
                              <m:r>
                                <a:rPr lang="en-US" i="0">
                                  <a:latin typeface="Cambria Math" charset="0"/>
                                  <a:ea typeface="Arial" charset="0"/>
                                  <a:cs typeface="Arial" charset="0"/>
                                </a:rPr>
                                <m:t>1</m:t>
                              </m:r>
                            </m:e>
                          </m:d>
                        </m:sub>
                      </m:sSub>
                      <m:r>
                        <a:rPr lang="en-US" i="0">
                          <a:latin typeface="Cambria Math" charset="0"/>
                          <a:ea typeface="Arial" charset="0"/>
                          <a:cs typeface="Arial" charset="0"/>
                        </a:rPr>
                        <m:t>≤</m:t>
                      </m:r>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d>
                            <m:dPr>
                              <m:ctrlPr>
                                <a:rPr lang="en-US" i="1">
                                  <a:latin typeface="Cambria Math" charset="0"/>
                                  <a:ea typeface="Arial" charset="0"/>
                                  <a:cs typeface="Arial" charset="0"/>
                                </a:rPr>
                              </m:ctrlPr>
                            </m:dPr>
                            <m:e>
                              <m:r>
                                <a:rPr lang="en-US" i="0">
                                  <a:latin typeface="Cambria Math" charset="0"/>
                                  <a:ea typeface="Arial" charset="0"/>
                                  <a:cs typeface="Arial" charset="0"/>
                                </a:rPr>
                                <m:t>2</m:t>
                              </m:r>
                            </m:e>
                          </m:d>
                        </m:sub>
                      </m:sSub>
                      <m:r>
                        <a:rPr lang="en-US" i="0">
                          <a:latin typeface="Cambria Math" charset="0"/>
                          <a:ea typeface="Arial" charset="0"/>
                          <a:cs typeface="Arial" charset="0"/>
                        </a:rPr>
                        <m:t>≤…≤</m:t>
                      </m:r>
                      <m:sSub>
                        <m:sSubPr>
                          <m:ctrlPr>
                            <a:rPr lang="en-US" i="1">
                              <a:latin typeface="Cambria Math" charset="0"/>
                              <a:ea typeface="Arial" charset="0"/>
                              <a:cs typeface="Arial" charset="0"/>
                            </a:rPr>
                          </m:ctrlPr>
                        </m:sSubPr>
                        <m:e>
                          <m:r>
                            <a:rPr lang="en-US" i="1">
                              <a:latin typeface="Cambria Math" charset="0"/>
                              <a:ea typeface="Arial" charset="0"/>
                              <a:cs typeface="Arial" charset="0"/>
                            </a:rPr>
                            <m:t>𝑌</m:t>
                          </m:r>
                        </m:e>
                        <m:sub>
                          <m:d>
                            <m:dPr>
                              <m:ctrlPr>
                                <a:rPr lang="en-US" i="1">
                                  <a:latin typeface="Cambria Math" charset="0"/>
                                  <a:ea typeface="Arial" charset="0"/>
                                  <a:cs typeface="Arial" charset="0"/>
                                </a:rPr>
                              </m:ctrlPr>
                            </m:dPr>
                            <m:e>
                              <m:r>
                                <a:rPr lang="en-US" i="1">
                                  <a:latin typeface="Cambria Math" charset="0"/>
                                  <a:ea typeface="Arial" charset="0"/>
                                  <a:cs typeface="Arial" charset="0"/>
                                </a:rPr>
                                <m:t>𝑛</m:t>
                              </m:r>
                            </m:e>
                          </m:d>
                        </m:sub>
                      </m:sSub>
                    </m:oMath>
                  </m:oMathPara>
                </a14:m>
                <a:endParaRPr lang="en-US" dirty="0">
                  <a:latin typeface="Arial" charset="0"/>
                  <a:ea typeface="Arial" charset="0"/>
                  <a:cs typeface="Arial" charset="0"/>
                </a:endParaRPr>
              </a:p>
            </p:txBody>
          </p:sp>
        </mc:Choice>
        <mc:Fallback xmlns="">
          <p:sp>
            <p:nvSpPr>
              <p:cNvPr id="8" name="Rectangle 7">
                <a:extLst>
                  <a:ext uri="{FF2B5EF4-FFF2-40B4-BE49-F238E27FC236}">
                    <a16:creationId xmlns:a16="http://schemas.microsoft.com/office/drawing/2014/main" xmlns:a14="http://schemas.microsoft.com/office/drawing/2010/main" xmlns="" id="{EE704D37-688F-426C-9EFA-3AB00AF519D4}"/>
                  </a:ext>
                </a:extLst>
              </p:cNvPr>
              <p:cNvSpPr>
                <a:spLocks noRot="1" noChangeAspect="1" noMove="1" noResize="1" noEditPoints="1" noAdjustHandles="1" noChangeArrowheads="1" noChangeShapeType="1" noTextEdit="1"/>
              </p:cNvSpPr>
              <p:nvPr/>
            </p:nvSpPr>
            <p:spPr>
              <a:xfrm>
                <a:off x="263227" y="4353951"/>
                <a:ext cx="4350210" cy="388889"/>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0676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1224475"/>
          </a:xfrm>
        </p:spPr>
        <p:txBody>
          <a:bodyPr/>
          <a:lstStyle/>
          <a:p>
            <a:pPr marL="0" indent="0">
              <a:buNone/>
            </a:pPr>
            <a:r>
              <a:rPr lang="en-US" sz="2400" b="1" dirty="0" smtClean="0">
                <a:solidFill>
                  <a:srgbClr val="873B1F"/>
                </a:solidFill>
              </a:rPr>
              <a:t>Measures of Average – Example</a:t>
            </a:r>
          </a:p>
          <a:p>
            <a:pPr marL="0" indent="0">
              <a:spcBef>
                <a:spcPts val="2200"/>
              </a:spcBef>
              <a:buNone/>
            </a:pPr>
            <a:r>
              <a:rPr lang="en-US" sz="1800" dirty="0" smtClean="0"/>
              <a:t>Suppose the sales of a popular book over a seven-week period are as follows: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16</a:t>
            </a:fld>
            <a:endParaRPr lang="en-US" dirty="0"/>
          </a:p>
        </p:txBody>
      </p:sp>
      <p:graphicFrame>
        <p:nvGraphicFramePr>
          <p:cNvPr id="9" name="Table 8">
            <a:extLst>
              <a:ext uri="{FF2B5EF4-FFF2-40B4-BE49-F238E27FC236}">
                <a16:creationId xmlns:a16="http://schemas.microsoft.com/office/drawing/2014/main" xmlns="" id="{C8024A6A-231D-4DD9-B3FC-785780B772DF}"/>
              </a:ext>
            </a:extLst>
          </p:cNvPr>
          <p:cNvGraphicFramePr>
            <a:graphicFrameLocks noGrp="1"/>
          </p:cNvGraphicFramePr>
          <p:nvPr>
            <p:extLst>
              <p:ext uri="{D42A27DB-BD31-4B8C-83A1-F6EECF244321}">
                <p14:modId xmlns:p14="http://schemas.microsoft.com/office/powerpoint/2010/main" val="1484224648"/>
              </p:ext>
            </p:extLst>
          </p:nvPr>
        </p:nvGraphicFramePr>
        <p:xfrm>
          <a:off x="676628" y="2705803"/>
          <a:ext cx="6949440" cy="548640"/>
        </p:xfrm>
        <a:graphic>
          <a:graphicData uri="http://schemas.openxmlformats.org/drawingml/2006/table">
            <a:tbl>
              <a:tblPr firstRow="1" firstCol="1" lastRow="1" lastCol="1" bandRow="1" bandCol="1">
                <a:tableStyleId>{5C22544A-7EE6-4342-B048-85BDC9FD1C3A}</a:tableStyleId>
              </a:tblPr>
              <a:tblGrid>
                <a:gridCol w="1188720">
                  <a:extLst>
                    <a:ext uri="{9D8B030D-6E8A-4147-A177-3AD203B41FA5}">
                      <a16:colId xmlns:a16="http://schemas.microsoft.com/office/drawing/2014/main" xmlns="" val="2508211390"/>
                    </a:ext>
                  </a:extLst>
                </a:gridCol>
                <a:gridCol w="822960">
                  <a:extLst>
                    <a:ext uri="{9D8B030D-6E8A-4147-A177-3AD203B41FA5}">
                      <a16:colId xmlns:a16="http://schemas.microsoft.com/office/drawing/2014/main" xmlns="" val="2742801251"/>
                    </a:ext>
                  </a:extLst>
                </a:gridCol>
                <a:gridCol w="822960">
                  <a:extLst>
                    <a:ext uri="{9D8B030D-6E8A-4147-A177-3AD203B41FA5}">
                      <a16:colId xmlns:a16="http://schemas.microsoft.com/office/drawing/2014/main" xmlns="" val="102650738"/>
                    </a:ext>
                  </a:extLst>
                </a:gridCol>
                <a:gridCol w="822960">
                  <a:extLst>
                    <a:ext uri="{9D8B030D-6E8A-4147-A177-3AD203B41FA5}">
                      <a16:colId xmlns:a16="http://schemas.microsoft.com/office/drawing/2014/main" xmlns="" val="3502822765"/>
                    </a:ext>
                  </a:extLst>
                </a:gridCol>
                <a:gridCol w="822960">
                  <a:extLst>
                    <a:ext uri="{9D8B030D-6E8A-4147-A177-3AD203B41FA5}">
                      <a16:colId xmlns:a16="http://schemas.microsoft.com/office/drawing/2014/main" xmlns="" val="411093015"/>
                    </a:ext>
                  </a:extLst>
                </a:gridCol>
                <a:gridCol w="822960">
                  <a:extLst>
                    <a:ext uri="{9D8B030D-6E8A-4147-A177-3AD203B41FA5}">
                      <a16:colId xmlns:a16="http://schemas.microsoft.com/office/drawing/2014/main" xmlns="" val="982093347"/>
                    </a:ext>
                  </a:extLst>
                </a:gridCol>
                <a:gridCol w="822960">
                  <a:extLst>
                    <a:ext uri="{9D8B030D-6E8A-4147-A177-3AD203B41FA5}">
                      <a16:colId xmlns:a16="http://schemas.microsoft.com/office/drawing/2014/main" xmlns="" val="4198983109"/>
                    </a:ext>
                  </a:extLst>
                </a:gridCol>
                <a:gridCol w="822960">
                  <a:extLst>
                    <a:ext uri="{9D8B030D-6E8A-4147-A177-3AD203B41FA5}">
                      <a16:colId xmlns:a16="http://schemas.microsoft.com/office/drawing/2014/main" xmlns="" val="3509335336"/>
                    </a:ext>
                  </a:extLst>
                </a:gridCol>
              </a:tblGrid>
              <a:tr h="274320">
                <a:tc>
                  <a:txBody>
                    <a:bodyPr/>
                    <a:lstStyle/>
                    <a:p>
                      <a:pPr marL="0" marR="0" algn="l">
                        <a:lnSpc>
                          <a:spcPct val="100000"/>
                        </a:lnSpc>
                        <a:spcBef>
                          <a:spcPts val="0"/>
                        </a:spcBef>
                        <a:spcAft>
                          <a:spcPts val="0"/>
                        </a:spcAft>
                      </a:pPr>
                      <a:r>
                        <a:rPr lang="en-US" sz="1200" dirty="0">
                          <a:effectLst/>
                          <a:latin typeface="Arial" charset="0"/>
                          <a:ea typeface="Arial" charset="0"/>
                          <a:cs typeface="Arial" charset="0"/>
                        </a:rPr>
                        <a:t>Week</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1</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2</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3</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4</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5</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6</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7</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a16="http://schemas.microsoft.com/office/drawing/2014/main" xmlns="" val="3859908213"/>
                  </a:ext>
                </a:extLst>
              </a:tr>
              <a:tr h="274320">
                <a:tc>
                  <a:txBody>
                    <a:bodyPr/>
                    <a:lstStyle/>
                    <a:p>
                      <a:pPr marL="0" marR="0" algn="l">
                        <a:lnSpc>
                          <a:spcPct val="100000"/>
                        </a:lnSpc>
                        <a:spcBef>
                          <a:spcPts val="0"/>
                        </a:spcBef>
                        <a:spcAft>
                          <a:spcPts val="0"/>
                        </a:spcAft>
                      </a:pPr>
                      <a:r>
                        <a:rPr lang="en-US" sz="1200" b="0" dirty="0">
                          <a:solidFill>
                            <a:schemeClr val="tx1"/>
                          </a:solidFill>
                          <a:effectLst/>
                          <a:latin typeface="Arial" charset="0"/>
                          <a:ea typeface="Arial" charset="0"/>
                          <a:cs typeface="Arial" charset="0"/>
                        </a:rPr>
                        <a:t>Sales (000s)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4281532106"/>
                  </a:ext>
                </a:extLst>
              </a:tr>
            </a:tbl>
          </a:graphicData>
        </a:graphic>
      </p:graphicFrame>
      <p:sp>
        <p:nvSpPr>
          <p:cNvPr id="10" name="Rectangle 9"/>
          <p:cNvSpPr/>
          <p:nvPr/>
        </p:nvSpPr>
        <p:spPr>
          <a:xfrm>
            <a:off x="676628" y="3637049"/>
            <a:ext cx="7552971" cy="276999"/>
          </a:xfrm>
          <a:prstGeom prst="rect">
            <a:avLst/>
          </a:prstGeom>
        </p:spPr>
        <p:txBody>
          <a:bodyPr wrap="square" lIns="0" tIns="0" rIns="0" bIns="0">
            <a:spAutoFit/>
          </a:bodyPr>
          <a:lstStyle/>
          <a:p>
            <a:pPr>
              <a:spcBef>
                <a:spcPts val="2200"/>
              </a:spcBef>
            </a:pPr>
            <a:r>
              <a:rPr lang="en-US" dirty="0" smtClean="0">
                <a:latin typeface="Arial" charset="0"/>
                <a:ea typeface="Arial" charset="0"/>
                <a:cs typeface="Arial" charset="0"/>
              </a:rPr>
              <a:t>The mean is</a:t>
            </a:r>
            <a:endParaRPr lang="en-US" dirty="0">
              <a:latin typeface="Arial" charset="0"/>
              <a:ea typeface="Arial" charset="0"/>
              <a:cs typeface="Arial" charset="0"/>
            </a:endParaRPr>
          </a:p>
        </p:txBody>
      </p:sp>
      <p:pic>
        <p:nvPicPr>
          <p:cNvPr id="11" name="Picture 10">
            <a:extLst>
              <a:ext uri="{FF2B5EF4-FFF2-40B4-BE49-F238E27FC236}">
                <a16:creationId xmlns:a16="http://schemas.microsoft.com/office/drawing/2014/main" xmlns="" id="{0C51D9C2-CCE0-4614-ADF4-7CD1B233306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9362" y="3504491"/>
            <a:ext cx="3533775" cy="581025"/>
          </a:xfrm>
          <a:prstGeom prst="rect">
            <a:avLst/>
          </a:prstGeom>
          <a:noFill/>
          <a:ln>
            <a:noFill/>
          </a:ln>
        </p:spPr>
      </p:pic>
      <p:sp>
        <p:nvSpPr>
          <p:cNvPr id="12" name="Rectangle 11"/>
          <p:cNvSpPr/>
          <p:nvPr/>
        </p:nvSpPr>
        <p:spPr>
          <a:xfrm>
            <a:off x="676626" y="4230069"/>
            <a:ext cx="7964451" cy="682238"/>
          </a:xfrm>
          <a:prstGeom prst="rect">
            <a:avLst/>
          </a:prstGeom>
        </p:spPr>
        <p:txBody>
          <a:bodyPr wrap="square" lIns="0" tIns="0" rIns="0" bIns="0">
            <a:spAutoFit/>
          </a:bodyPr>
          <a:lstStyle/>
          <a:p>
            <a:pPr>
              <a:spcBef>
                <a:spcPts val="2200"/>
              </a:spcBef>
            </a:pPr>
            <a:r>
              <a:rPr lang="en-US" dirty="0" smtClean="0">
                <a:latin typeface="Arial" charset="0"/>
                <a:ea typeface="Arial" charset="0"/>
                <a:cs typeface="Arial" charset="0"/>
              </a:rPr>
              <a:t>The </a:t>
            </a:r>
            <a:r>
              <a:rPr lang="en-US" i="1" dirty="0" smtClean="0">
                <a:latin typeface="Arial" charset="0"/>
                <a:ea typeface="Arial" charset="0"/>
                <a:cs typeface="Arial" charset="0"/>
              </a:rPr>
              <a:t>order statistics </a:t>
            </a:r>
            <a:r>
              <a:rPr lang="en-US" dirty="0" smtClean="0">
                <a:latin typeface="Arial" charset="0"/>
                <a:ea typeface="Arial" charset="0"/>
                <a:cs typeface="Arial" charset="0"/>
              </a:rPr>
              <a:t>are 8, 9, 10, 12, 14, 15, 16.</a:t>
            </a:r>
          </a:p>
          <a:p>
            <a:pPr>
              <a:spcBef>
                <a:spcPts val="1000"/>
              </a:spcBef>
            </a:pPr>
            <a:r>
              <a:rPr lang="en-US" dirty="0" smtClean="0">
                <a:latin typeface="Arial" charset="0"/>
                <a:ea typeface="Arial" charset="0"/>
                <a:cs typeface="Arial" charset="0"/>
              </a:rPr>
              <a:t>The </a:t>
            </a:r>
            <a:r>
              <a:rPr lang="en-US" i="1" dirty="0" smtClean="0">
                <a:latin typeface="Arial" charset="0"/>
                <a:ea typeface="Arial" charset="0"/>
                <a:cs typeface="Arial" charset="0"/>
              </a:rPr>
              <a:t>median</a:t>
            </a:r>
            <a:r>
              <a:rPr lang="en-US" dirty="0" smtClean="0">
                <a:latin typeface="Arial" charset="0"/>
                <a:ea typeface="Arial" charset="0"/>
                <a:cs typeface="Arial" charset="0"/>
              </a:rPr>
              <a:t> is the fourth value in the sequence, which also happens to be 12.</a:t>
            </a:r>
            <a:endParaRPr lang="en-US" dirty="0">
              <a:latin typeface="Arial" charset="0"/>
              <a:ea typeface="Arial" charset="0"/>
              <a:cs typeface="Arial" charset="0"/>
            </a:endParaRPr>
          </a:p>
        </p:txBody>
      </p:sp>
    </p:spTree>
    <p:extLst>
      <p:ext uri="{BB962C8B-B14F-4D97-AF65-F5344CB8AC3E}">
        <p14:creationId xmlns:p14="http://schemas.microsoft.com/office/powerpoint/2010/main" val="13418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a:t>
            </a:r>
            <a:endParaRPr lang="en-US" dirty="0"/>
          </a:p>
        </p:txBody>
      </p:sp>
      <p:sp>
        <p:nvSpPr>
          <p:cNvPr id="3" name="Content Placeholder 2"/>
          <p:cNvSpPr>
            <a:spLocks noGrp="1"/>
          </p:cNvSpPr>
          <p:nvPr>
            <p:ph idx="1"/>
          </p:nvPr>
        </p:nvSpPr>
        <p:spPr/>
        <p:txBody>
          <a:bodyPr/>
          <a:lstStyle/>
          <a:p>
            <a:pPr>
              <a:lnSpc>
                <a:spcPct val="100000"/>
              </a:lnSpc>
            </a:pPr>
            <a:r>
              <a:rPr lang="en-US" dirty="0" smtClean="0"/>
              <a:t>How would you describe housing prices in an area is you were</a:t>
            </a:r>
          </a:p>
          <a:p>
            <a:pPr marL="465138" indent="-238125">
              <a:lnSpc>
                <a:spcPct val="100000"/>
              </a:lnSpc>
              <a:buClr>
                <a:schemeClr val="tx1"/>
              </a:buClr>
              <a:buFont typeface=".AppleSystemUIFont" charset="-120"/>
              <a:buChar char="–"/>
            </a:pPr>
            <a:r>
              <a:rPr lang="en-US" dirty="0" smtClean="0"/>
              <a:t>(a) planning to buy a home in the area and</a:t>
            </a:r>
          </a:p>
          <a:p>
            <a:pPr marL="465138" indent="-238125">
              <a:lnSpc>
                <a:spcPct val="100000"/>
              </a:lnSpc>
              <a:buClr>
                <a:schemeClr val="tx1"/>
              </a:buClr>
              <a:buFont typeface=".AppleSystemUIFont" charset="-120"/>
              <a:buChar char="–"/>
            </a:pPr>
            <a:r>
              <a:rPr lang="en-US" dirty="0" smtClean="0"/>
              <a:t>(b) seeking to forecast revenues from the local property tax?</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17</a:t>
            </a:fld>
            <a:endParaRPr lang="en-US" dirty="0"/>
          </a:p>
        </p:txBody>
      </p:sp>
    </p:spTree>
    <p:extLst>
      <p:ext uri="{BB962C8B-B14F-4D97-AF65-F5344CB8AC3E}">
        <p14:creationId xmlns:p14="http://schemas.microsoft.com/office/powerpoint/2010/main" val="853869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85800" y="1481328"/>
                <a:ext cx="7543800" cy="4822795"/>
              </a:xfrm>
            </p:spPr>
            <p:txBody>
              <a:bodyPr>
                <a:spAutoFit/>
              </a:bodyPr>
              <a:lstStyle/>
              <a:p>
                <a:pPr marL="0" indent="0">
                  <a:buNone/>
                </a:pPr>
                <a:r>
                  <a:rPr lang="en-US" sz="2400" b="1" dirty="0" smtClean="0">
                    <a:solidFill>
                      <a:srgbClr val="873B1F"/>
                    </a:solidFill>
                  </a:rPr>
                  <a:t>Measures of Variation</a:t>
                </a:r>
              </a:p>
              <a:p>
                <a:pPr marL="0" indent="0">
                  <a:lnSpc>
                    <a:spcPct val="120000"/>
                  </a:lnSpc>
                  <a:buNone/>
                </a:pPr>
                <a:r>
                  <a:rPr lang="en-US" sz="1600" b="1" dirty="0" smtClean="0">
                    <a:solidFill>
                      <a:srgbClr val="873B1F"/>
                    </a:solidFill>
                  </a:rPr>
                  <a:t>Range</a:t>
                </a:r>
              </a:p>
              <a:p>
                <a:pPr marL="0" indent="0">
                  <a:lnSpc>
                    <a:spcPct val="100000"/>
                  </a:lnSpc>
                  <a:spcBef>
                    <a:spcPts val="400"/>
                  </a:spcBef>
                  <a:buNone/>
                </a:pPr>
                <a:r>
                  <a:rPr lang="en-US" sz="1600" dirty="0" smtClean="0"/>
                  <a:t>The range denotes the difference between the largest and smallest values in the sample:</a:t>
                </a:r>
              </a:p>
              <a:p>
                <a:pPr marL="0" indent="0" algn="ctr">
                  <a:lnSpc>
                    <a:spcPct val="100000"/>
                  </a:lnSpc>
                  <a:spcBef>
                    <a:spcPts val="0"/>
                  </a:spcBef>
                  <a:buNone/>
                </a:pPr>
                <a:r>
                  <a:rPr lang="en-US" sz="1600" dirty="0" smtClean="0"/>
                  <a:t>Range = </a:t>
                </a:r>
                <a:r>
                  <a:rPr lang="en-US" sz="1600" i="1" dirty="0" smtClean="0"/>
                  <a:t>Y</a:t>
                </a:r>
                <a:r>
                  <a:rPr lang="en-US" sz="1600" baseline="-25000" dirty="0" smtClean="0"/>
                  <a:t>(</a:t>
                </a:r>
                <a:r>
                  <a:rPr lang="en-US" sz="1600" i="1" baseline="-25000" dirty="0" smtClean="0"/>
                  <a:t>n)</a:t>
                </a:r>
                <a:r>
                  <a:rPr lang="en-US" sz="1600" dirty="0" smtClean="0"/>
                  <a:t> – </a:t>
                </a:r>
                <a:r>
                  <a:rPr lang="en-US" sz="1600" i="1" dirty="0" smtClean="0"/>
                  <a:t>Y</a:t>
                </a:r>
                <a:r>
                  <a:rPr lang="en-US" sz="1600" baseline="-25000" dirty="0" smtClean="0"/>
                  <a:t>(1)</a:t>
                </a:r>
              </a:p>
              <a:p>
                <a:pPr marL="0" indent="0">
                  <a:lnSpc>
                    <a:spcPct val="120000"/>
                  </a:lnSpc>
                  <a:buNone/>
                </a:pPr>
                <a:r>
                  <a:rPr lang="en-US" sz="1600" b="1" dirty="0" smtClean="0">
                    <a:solidFill>
                      <a:srgbClr val="873B1F"/>
                    </a:solidFill>
                  </a:rPr>
                  <a:t>Measures of Dispersion</a:t>
                </a:r>
              </a:p>
              <a:p>
                <a:pPr marL="0" indent="0">
                  <a:lnSpc>
                    <a:spcPct val="120000"/>
                  </a:lnSpc>
                  <a:spcBef>
                    <a:spcPts val="400"/>
                  </a:spcBef>
                  <a:buNone/>
                </a:pPr>
                <a:r>
                  <a:rPr lang="en-US" sz="1600" dirty="0" smtClean="0"/>
                  <a:t>The </a:t>
                </a:r>
                <a:r>
                  <a:rPr lang="en-US" sz="1600" i="1" dirty="0" smtClean="0"/>
                  <a:t>mean absolute deviation </a:t>
                </a:r>
                <a:r>
                  <a:rPr lang="en-US" sz="1600" dirty="0" smtClean="0"/>
                  <a:t>is the average of the deviations about the mean, irrespective of the sign:</a:t>
                </a:r>
                <a:endParaRPr lang="en-US" sz="1600" dirty="0"/>
              </a:p>
              <a:p>
                <a:pPr marL="0" indent="0" algn="ctr">
                  <a:lnSpc>
                    <a:spcPct val="100000"/>
                  </a:lnSpc>
                  <a:spcBef>
                    <a:spcPts val="0"/>
                  </a:spcBef>
                  <a:buNone/>
                </a:pPr>
                <a:r>
                  <a:rPr lang="en-US" sz="1600" i="1" dirty="0" smtClean="0"/>
                  <a:t>MAD</a:t>
                </a:r>
                <a:r>
                  <a:rPr lang="en-US" sz="1600" dirty="0" smtClean="0"/>
                  <a:t> = </a:t>
                </a:r>
                <a14:m>
                  <m:oMath xmlns:m="http://schemas.openxmlformats.org/officeDocument/2006/math">
                    <m:f>
                      <m:fPr>
                        <m:ctrlPr>
                          <a:rPr lang="el-GR" sz="1600" i="1" smtClean="0">
                            <a:latin typeface="Cambria Math" charset="0"/>
                          </a:rPr>
                        </m:ctrlPr>
                      </m:fPr>
                      <m:num>
                        <m:nary>
                          <m:naryPr>
                            <m:chr m:val="∑"/>
                            <m:subHide m:val="on"/>
                            <m:supHide m:val="on"/>
                            <m:ctrlPr>
                              <a:rPr lang="el-GR" sz="1600" i="1" smtClean="0">
                                <a:latin typeface="Cambria Math" charset="0"/>
                              </a:rPr>
                            </m:ctrlPr>
                          </m:naryPr>
                          <m:sub/>
                          <m:sup/>
                          <m:e>
                            <m:r>
                              <a:rPr lang="en-US" sz="1600" b="0" i="1" smtClean="0">
                                <a:latin typeface="Cambria Math" charset="0"/>
                              </a:rPr>
                              <m:t>|</m:t>
                            </m:r>
                            <m:sSub>
                              <m:sSubPr>
                                <m:ctrlPr>
                                  <a:rPr lang="en-US" sz="1600" b="0" i="1" smtClean="0">
                                    <a:latin typeface="Cambria Math" charset="0"/>
                                  </a:rPr>
                                </m:ctrlPr>
                              </m:sSubPr>
                              <m:e>
                                <m:r>
                                  <a:rPr lang="en-US" sz="1600" b="0" i="1" smtClean="0">
                                    <a:latin typeface="Cambria Math" charset="0"/>
                                  </a:rPr>
                                  <m:t>𝑑</m:t>
                                </m:r>
                              </m:e>
                              <m:sub>
                                <m:r>
                                  <a:rPr lang="en-US" sz="1600" b="0" i="1" smtClean="0">
                                    <a:latin typeface="Cambria Math" charset="0"/>
                                  </a:rPr>
                                  <m:t>𝑖</m:t>
                                </m:r>
                              </m:sub>
                            </m:sSub>
                            <m:r>
                              <a:rPr lang="en-US" sz="1600" b="0" i="1" smtClean="0">
                                <a:latin typeface="Cambria Math" charset="0"/>
                              </a:rPr>
                              <m:t>|</m:t>
                            </m:r>
                          </m:e>
                        </m:nary>
                      </m:num>
                      <m:den>
                        <m:r>
                          <a:rPr lang="en-US" sz="1600" b="0" i="1" smtClean="0">
                            <a:latin typeface="Cambria Math" charset="0"/>
                          </a:rPr>
                          <m:t>𝑛</m:t>
                        </m:r>
                      </m:den>
                    </m:f>
                  </m:oMath>
                </a14:m>
                <a:r>
                  <a:rPr lang="en-US" sz="1600" dirty="0" smtClean="0"/>
                  <a:t>.</a:t>
                </a:r>
              </a:p>
              <a:p>
                <a:pPr marL="0" indent="0">
                  <a:lnSpc>
                    <a:spcPct val="120000"/>
                  </a:lnSpc>
                  <a:buNone/>
                </a:pPr>
                <a:r>
                  <a:rPr lang="en-US" sz="1600" dirty="0" smtClean="0"/>
                  <a:t>The </a:t>
                </a:r>
                <a:r>
                  <a:rPr lang="en-US" sz="1600" i="1" dirty="0" smtClean="0"/>
                  <a:t>variance</a:t>
                </a:r>
                <a:r>
                  <a:rPr lang="en-US" sz="1600" dirty="0" smtClean="0"/>
                  <a:t> is an average of the squared deviations about the mean:</a:t>
                </a:r>
              </a:p>
              <a:p>
                <a:pPr marL="0" indent="0" algn="ctr">
                  <a:lnSpc>
                    <a:spcPct val="100000"/>
                  </a:lnSpc>
                  <a:spcBef>
                    <a:spcPts val="0"/>
                  </a:spcBef>
                  <a:buNone/>
                </a:pPr>
                <a:r>
                  <a:rPr lang="en-US" sz="1600" i="1" dirty="0" smtClean="0"/>
                  <a:t>S</a:t>
                </a:r>
                <a:r>
                  <a:rPr lang="en-US" sz="1600" baseline="30000" dirty="0" smtClean="0"/>
                  <a:t>2 </a:t>
                </a:r>
                <a:r>
                  <a:rPr lang="en-US" sz="1600" dirty="0" smtClean="0"/>
                  <a:t>= </a:t>
                </a:r>
                <a14:m>
                  <m:oMath xmlns:m="http://schemas.openxmlformats.org/officeDocument/2006/math">
                    <m:f>
                      <m:fPr>
                        <m:ctrlPr>
                          <a:rPr lang="el-GR" sz="1600" i="1">
                            <a:latin typeface="Cambria Math" charset="0"/>
                          </a:rPr>
                        </m:ctrlPr>
                      </m:fPr>
                      <m:num>
                        <m:nary>
                          <m:naryPr>
                            <m:chr m:val="∑"/>
                            <m:subHide m:val="on"/>
                            <m:supHide m:val="on"/>
                            <m:ctrlPr>
                              <a:rPr lang="el-GR" sz="1600" i="1">
                                <a:latin typeface="Cambria Math" charset="0"/>
                              </a:rPr>
                            </m:ctrlPr>
                          </m:naryPr>
                          <m:sub/>
                          <m:sup/>
                          <m:e>
                            <m:r>
                              <a:rPr lang="en-US" sz="1600" i="1">
                                <a:latin typeface="Cambria Math" charset="0"/>
                              </a:rPr>
                              <m:t>𝑑</m:t>
                            </m:r>
                            <m:r>
                              <a:rPr lang="en-US" sz="1600" i="1" baseline="-25000">
                                <a:latin typeface="Cambria Math" charset="0"/>
                              </a:rPr>
                              <m:t>𝑖</m:t>
                            </m:r>
                            <m:r>
                              <a:rPr lang="en-US" sz="1600" b="0" i="1" baseline="30000" smtClean="0">
                                <a:latin typeface="Cambria Math" charset="0"/>
                              </a:rPr>
                              <m:t>2</m:t>
                            </m:r>
                          </m:e>
                        </m:nary>
                      </m:num>
                      <m:den>
                        <m:r>
                          <a:rPr lang="en-US" sz="1600" b="0" i="1" smtClean="0">
                            <a:latin typeface="Cambria Math" charset="0"/>
                          </a:rPr>
                          <m:t>(</m:t>
                        </m:r>
                        <m:r>
                          <a:rPr lang="en-US" sz="1600" i="1">
                            <a:latin typeface="Cambria Math" charset="0"/>
                          </a:rPr>
                          <m:t>𝑛</m:t>
                        </m:r>
                        <m:r>
                          <a:rPr lang="en-US" sz="1600" i="1">
                            <a:latin typeface="Cambria Math" charset="0"/>
                          </a:rPr>
                          <m:t> – 1)</m:t>
                        </m:r>
                      </m:den>
                    </m:f>
                  </m:oMath>
                </a14:m>
                <a:r>
                  <a:rPr lang="en-US" sz="1600" dirty="0"/>
                  <a:t>.</a:t>
                </a:r>
              </a:p>
              <a:p>
                <a:pPr marL="0" indent="0">
                  <a:lnSpc>
                    <a:spcPct val="120000"/>
                  </a:lnSpc>
                  <a:buNone/>
                </a:pPr>
                <a:r>
                  <a:rPr lang="en-US" sz="1800" dirty="0"/>
                  <a:t>The </a:t>
                </a:r>
                <a:r>
                  <a:rPr lang="en-US" sz="1800" i="1" dirty="0" smtClean="0"/>
                  <a:t>standard deviation </a:t>
                </a:r>
                <a:r>
                  <a:rPr lang="en-US" sz="1800" dirty="0" smtClean="0"/>
                  <a:t>is the square root of the variance:</a:t>
                </a:r>
                <a:endParaRPr lang="en-US" sz="1800" dirty="0"/>
              </a:p>
              <a:p>
                <a:pPr marL="0" indent="0" algn="ctr">
                  <a:lnSpc>
                    <a:spcPct val="100000"/>
                  </a:lnSpc>
                  <a:spcBef>
                    <a:spcPts val="0"/>
                  </a:spcBef>
                  <a:buNone/>
                </a:pPr>
                <a:r>
                  <a:rPr lang="en-US" sz="1800" i="1" dirty="0" smtClean="0"/>
                  <a:t>S = </a:t>
                </a:r>
                <a14:m>
                  <m:oMath xmlns:m="http://schemas.openxmlformats.org/officeDocument/2006/math">
                    <m:rad>
                      <m:radPr>
                        <m:degHide m:val="on"/>
                        <m:ctrlPr>
                          <a:rPr lang="en-US" sz="1800" i="1" smtClean="0">
                            <a:latin typeface="Cambria Math" charset="0"/>
                          </a:rPr>
                        </m:ctrlPr>
                      </m:radPr>
                      <m:deg/>
                      <m:e>
                        <m:r>
                          <a:rPr lang="en-US" sz="1800" b="0" i="1" smtClean="0">
                            <a:latin typeface="Cambria Math" charset="0"/>
                          </a:rPr>
                          <m:t>𝑆</m:t>
                        </m:r>
                        <m:r>
                          <a:rPr lang="en-US" sz="1800" b="0" i="1" baseline="30000" smtClean="0">
                            <a:latin typeface="Cambria Math" charset="0"/>
                          </a:rPr>
                          <m:t>2</m:t>
                        </m:r>
                      </m:e>
                    </m:rad>
                  </m:oMath>
                </a14:m>
                <a:r>
                  <a:rPr lang="en-US" sz="1800" baseline="30000" dirty="0" smtClean="0"/>
                  <a:t> </a:t>
                </a:r>
                <a:r>
                  <a:rPr lang="en-US" sz="1800" dirty="0"/>
                  <a:t>= </a:t>
                </a:r>
                <a14:m>
                  <m:oMath xmlns:m="http://schemas.openxmlformats.org/officeDocument/2006/math">
                    <m:rad>
                      <m:radPr>
                        <m:degHide m:val="on"/>
                        <m:ctrlPr>
                          <a:rPr lang="en-US" sz="1800" i="1" smtClean="0">
                            <a:latin typeface="Cambria Math" charset="0"/>
                          </a:rPr>
                        </m:ctrlPr>
                      </m:radPr>
                      <m:deg/>
                      <m:e>
                        <m:f>
                          <m:fPr>
                            <m:ctrlPr>
                              <a:rPr lang="el-GR" sz="1800" i="1">
                                <a:latin typeface="Cambria Math" charset="0"/>
                              </a:rPr>
                            </m:ctrlPr>
                          </m:fPr>
                          <m:num>
                            <m:nary>
                              <m:naryPr>
                                <m:chr m:val="∑"/>
                                <m:subHide m:val="on"/>
                                <m:supHide m:val="on"/>
                                <m:ctrlPr>
                                  <a:rPr lang="el-GR" sz="1800" i="1">
                                    <a:latin typeface="Cambria Math" charset="0"/>
                                  </a:rPr>
                                </m:ctrlPr>
                              </m:naryPr>
                              <m:sub/>
                              <m:sup/>
                              <m:e>
                                <m:r>
                                  <a:rPr lang="en-US" sz="1800" i="1">
                                    <a:latin typeface="Cambria Math" charset="0"/>
                                  </a:rPr>
                                  <m:t>𝑑</m:t>
                                </m:r>
                                <m:r>
                                  <a:rPr lang="en-US" sz="1800" i="1" baseline="-25000">
                                    <a:latin typeface="Cambria Math" charset="0"/>
                                  </a:rPr>
                                  <m:t>𝑖</m:t>
                                </m:r>
                                <m:r>
                                  <a:rPr lang="en-US" sz="1800" i="1" baseline="30000">
                                    <a:latin typeface="Cambria Math" charset="0"/>
                                  </a:rPr>
                                  <m:t>2</m:t>
                                </m:r>
                              </m:e>
                            </m:nary>
                          </m:num>
                          <m:den>
                            <m:r>
                              <a:rPr lang="en-US" sz="1800" i="1">
                                <a:latin typeface="Cambria Math" charset="0"/>
                              </a:rPr>
                              <m:t>(</m:t>
                            </m:r>
                            <m:r>
                              <a:rPr lang="en-US" sz="1800" i="1">
                                <a:latin typeface="Cambria Math" charset="0"/>
                              </a:rPr>
                              <m:t>𝑛</m:t>
                            </m:r>
                            <m:r>
                              <a:rPr lang="en-US" sz="1800" i="1">
                                <a:latin typeface="Cambria Math" charset="0"/>
                              </a:rPr>
                              <m:t> –1)</m:t>
                            </m:r>
                          </m:den>
                        </m:f>
                      </m:e>
                    </m:rad>
                  </m:oMath>
                </a14:m>
                <a:r>
                  <a:rPr lang="en-US" sz="1800"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85800" y="1481328"/>
                <a:ext cx="7543800" cy="4822795"/>
              </a:xfrm>
              <a:blipFill rotWithShape="0">
                <a:blip r:embed="rId2"/>
                <a:stretch>
                  <a:fillRect l="-2506" t="-2528"/>
                </a:stretch>
              </a:blipFill>
            </p:spPr>
            <p:txBody>
              <a:bodyPr/>
              <a:lstStyle/>
              <a:p>
                <a:r>
                  <a:rPr lang="en-US">
                    <a:noFill/>
                  </a:rPr>
                  <a:t> </a:t>
                </a:r>
              </a:p>
            </p:txBody>
          </p:sp>
        </mc:Fallback>
      </mc:AlternateContent>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18</a:t>
            </a:fld>
            <a:endParaRPr lang="en-US" dirty="0"/>
          </a:p>
        </p:txBody>
      </p:sp>
    </p:spTree>
    <p:extLst>
      <p:ext uri="{BB962C8B-B14F-4D97-AF65-F5344CB8AC3E}">
        <p14:creationId xmlns:p14="http://schemas.microsoft.com/office/powerpoint/2010/main" val="875419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3507627"/>
          </a:xfrm>
        </p:spPr>
        <p:txBody>
          <a:bodyPr>
            <a:spAutoFit/>
          </a:bodyPr>
          <a:lstStyle/>
          <a:p>
            <a:pPr marL="0" indent="0">
              <a:buNone/>
            </a:pPr>
            <a:r>
              <a:rPr lang="en-US" sz="2400" b="1" dirty="0" smtClean="0">
                <a:solidFill>
                  <a:srgbClr val="873B1F"/>
                </a:solidFill>
              </a:rPr>
              <a:t>Measures of Variation – Example 2.2</a:t>
            </a:r>
          </a:p>
          <a:p>
            <a:pPr marL="0" indent="0">
              <a:lnSpc>
                <a:spcPct val="120000"/>
              </a:lnSpc>
              <a:buNone/>
            </a:pPr>
            <a:r>
              <a:rPr lang="en-US" b="1" dirty="0" smtClean="0">
                <a:solidFill>
                  <a:srgbClr val="873B1F"/>
                </a:solidFill>
              </a:rPr>
              <a:t>Calculation of measures of variation</a:t>
            </a:r>
          </a:p>
          <a:p>
            <a:pPr marL="0" indent="0">
              <a:lnSpc>
                <a:spcPct val="100000"/>
              </a:lnSpc>
              <a:buNone/>
            </a:pPr>
            <a:r>
              <a:rPr lang="en-US" sz="1800" dirty="0" smtClean="0"/>
              <a:t>Consider the values for the seven weeks of book sales, given in Example 2.1. From the order statistics, we immediately see that the range is:</a:t>
            </a:r>
          </a:p>
          <a:p>
            <a:pPr marL="0" indent="0" algn="ctr">
              <a:lnSpc>
                <a:spcPct val="100000"/>
              </a:lnSpc>
              <a:buNone/>
            </a:pPr>
            <a:r>
              <a:rPr lang="en-US" sz="1800" i="1" dirty="0" smtClean="0"/>
              <a:t>Range</a:t>
            </a:r>
            <a:r>
              <a:rPr lang="en-US" sz="1800" dirty="0" smtClean="0"/>
              <a:t> = 16 – 8 = 8.</a:t>
            </a:r>
          </a:p>
          <a:p>
            <a:pPr marL="0" indent="0">
              <a:lnSpc>
                <a:spcPct val="100000"/>
              </a:lnSpc>
              <a:spcBef>
                <a:spcPts val="1600"/>
              </a:spcBef>
              <a:buNone/>
            </a:pPr>
            <a:r>
              <a:rPr lang="en-US" sz="1800" dirty="0" smtClean="0"/>
              <a:t>However, if week 8 is entered with sales = 116, the range shoots up to 116 – 8 = 108. This simple example illustrates both the strength and the weakness of the range: It is very easy to computer, but it is severely affected by extreme values. The vulnerability of the range to extreme values makes it unsuitable for most purposes in forecasting.</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19</a:t>
            </a:fld>
            <a:endParaRPr lang="en-US" dirty="0"/>
          </a:p>
        </p:txBody>
      </p:sp>
    </p:spTree>
    <p:extLst>
      <p:ext uri="{BB962C8B-B14F-4D97-AF65-F5344CB8AC3E}">
        <p14:creationId xmlns:p14="http://schemas.microsoft.com/office/powerpoint/2010/main" val="45476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 Basic Tools for Forecasting</a:t>
            </a:r>
            <a:endParaRPr lang="en-US" dirty="0"/>
          </a:p>
        </p:txBody>
      </p:sp>
      <p:sp>
        <p:nvSpPr>
          <p:cNvPr id="3" name="Content Placeholder 2"/>
          <p:cNvSpPr>
            <a:spLocks noGrp="1"/>
          </p:cNvSpPr>
          <p:nvPr>
            <p:ph idx="1"/>
          </p:nvPr>
        </p:nvSpPr>
        <p:spPr/>
        <p:txBody>
          <a:bodyPr/>
          <a:lstStyle/>
          <a:p>
            <a:pPr marL="685800" indent="-677863">
              <a:lnSpc>
                <a:spcPct val="100000"/>
              </a:lnSpc>
              <a:buNone/>
            </a:pPr>
            <a:r>
              <a:rPr lang="en-US" dirty="0"/>
              <a:t>2</a:t>
            </a:r>
            <a:r>
              <a:rPr lang="en-US" dirty="0" smtClean="0"/>
              <a:t>.1	Types of Data</a:t>
            </a:r>
          </a:p>
          <a:p>
            <a:pPr marL="685800" indent="-677863">
              <a:lnSpc>
                <a:spcPct val="100000"/>
              </a:lnSpc>
              <a:buNone/>
            </a:pPr>
            <a:r>
              <a:rPr lang="en-US" dirty="0"/>
              <a:t>2</a:t>
            </a:r>
            <a:r>
              <a:rPr lang="en-US" dirty="0" smtClean="0"/>
              <a:t>.2	Time Series Plots</a:t>
            </a:r>
          </a:p>
          <a:p>
            <a:pPr marL="685800" indent="-677863">
              <a:lnSpc>
                <a:spcPct val="100000"/>
              </a:lnSpc>
              <a:buNone/>
            </a:pPr>
            <a:r>
              <a:rPr lang="en-US" dirty="0"/>
              <a:t>2</a:t>
            </a:r>
            <a:r>
              <a:rPr lang="en-US" dirty="0" smtClean="0"/>
              <a:t>.3	Scatterplots</a:t>
            </a:r>
          </a:p>
          <a:p>
            <a:pPr marL="685800" indent="-677863">
              <a:lnSpc>
                <a:spcPct val="100000"/>
              </a:lnSpc>
              <a:buNone/>
            </a:pPr>
            <a:r>
              <a:rPr lang="en-US" dirty="0"/>
              <a:t>2</a:t>
            </a:r>
            <a:r>
              <a:rPr lang="en-US" dirty="0" smtClean="0"/>
              <a:t>.4	Summarizing the Data</a:t>
            </a:r>
          </a:p>
          <a:p>
            <a:pPr marL="685800" indent="-677863">
              <a:lnSpc>
                <a:spcPct val="100000"/>
              </a:lnSpc>
              <a:buNone/>
            </a:pPr>
            <a:r>
              <a:rPr lang="en-US" dirty="0"/>
              <a:t>2</a:t>
            </a:r>
            <a:r>
              <a:rPr lang="en-US" dirty="0" smtClean="0"/>
              <a:t>.5	Correlation</a:t>
            </a:r>
          </a:p>
          <a:p>
            <a:pPr marL="685800" indent="-677863">
              <a:lnSpc>
                <a:spcPct val="100000"/>
              </a:lnSpc>
              <a:buNone/>
            </a:pPr>
            <a:r>
              <a:rPr lang="en-US" dirty="0"/>
              <a:t>2</a:t>
            </a:r>
            <a:r>
              <a:rPr lang="en-US" dirty="0" smtClean="0"/>
              <a:t>.6	Transformations</a:t>
            </a:r>
          </a:p>
          <a:p>
            <a:pPr marL="685800" indent="-677863">
              <a:lnSpc>
                <a:spcPct val="100000"/>
              </a:lnSpc>
              <a:buNone/>
            </a:pPr>
            <a:r>
              <a:rPr lang="en-US" dirty="0"/>
              <a:t>2</a:t>
            </a:r>
            <a:r>
              <a:rPr lang="en-US" dirty="0" smtClean="0"/>
              <a:t>.7	How to Evaluate Forecasting Accuracy</a:t>
            </a:r>
          </a:p>
          <a:p>
            <a:pPr marL="685800" indent="-677863">
              <a:lnSpc>
                <a:spcPct val="100000"/>
              </a:lnSpc>
              <a:buNone/>
            </a:pPr>
            <a:r>
              <a:rPr lang="en-US" dirty="0"/>
              <a:t>2</a:t>
            </a:r>
            <a:r>
              <a:rPr lang="en-US" dirty="0" smtClean="0"/>
              <a:t>.8	Prediction Intervals</a:t>
            </a:r>
          </a:p>
          <a:p>
            <a:pPr marL="685800" indent="-677863">
              <a:lnSpc>
                <a:spcPct val="100000"/>
              </a:lnSpc>
              <a:buNone/>
            </a:pPr>
            <a:r>
              <a:rPr lang="en-US" dirty="0" smtClean="0"/>
              <a:t>2.9	Basic Principles of Data Analysis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2</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518" y="3436938"/>
            <a:ext cx="2194560" cy="2743200"/>
          </a:xfrm>
          <a:prstGeom prst="rect">
            <a:avLst/>
          </a:prstGeom>
        </p:spPr>
      </p:pic>
    </p:spTree>
    <p:extLst>
      <p:ext uri="{BB962C8B-B14F-4D97-AF65-F5344CB8AC3E}">
        <p14:creationId xmlns:p14="http://schemas.microsoft.com/office/powerpoint/2010/main" val="131885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1640449"/>
          </a:xfrm>
        </p:spPr>
        <p:txBody>
          <a:bodyPr>
            <a:spAutoFit/>
          </a:bodyPr>
          <a:lstStyle/>
          <a:p>
            <a:pPr marL="0" indent="0">
              <a:buNone/>
            </a:pPr>
            <a:r>
              <a:rPr lang="en-US" sz="2400" b="1" dirty="0" smtClean="0">
                <a:solidFill>
                  <a:srgbClr val="873B1F"/>
                </a:solidFill>
              </a:rPr>
              <a:t>Measures of Variation – Example</a:t>
            </a:r>
          </a:p>
          <a:p>
            <a:pPr marL="0" indent="0">
              <a:lnSpc>
                <a:spcPct val="120000"/>
              </a:lnSpc>
              <a:buNone/>
            </a:pPr>
            <a:r>
              <a:rPr lang="en-US" b="1" dirty="0" smtClean="0">
                <a:solidFill>
                  <a:srgbClr val="873B1F"/>
                </a:solidFill>
              </a:rPr>
              <a:t>Calculation of measures of variation</a:t>
            </a:r>
          </a:p>
          <a:p>
            <a:pPr>
              <a:lnSpc>
                <a:spcPct val="100000"/>
              </a:lnSpc>
            </a:pPr>
            <a:r>
              <a:rPr lang="en-US" sz="1800" i="1" dirty="0" smtClean="0"/>
              <a:t>Range</a:t>
            </a:r>
            <a:r>
              <a:rPr lang="en-US" sz="1800" dirty="0" smtClean="0"/>
              <a:t> = 16 – 8 = 8</a:t>
            </a:r>
          </a:p>
          <a:p>
            <a:pPr>
              <a:lnSpc>
                <a:spcPct val="100000"/>
              </a:lnSpc>
            </a:pPr>
            <a:r>
              <a:rPr lang="en-US" sz="1800" dirty="0" smtClean="0"/>
              <a:t>The deviations for the seven weeks are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20</a:t>
            </a:fld>
            <a:endParaRPr lang="en-US" dirty="0"/>
          </a:p>
        </p:txBody>
      </p:sp>
      <p:graphicFrame>
        <p:nvGraphicFramePr>
          <p:cNvPr id="6" name="Table 5">
            <a:extLst>
              <a:ext uri="{FF2B5EF4-FFF2-40B4-BE49-F238E27FC236}">
                <a16:creationId xmlns:a16="http://schemas.microsoft.com/office/drawing/2014/main" xmlns="" id="{C8024A6A-231D-4DD9-B3FC-785780B772DF}"/>
              </a:ext>
            </a:extLst>
          </p:cNvPr>
          <p:cNvGraphicFramePr>
            <a:graphicFrameLocks noGrp="1"/>
          </p:cNvGraphicFramePr>
          <p:nvPr>
            <p:extLst>
              <p:ext uri="{D42A27DB-BD31-4B8C-83A1-F6EECF244321}">
                <p14:modId xmlns:p14="http://schemas.microsoft.com/office/powerpoint/2010/main" val="962046097"/>
              </p:ext>
            </p:extLst>
          </p:nvPr>
        </p:nvGraphicFramePr>
        <p:xfrm>
          <a:off x="685801" y="3280320"/>
          <a:ext cx="7543798" cy="1371600"/>
        </p:xfrm>
        <a:graphic>
          <a:graphicData uri="http://schemas.openxmlformats.org/drawingml/2006/table">
            <a:tbl>
              <a:tblPr firstRow="1" firstCol="1" lastRow="1" lastCol="1" bandRow="1" bandCol="1">
                <a:tableStyleId>{5C22544A-7EE6-4342-B048-85BDC9FD1C3A}</a:tableStyleId>
              </a:tblPr>
              <a:tblGrid>
                <a:gridCol w="1153758">
                  <a:extLst>
                    <a:ext uri="{9D8B030D-6E8A-4147-A177-3AD203B41FA5}">
                      <a16:colId xmlns:a16="http://schemas.microsoft.com/office/drawing/2014/main" xmlns="" val="2508211390"/>
                    </a:ext>
                  </a:extLst>
                </a:gridCol>
                <a:gridCol w="798755">
                  <a:extLst>
                    <a:ext uri="{9D8B030D-6E8A-4147-A177-3AD203B41FA5}">
                      <a16:colId xmlns:a16="http://schemas.microsoft.com/office/drawing/2014/main" xmlns="" val="2742801251"/>
                    </a:ext>
                  </a:extLst>
                </a:gridCol>
                <a:gridCol w="798755">
                  <a:extLst>
                    <a:ext uri="{9D8B030D-6E8A-4147-A177-3AD203B41FA5}">
                      <a16:colId xmlns:a16="http://schemas.microsoft.com/office/drawing/2014/main" xmlns="" val="102650738"/>
                    </a:ext>
                  </a:extLst>
                </a:gridCol>
                <a:gridCol w="798755">
                  <a:extLst>
                    <a:ext uri="{9D8B030D-6E8A-4147-A177-3AD203B41FA5}">
                      <a16:colId xmlns:a16="http://schemas.microsoft.com/office/drawing/2014/main" xmlns="" val="3502822765"/>
                    </a:ext>
                  </a:extLst>
                </a:gridCol>
                <a:gridCol w="798755">
                  <a:extLst>
                    <a:ext uri="{9D8B030D-6E8A-4147-A177-3AD203B41FA5}">
                      <a16:colId xmlns:a16="http://schemas.microsoft.com/office/drawing/2014/main" xmlns="" val="411093015"/>
                    </a:ext>
                  </a:extLst>
                </a:gridCol>
                <a:gridCol w="798755">
                  <a:extLst>
                    <a:ext uri="{9D8B030D-6E8A-4147-A177-3AD203B41FA5}">
                      <a16:colId xmlns:a16="http://schemas.microsoft.com/office/drawing/2014/main" xmlns="" val="982093347"/>
                    </a:ext>
                  </a:extLst>
                </a:gridCol>
                <a:gridCol w="798755">
                  <a:extLst>
                    <a:ext uri="{9D8B030D-6E8A-4147-A177-3AD203B41FA5}">
                      <a16:colId xmlns:a16="http://schemas.microsoft.com/office/drawing/2014/main" xmlns="" val="4198983109"/>
                    </a:ext>
                  </a:extLst>
                </a:gridCol>
                <a:gridCol w="798755">
                  <a:extLst>
                    <a:ext uri="{9D8B030D-6E8A-4147-A177-3AD203B41FA5}">
                      <a16:colId xmlns:a16="http://schemas.microsoft.com/office/drawing/2014/main" xmlns="" val="3509335336"/>
                    </a:ext>
                  </a:extLst>
                </a:gridCol>
                <a:gridCol w="798755"/>
              </a:tblGrid>
              <a:tr h="274320">
                <a:tc>
                  <a:txBody>
                    <a:bodyPr/>
                    <a:lstStyle/>
                    <a:p>
                      <a:pPr marL="0" marR="0" algn="l">
                        <a:lnSpc>
                          <a:spcPct val="100000"/>
                        </a:lnSpc>
                        <a:spcBef>
                          <a:spcPts val="0"/>
                        </a:spcBef>
                        <a:spcAft>
                          <a:spcPts val="0"/>
                        </a:spcAft>
                      </a:pPr>
                      <a:r>
                        <a:rPr lang="en-US" sz="1200" dirty="0">
                          <a:effectLst/>
                          <a:latin typeface="Arial" charset="0"/>
                          <a:ea typeface="Arial" charset="0"/>
                          <a:cs typeface="Arial" charset="0"/>
                        </a:rPr>
                        <a:t>Week</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1</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2</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3</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4</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5</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6</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7</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smtClean="0">
                          <a:effectLst/>
                          <a:latin typeface="Arial" charset="0"/>
                          <a:ea typeface="Arial" charset="0"/>
                          <a:cs typeface="Arial" charset="0"/>
                        </a:rPr>
                        <a:t>Sums</a:t>
                      </a: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a16="http://schemas.microsoft.com/office/drawing/2014/main" xmlns="" val="3859908213"/>
                  </a:ext>
                </a:extLst>
              </a:tr>
              <a:tr h="274320">
                <a:tc>
                  <a:txBody>
                    <a:bodyPr/>
                    <a:lstStyle/>
                    <a:p>
                      <a:pPr marL="0" marR="0" algn="l">
                        <a:lnSpc>
                          <a:spcPct val="100000"/>
                        </a:lnSpc>
                        <a:spcBef>
                          <a:spcPts val="0"/>
                        </a:spcBef>
                        <a:spcAft>
                          <a:spcPts val="0"/>
                        </a:spcAft>
                      </a:pPr>
                      <a:r>
                        <a:rPr lang="en-US" sz="1200" b="0" dirty="0">
                          <a:solidFill>
                            <a:schemeClr val="tx1"/>
                          </a:solidFill>
                          <a:effectLst/>
                          <a:latin typeface="Arial" charset="0"/>
                          <a:ea typeface="Arial" charset="0"/>
                          <a:cs typeface="Arial" charset="0"/>
                        </a:rPr>
                        <a:t>Sales (000s)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84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4281532106"/>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Deviation</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a:t>
                      </a:r>
                      <a:r>
                        <a:rPr lang="en-US" sz="1200" b="0" i="1" dirty="0" smtClean="0">
                          <a:solidFill>
                            <a:schemeClr val="tx1"/>
                          </a:solidFill>
                          <a:effectLst/>
                          <a:latin typeface="Arial" charset="0"/>
                          <a:ea typeface="Arial" charset="0"/>
                          <a:cs typeface="Arial" charset="0"/>
                        </a:rPr>
                        <a:t>d</a:t>
                      </a:r>
                      <a:r>
                        <a:rPr lang="en-US" sz="1200" b="0" dirty="0" smtClean="0">
                          <a:solidFill>
                            <a:schemeClr val="tx1"/>
                          </a:solidFill>
                          <a:effectLst/>
                          <a:latin typeface="Arial" charset="0"/>
                          <a:ea typeface="Arial" charset="0"/>
                          <a:cs typeface="Arial" charset="0"/>
                        </a:rPr>
                        <a:t>|</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18</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1" dirty="0" smtClean="0">
                          <a:solidFill>
                            <a:schemeClr val="tx1"/>
                          </a:solidFill>
                          <a:effectLst/>
                          <a:latin typeface="Arial" charset="0"/>
                          <a:ea typeface="Arial" charset="0"/>
                          <a:cs typeface="Arial" charset="0"/>
                        </a:rPr>
                        <a:t>d</a:t>
                      </a:r>
                      <a:r>
                        <a:rPr lang="en-US" sz="1200" b="0" baseline="30000" dirty="0" smtClean="0">
                          <a:solidFill>
                            <a:schemeClr val="tx1"/>
                          </a:solidFill>
                          <a:effectLst/>
                          <a:latin typeface="Arial" charset="0"/>
                          <a:ea typeface="Arial" charset="0"/>
                          <a:cs typeface="Arial" charset="0"/>
                        </a:rPr>
                        <a:t>2</a:t>
                      </a:r>
                      <a:endParaRPr lang="en-US" sz="1200" b="0" baseline="3000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9</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16</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9</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16</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58</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
        <p:nvSpPr>
          <p:cNvPr id="7" name="Rectangle 6"/>
          <p:cNvSpPr/>
          <p:nvPr/>
        </p:nvSpPr>
        <p:spPr>
          <a:xfrm>
            <a:off x="685799" y="4945885"/>
            <a:ext cx="7543800" cy="553998"/>
          </a:xfrm>
          <a:prstGeom prst="rect">
            <a:avLst/>
          </a:prstGeom>
        </p:spPr>
        <p:txBody>
          <a:bodyPr wrap="square" lIns="0" tIns="0" rIns="0" bIns="0">
            <a:spAutoFit/>
          </a:bodyPr>
          <a:lstStyle/>
          <a:p>
            <a:pPr marL="234950" indent="-234950">
              <a:buFont typeface="Arial" charset="0"/>
              <a:buChar char="•"/>
            </a:pPr>
            <a:r>
              <a:rPr lang="en-US" dirty="0" smtClean="0">
                <a:latin typeface="Arial" charset="0"/>
                <a:ea typeface="Arial" charset="0"/>
                <a:cs typeface="Arial" charset="0"/>
              </a:rPr>
              <a:t>From the table, we have MAD = 18/7 = 2.57, </a:t>
            </a:r>
            <a:r>
              <a:rPr lang="en-US" i="1" dirty="0" smtClean="0">
                <a:latin typeface="Arial" charset="0"/>
                <a:ea typeface="Arial" charset="0"/>
                <a:cs typeface="Arial" charset="0"/>
              </a:rPr>
              <a:t>S</a:t>
            </a:r>
            <a:r>
              <a:rPr lang="en-US" baseline="30000" dirty="0" smtClean="0">
                <a:latin typeface="Arial" charset="0"/>
                <a:ea typeface="Arial" charset="0"/>
                <a:cs typeface="Arial" charset="0"/>
              </a:rPr>
              <a:t>2</a:t>
            </a:r>
            <a:r>
              <a:rPr lang="en-US" dirty="0" smtClean="0">
                <a:latin typeface="Arial" charset="0"/>
                <a:ea typeface="Arial" charset="0"/>
                <a:cs typeface="Arial" charset="0"/>
              </a:rPr>
              <a:t> = 58/6 = 9.67 and </a:t>
            </a:r>
            <a:br>
              <a:rPr lang="en-US" dirty="0" smtClean="0">
                <a:latin typeface="Arial" charset="0"/>
                <a:ea typeface="Arial" charset="0"/>
                <a:cs typeface="Arial" charset="0"/>
              </a:rPr>
            </a:br>
            <a:r>
              <a:rPr lang="en-US" i="1" dirty="0" smtClean="0">
                <a:latin typeface="Arial" charset="0"/>
                <a:ea typeface="Arial" charset="0"/>
                <a:cs typeface="Arial" charset="0"/>
              </a:rPr>
              <a:t>S</a:t>
            </a:r>
            <a:r>
              <a:rPr lang="en-US" dirty="0" smtClean="0">
                <a:latin typeface="Arial" charset="0"/>
                <a:ea typeface="Arial" charset="0"/>
                <a:cs typeface="Arial" charset="0"/>
              </a:rPr>
              <a:t> = 3.11.</a:t>
            </a:r>
            <a:endParaRPr lang="en-US" dirty="0">
              <a:latin typeface="Arial" charset="0"/>
              <a:ea typeface="Arial" charset="0"/>
              <a:cs typeface="Arial" charset="0"/>
            </a:endParaRPr>
          </a:p>
        </p:txBody>
      </p:sp>
    </p:spTree>
    <p:extLst>
      <p:ext uri="{BB962C8B-B14F-4D97-AF65-F5344CB8AC3E}">
        <p14:creationId xmlns:p14="http://schemas.microsoft.com/office/powerpoint/2010/main" val="104801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1450654"/>
          </a:xfrm>
        </p:spPr>
        <p:txBody>
          <a:bodyPr>
            <a:spAutoFit/>
          </a:bodyPr>
          <a:lstStyle/>
          <a:p>
            <a:pPr marL="0" indent="0">
              <a:buNone/>
            </a:pPr>
            <a:r>
              <a:rPr lang="en-US" sz="2400" b="1" dirty="0" smtClean="0">
                <a:solidFill>
                  <a:srgbClr val="873B1F"/>
                </a:solidFill>
              </a:rPr>
              <a:t>Assessing Variability</a:t>
            </a:r>
          </a:p>
          <a:p>
            <a:pPr>
              <a:lnSpc>
                <a:spcPct val="100000"/>
              </a:lnSpc>
              <a:spcBef>
                <a:spcPts val="2200"/>
              </a:spcBef>
            </a:pPr>
            <a:r>
              <a:rPr lang="en-US" sz="1800" dirty="0" smtClean="0"/>
              <a:t>The standardized score (</a:t>
            </a:r>
            <a:r>
              <a:rPr lang="en-US" sz="1800" i="1" dirty="0" smtClean="0"/>
              <a:t>Z</a:t>
            </a:r>
            <a:r>
              <a:rPr lang="en-US" sz="1800" dirty="0" smtClean="0"/>
              <a:t>-score) is</a:t>
            </a:r>
          </a:p>
          <a:p>
            <a:pPr marL="234950" indent="0">
              <a:lnSpc>
                <a:spcPct val="100000"/>
              </a:lnSpc>
              <a:spcBef>
                <a:spcPts val="2200"/>
              </a:spcBef>
              <a:buNone/>
            </a:pPr>
            <a:r>
              <a:rPr lang="en-US" sz="1800" dirty="0" smtClean="0"/>
              <a:t>for the example:</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21</a:t>
            </a:fld>
            <a:endParaRPr lang="en-US" dirty="0"/>
          </a:p>
        </p:txBody>
      </p:sp>
      <p:graphicFrame>
        <p:nvGraphicFramePr>
          <p:cNvPr id="6" name="Table 5">
            <a:extLst>
              <a:ext uri="{FF2B5EF4-FFF2-40B4-BE49-F238E27FC236}">
                <a16:creationId xmlns:a16="http://schemas.microsoft.com/office/drawing/2014/main" xmlns="" id="{C8024A6A-231D-4DD9-B3FC-785780B772DF}"/>
              </a:ext>
            </a:extLst>
          </p:cNvPr>
          <p:cNvGraphicFramePr>
            <a:graphicFrameLocks noGrp="1"/>
          </p:cNvGraphicFramePr>
          <p:nvPr>
            <p:extLst>
              <p:ext uri="{D42A27DB-BD31-4B8C-83A1-F6EECF244321}">
                <p14:modId xmlns:p14="http://schemas.microsoft.com/office/powerpoint/2010/main" val="1831174522"/>
              </p:ext>
            </p:extLst>
          </p:nvPr>
        </p:nvGraphicFramePr>
        <p:xfrm>
          <a:off x="891540" y="3054077"/>
          <a:ext cx="6745043" cy="1097280"/>
        </p:xfrm>
        <a:graphic>
          <a:graphicData uri="http://schemas.openxmlformats.org/drawingml/2006/table">
            <a:tbl>
              <a:tblPr firstRow="1" firstCol="1" lastRow="1" lastCol="1" bandRow="1" bandCol="1">
                <a:tableStyleId>{5C22544A-7EE6-4342-B048-85BDC9FD1C3A}</a:tableStyleId>
              </a:tblPr>
              <a:tblGrid>
                <a:gridCol w="1153758">
                  <a:extLst>
                    <a:ext uri="{9D8B030D-6E8A-4147-A177-3AD203B41FA5}">
                      <a16:colId xmlns:a16="http://schemas.microsoft.com/office/drawing/2014/main" xmlns="" val="2508211390"/>
                    </a:ext>
                  </a:extLst>
                </a:gridCol>
                <a:gridCol w="798755">
                  <a:extLst>
                    <a:ext uri="{9D8B030D-6E8A-4147-A177-3AD203B41FA5}">
                      <a16:colId xmlns:a16="http://schemas.microsoft.com/office/drawing/2014/main" xmlns="" val="2742801251"/>
                    </a:ext>
                  </a:extLst>
                </a:gridCol>
                <a:gridCol w="798755">
                  <a:extLst>
                    <a:ext uri="{9D8B030D-6E8A-4147-A177-3AD203B41FA5}">
                      <a16:colId xmlns:a16="http://schemas.microsoft.com/office/drawing/2014/main" xmlns="" val="102650738"/>
                    </a:ext>
                  </a:extLst>
                </a:gridCol>
                <a:gridCol w="798755">
                  <a:extLst>
                    <a:ext uri="{9D8B030D-6E8A-4147-A177-3AD203B41FA5}">
                      <a16:colId xmlns:a16="http://schemas.microsoft.com/office/drawing/2014/main" xmlns="" val="3502822765"/>
                    </a:ext>
                  </a:extLst>
                </a:gridCol>
                <a:gridCol w="798755">
                  <a:extLst>
                    <a:ext uri="{9D8B030D-6E8A-4147-A177-3AD203B41FA5}">
                      <a16:colId xmlns:a16="http://schemas.microsoft.com/office/drawing/2014/main" xmlns="" val="411093015"/>
                    </a:ext>
                  </a:extLst>
                </a:gridCol>
                <a:gridCol w="798755">
                  <a:extLst>
                    <a:ext uri="{9D8B030D-6E8A-4147-A177-3AD203B41FA5}">
                      <a16:colId xmlns:a16="http://schemas.microsoft.com/office/drawing/2014/main" xmlns="" val="982093347"/>
                    </a:ext>
                  </a:extLst>
                </a:gridCol>
                <a:gridCol w="798755">
                  <a:extLst>
                    <a:ext uri="{9D8B030D-6E8A-4147-A177-3AD203B41FA5}">
                      <a16:colId xmlns:a16="http://schemas.microsoft.com/office/drawing/2014/main" xmlns="" val="4198983109"/>
                    </a:ext>
                  </a:extLst>
                </a:gridCol>
                <a:gridCol w="798755">
                  <a:extLst>
                    <a:ext uri="{9D8B030D-6E8A-4147-A177-3AD203B41FA5}">
                      <a16:colId xmlns:a16="http://schemas.microsoft.com/office/drawing/2014/main" xmlns="" val="3509335336"/>
                    </a:ext>
                  </a:extLst>
                </a:gridCol>
              </a:tblGrid>
              <a:tr h="274320">
                <a:tc>
                  <a:txBody>
                    <a:bodyPr/>
                    <a:lstStyle/>
                    <a:p>
                      <a:pPr marL="0" marR="0" algn="l">
                        <a:lnSpc>
                          <a:spcPct val="100000"/>
                        </a:lnSpc>
                        <a:spcBef>
                          <a:spcPts val="0"/>
                        </a:spcBef>
                        <a:spcAft>
                          <a:spcPts val="0"/>
                        </a:spcAft>
                      </a:pPr>
                      <a:r>
                        <a:rPr lang="en-US" sz="1200" dirty="0">
                          <a:effectLst/>
                          <a:latin typeface="Arial" charset="0"/>
                          <a:ea typeface="Arial" charset="0"/>
                          <a:cs typeface="Arial" charset="0"/>
                        </a:rPr>
                        <a:t>Week</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1</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2</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3</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4</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5</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6</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a:effectLst/>
                          <a:latin typeface="Arial" charset="0"/>
                          <a:ea typeface="Arial" charset="0"/>
                          <a:cs typeface="Arial" charset="0"/>
                        </a:rPr>
                        <a:t>7</a:t>
                      </a: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a16="http://schemas.microsoft.com/office/drawing/2014/main" xmlns="" val="3859908213"/>
                  </a:ext>
                </a:extLst>
              </a:tr>
              <a:tr h="274320">
                <a:tc>
                  <a:txBody>
                    <a:bodyPr/>
                    <a:lstStyle/>
                    <a:p>
                      <a:pPr marL="0" marR="0" algn="l">
                        <a:lnSpc>
                          <a:spcPct val="100000"/>
                        </a:lnSpc>
                        <a:spcBef>
                          <a:spcPts val="0"/>
                        </a:spcBef>
                        <a:spcAft>
                          <a:spcPts val="0"/>
                        </a:spcAft>
                      </a:pPr>
                      <a:r>
                        <a:rPr lang="en-US" sz="1200" b="0" dirty="0">
                          <a:solidFill>
                            <a:schemeClr val="tx1"/>
                          </a:solidFill>
                          <a:effectLst/>
                          <a:latin typeface="Arial" charset="0"/>
                          <a:ea typeface="Arial" charset="0"/>
                          <a:cs typeface="Arial" charset="0"/>
                        </a:rPr>
                        <a:t>Sales (000s)</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15</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10</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12</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16</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9</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8</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a:solidFill>
                            <a:schemeClr val="tx1"/>
                          </a:solidFill>
                          <a:effectLst/>
                          <a:latin typeface="Arial" charset="0"/>
                          <a:ea typeface="Arial" charset="0"/>
                          <a:cs typeface="Arial" charset="0"/>
                        </a:rPr>
                        <a:t>14</a:t>
                      </a: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4281532106"/>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Deviation</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1" dirty="0" smtClean="0">
                          <a:solidFill>
                            <a:schemeClr val="tx1"/>
                          </a:solidFill>
                          <a:effectLst/>
                          <a:latin typeface="Arial" charset="0"/>
                          <a:ea typeface="Arial" charset="0"/>
                          <a:cs typeface="Arial" charset="0"/>
                        </a:rPr>
                        <a:t>Z</a:t>
                      </a:r>
                      <a:r>
                        <a:rPr lang="en-US" sz="1200" b="0" dirty="0" smtClean="0">
                          <a:solidFill>
                            <a:schemeClr val="tx1"/>
                          </a:solidFill>
                          <a:effectLst/>
                          <a:latin typeface="Arial" charset="0"/>
                          <a:ea typeface="Arial" charset="0"/>
                          <a:cs typeface="Arial" charset="0"/>
                        </a:rPr>
                        <a:t>-score</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0.96</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–0.64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1.29</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–0.96</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–1.29</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0.64</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69BAA73C-C35D-4EC6-9F5D-9460FA86D6C6}"/>
                  </a:ext>
                </a:extLst>
              </p:cNvPr>
              <p:cNvSpPr/>
              <p:nvPr/>
            </p:nvSpPr>
            <p:spPr>
              <a:xfrm>
                <a:off x="4457700" y="1882784"/>
                <a:ext cx="1421476" cy="6477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panose="02040503050406030204" pitchFamily="18" charset="0"/>
                            </a:rPr>
                            <m:t>𝑍</m:t>
                          </m:r>
                        </m:e>
                        <m:sub>
                          <m:r>
                            <a:rPr lang="en-US" i="1">
                              <a:latin typeface="Cambria Math" panose="02040503050406030204" pitchFamily="18" charset="0"/>
                            </a:rPr>
                            <m:t>𝑖</m:t>
                          </m:r>
                        </m:sub>
                      </m:sSub>
                      <m:r>
                        <a:rPr lang="en-US" i="0">
                          <a:latin typeface="Cambria Math" panose="02040503050406030204" pitchFamily="18" charset="0"/>
                        </a:rPr>
                        <m:t>=</m:t>
                      </m:r>
                      <m:f>
                        <m:fPr>
                          <m:ctrlPr>
                            <a:rPr lang="en-US" i="1">
                              <a:latin typeface="Cambria Math" charset="0"/>
                            </a:rPr>
                          </m:ctrlPr>
                        </m:fPr>
                        <m:num>
                          <m:sSub>
                            <m:sSubPr>
                              <m:ctrlPr>
                                <a:rPr lang="en-US" i="1">
                                  <a:latin typeface="Cambria Math" charset="0"/>
                                </a:rPr>
                              </m:ctrlPr>
                            </m:sSubPr>
                            <m:e>
                              <m:r>
                                <a:rPr lang="en-US" i="1">
                                  <a:latin typeface="Cambria Math" panose="02040503050406030204" pitchFamily="18" charset="0"/>
                                </a:rPr>
                                <m:t>𝑌</m:t>
                              </m:r>
                            </m:e>
                            <m:sub>
                              <m:r>
                                <a:rPr lang="en-US" i="1">
                                  <a:latin typeface="Cambria Math" panose="02040503050406030204" pitchFamily="18" charset="0"/>
                                </a:rPr>
                                <m:t>𝑖</m:t>
                              </m:r>
                            </m:sub>
                          </m:sSub>
                          <m:r>
                            <a:rPr lang="en-US" i="0">
                              <a:latin typeface="Cambria Math" panose="02040503050406030204" pitchFamily="18" charset="0"/>
                            </a:rPr>
                            <m:t>−</m:t>
                          </m:r>
                          <m:acc>
                            <m:accPr>
                              <m:chr m:val="̅"/>
                              <m:ctrlPr>
                                <a:rPr lang="en-US" i="1">
                                  <a:latin typeface="Cambria Math" charset="0"/>
                                </a:rPr>
                              </m:ctrlPr>
                            </m:accPr>
                            <m:e>
                              <m:r>
                                <a:rPr lang="en-US" i="1">
                                  <a:latin typeface="Cambria Math" panose="02040503050406030204" pitchFamily="18" charset="0"/>
                                </a:rPr>
                                <m:t>𝑌</m:t>
                              </m:r>
                            </m:e>
                          </m:acc>
                        </m:num>
                        <m:den>
                          <m:r>
                            <a:rPr lang="en-US" i="1">
                              <a:latin typeface="Cambria Math" panose="02040503050406030204" pitchFamily="18" charset="0"/>
                            </a:rPr>
                            <m:t>𝑆</m:t>
                          </m:r>
                        </m:den>
                      </m:f>
                    </m:oMath>
                  </m:oMathPara>
                </a14:m>
                <a:endParaRPr lang="en-US" dirty="0"/>
              </a:p>
            </p:txBody>
          </p:sp>
        </mc:Choice>
        <mc:Fallback xmlns="">
          <p:sp>
            <p:nvSpPr>
              <p:cNvPr id="8" name="Rectangle 7">
                <a:extLst>
                  <a:ext uri="{FF2B5EF4-FFF2-40B4-BE49-F238E27FC236}">
                    <a16:creationId xmlns:a16="http://schemas.microsoft.com/office/drawing/2014/main" xmlns="" xmlns:a14="http://schemas.microsoft.com/office/drawing/2010/main" id="{69BAA73C-C35D-4EC6-9F5D-9460FA86D6C6}"/>
                  </a:ext>
                </a:extLst>
              </p:cNvPr>
              <p:cNvSpPr>
                <a:spLocks noRot="1" noChangeAspect="1" noMove="1" noResize="1" noEditPoints="1" noAdjustHandles="1" noChangeArrowheads="1" noChangeShapeType="1" noTextEdit="1"/>
              </p:cNvSpPr>
              <p:nvPr/>
            </p:nvSpPr>
            <p:spPr>
              <a:xfrm>
                <a:off x="4457700" y="1882784"/>
                <a:ext cx="1421476" cy="64774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4216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332399"/>
          </a:xfrm>
        </p:spPr>
        <p:txBody>
          <a:bodyPr>
            <a:spAutoFit/>
          </a:bodyPr>
          <a:lstStyle/>
          <a:p>
            <a:pPr marL="0" indent="0">
              <a:buNone/>
            </a:pPr>
            <a:r>
              <a:rPr lang="en-US" sz="2400" b="1" dirty="0" smtClean="0">
                <a:solidFill>
                  <a:srgbClr val="873B1F"/>
                </a:solidFill>
              </a:rPr>
              <a:t>German Forecasts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22</a:t>
            </a:fld>
            <a:endParaRPr lang="en-US" dirty="0"/>
          </a:p>
        </p:txBody>
      </p:sp>
      <p:pic>
        <p:nvPicPr>
          <p:cNvPr id="6" name="Picture 5"/>
          <p:cNvPicPr>
            <a:picLocks noChangeAspect="1"/>
          </p:cNvPicPr>
          <p:nvPr/>
        </p:nvPicPr>
        <p:blipFill rotWithShape="1">
          <a:blip r:embed="rId2"/>
          <a:srcRect t="6760" b="6145"/>
          <a:stretch/>
        </p:blipFill>
        <p:spPr>
          <a:xfrm>
            <a:off x="685798" y="2318521"/>
            <a:ext cx="7030720" cy="3353715"/>
          </a:xfrm>
          <a:prstGeom prst="rect">
            <a:avLst/>
          </a:prstGeom>
        </p:spPr>
      </p:pic>
      <p:sp>
        <p:nvSpPr>
          <p:cNvPr id="7" name="TextBox 6"/>
          <p:cNvSpPr txBox="1"/>
          <p:nvPr/>
        </p:nvSpPr>
        <p:spPr>
          <a:xfrm>
            <a:off x="685799" y="5749266"/>
            <a:ext cx="6130140" cy="553998"/>
          </a:xfrm>
          <a:prstGeom prst="rect">
            <a:avLst/>
          </a:prstGeom>
          <a:noFill/>
        </p:spPr>
        <p:txBody>
          <a:bodyPr wrap="none" lIns="0" tIns="0" rIns="0" bIns="0" rtlCol="0">
            <a:spAutoFit/>
          </a:bodyPr>
          <a:lstStyle/>
          <a:p>
            <a:r>
              <a:rPr lang="en-GB" dirty="0" smtClean="0">
                <a:solidFill>
                  <a:srgbClr val="FF0000"/>
                </a:solidFill>
                <a:latin typeface="Arial" charset="0"/>
                <a:ea typeface="Arial" charset="0"/>
                <a:cs typeface="Arial" charset="0"/>
              </a:rPr>
              <a:t>Too many figures, too many variables which are interesting?</a:t>
            </a:r>
          </a:p>
          <a:p>
            <a:pPr marL="460375" indent="-225425">
              <a:buFont typeface="Arial" charset="0"/>
              <a:buChar char="•"/>
            </a:pPr>
            <a:r>
              <a:rPr lang="en-GB" dirty="0">
                <a:solidFill>
                  <a:srgbClr val="FF0000"/>
                </a:solidFill>
                <a:latin typeface="Arial" charset="0"/>
                <a:ea typeface="Arial" charset="0"/>
                <a:cs typeface="Arial" charset="0"/>
              </a:rPr>
              <a:t>I</a:t>
            </a:r>
            <a:r>
              <a:rPr lang="en-GB" dirty="0" smtClean="0">
                <a:solidFill>
                  <a:srgbClr val="FF0000"/>
                </a:solidFill>
                <a:latin typeface="Arial" charset="0"/>
                <a:ea typeface="Arial" charset="0"/>
                <a:cs typeface="Arial" charset="0"/>
              </a:rPr>
              <a:t>nterpretation is needed</a:t>
            </a:r>
            <a:endParaRPr lang="en-GB" dirty="0">
              <a:solidFill>
                <a:srgbClr val="FF0000"/>
              </a:solidFill>
              <a:latin typeface="Arial" charset="0"/>
              <a:ea typeface="Arial" charset="0"/>
              <a:cs typeface="Arial" charset="0"/>
            </a:endParaRPr>
          </a:p>
        </p:txBody>
      </p:sp>
      <p:sp>
        <p:nvSpPr>
          <p:cNvPr id="8" name="Content Placeholder 2"/>
          <p:cNvSpPr txBox="1">
            <a:spLocks/>
          </p:cNvSpPr>
          <p:nvPr/>
        </p:nvSpPr>
        <p:spPr>
          <a:xfrm>
            <a:off x="685799" y="1948462"/>
            <a:ext cx="7543800" cy="2999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Table 2.4</a:t>
            </a:r>
            <a:r>
              <a:rPr lang="en-US" sz="1600" b="1" smtClean="0">
                <a:solidFill>
                  <a:srgbClr val="182752"/>
                </a:solidFill>
              </a:rPr>
              <a:t>	</a:t>
            </a:r>
            <a:r>
              <a:rPr lang="en-US" sz="1600" b="1" smtClean="0">
                <a:solidFill>
                  <a:srgbClr val="873B1F"/>
                </a:solidFill>
              </a:rPr>
              <a:t>Descriptive Statistics for Forecasts of the German Economy</a:t>
            </a:r>
            <a:endParaRPr lang="en-US" sz="1600" dirty="0">
              <a:solidFill>
                <a:srgbClr val="873B1F"/>
              </a:solidFill>
            </a:endParaRPr>
          </a:p>
        </p:txBody>
      </p:sp>
    </p:spTree>
    <p:extLst>
      <p:ext uri="{BB962C8B-B14F-4D97-AF65-F5344CB8AC3E}">
        <p14:creationId xmlns:p14="http://schemas.microsoft.com/office/powerpoint/2010/main" val="1410402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8753"/>
          <a:stretch/>
        </p:blipFill>
        <p:spPr>
          <a:xfrm>
            <a:off x="685799" y="2361319"/>
            <a:ext cx="7030720" cy="2744126"/>
          </a:xfrm>
          <a:prstGeom prst="rect">
            <a:avLst/>
          </a:prstGeom>
        </p:spPr>
      </p:pic>
      <p:sp>
        <p:nvSpPr>
          <p:cNvPr id="2" name="Title 1"/>
          <p:cNvSpPr>
            <a:spLocks noGrp="1"/>
          </p:cNvSpPr>
          <p:nvPr>
            <p:ph type="title"/>
          </p:nvPr>
        </p:nvSpPr>
        <p:spPr>
          <a:xfrm>
            <a:off x="0" y="0"/>
            <a:ext cx="9144000" cy="1143000"/>
          </a:xfrm>
        </p:spPr>
        <p:txBody>
          <a:bodyPr/>
          <a:lstStyle/>
          <a:p>
            <a:r>
              <a:rPr lang="en-US" dirty="0" smtClean="0"/>
              <a:t>2.4 Summarizing the Data</a:t>
            </a:r>
            <a:endParaRPr lang="en-US" dirty="0"/>
          </a:p>
        </p:txBody>
      </p:sp>
      <p:sp>
        <p:nvSpPr>
          <p:cNvPr id="3" name="Content Placeholder 2"/>
          <p:cNvSpPr>
            <a:spLocks noGrp="1"/>
          </p:cNvSpPr>
          <p:nvPr>
            <p:ph idx="1"/>
          </p:nvPr>
        </p:nvSpPr>
        <p:spPr>
          <a:xfrm>
            <a:off x="685800" y="1481328"/>
            <a:ext cx="7543800" cy="332399"/>
          </a:xfrm>
        </p:spPr>
        <p:txBody>
          <a:bodyPr>
            <a:spAutoFit/>
          </a:bodyPr>
          <a:lstStyle/>
          <a:p>
            <a:pPr marL="0" indent="0">
              <a:buNone/>
            </a:pPr>
            <a:r>
              <a:rPr lang="en-US" sz="2400" b="1" dirty="0" smtClean="0">
                <a:solidFill>
                  <a:srgbClr val="873B1F"/>
                </a:solidFill>
              </a:rPr>
              <a:t>German Forecasts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23</a:t>
            </a:fld>
            <a:endParaRPr lang="en-US" dirty="0"/>
          </a:p>
        </p:txBody>
      </p:sp>
      <p:sp>
        <p:nvSpPr>
          <p:cNvPr id="8" name="TextBox 7"/>
          <p:cNvSpPr txBox="1"/>
          <p:nvPr/>
        </p:nvSpPr>
        <p:spPr>
          <a:xfrm>
            <a:off x="685799" y="5523361"/>
            <a:ext cx="5552802" cy="553998"/>
          </a:xfrm>
          <a:prstGeom prst="rect">
            <a:avLst/>
          </a:prstGeom>
          <a:noFill/>
        </p:spPr>
        <p:txBody>
          <a:bodyPr wrap="none" lIns="0" tIns="0" rIns="0" bIns="0" rtlCol="0">
            <a:spAutoFit/>
          </a:bodyPr>
          <a:lstStyle/>
          <a:p>
            <a:r>
              <a:rPr lang="en-GB" dirty="0" smtClean="0">
                <a:solidFill>
                  <a:srgbClr val="FF0000"/>
                </a:solidFill>
                <a:latin typeface="Arial" charset="0"/>
                <a:ea typeface="Arial" charset="0"/>
                <a:cs typeface="Arial" charset="0"/>
              </a:rPr>
              <a:t>The analysis highlights the unusual forecasting groups</a:t>
            </a:r>
          </a:p>
          <a:p>
            <a:pPr marL="460375" indent="-225425">
              <a:buFont typeface="Arial" charset="0"/>
              <a:buChar char="•"/>
            </a:pPr>
            <a:r>
              <a:rPr lang="en-GB" dirty="0" smtClean="0">
                <a:solidFill>
                  <a:srgbClr val="FF0000"/>
                </a:solidFill>
                <a:latin typeface="Arial" charset="0"/>
                <a:ea typeface="Arial" charset="0"/>
                <a:cs typeface="Arial" charset="0"/>
              </a:rPr>
              <a:t>and which forecast variables are unusual.</a:t>
            </a:r>
            <a:endParaRPr lang="en-GB" dirty="0">
              <a:solidFill>
                <a:srgbClr val="FF0000"/>
              </a:solidFill>
              <a:latin typeface="Arial" charset="0"/>
              <a:ea typeface="Arial" charset="0"/>
              <a:cs typeface="Arial" charset="0"/>
            </a:endParaRPr>
          </a:p>
        </p:txBody>
      </p:sp>
      <p:sp>
        <p:nvSpPr>
          <p:cNvPr id="9" name="Content Placeholder 2"/>
          <p:cNvSpPr txBox="1">
            <a:spLocks/>
          </p:cNvSpPr>
          <p:nvPr/>
        </p:nvSpPr>
        <p:spPr>
          <a:xfrm>
            <a:off x="685799" y="1948462"/>
            <a:ext cx="7543800" cy="2999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Table 2.5	</a:t>
            </a:r>
            <a:r>
              <a:rPr lang="en-US" sz="1600" b="1" i="1" dirty="0" smtClean="0">
                <a:solidFill>
                  <a:srgbClr val="873B1F"/>
                </a:solidFill>
              </a:rPr>
              <a:t>Z</a:t>
            </a:r>
            <a:r>
              <a:rPr lang="en-US" sz="1600" b="1" dirty="0" smtClean="0">
                <a:solidFill>
                  <a:srgbClr val="873B1F"/>
                </a:solidFill>
              </a:rPr>
              <a:t>-Scores for Forecasts of the German Economy</a:t>
            </a:r>
            <a:endParaRPr lang="en-US" sz="1600" dirty="0">
              <a:solidFill>
                <a:srgbClr val="873B1F"/>
              </a:solidFill>
            </a:endParaRPr>
          </a:p>
        </p:txBody>
      </p:sp>
    </p:spTree>
    <p:extLst>
      <p:ext uri="{BB962C8B-B14F-4D97-AF65-F5344CB8AC3E}">
        <p14:creationId xmlns:p14="http://schemas.microsoft.com/office/powerpoint/2010/main" val="83595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Correlation</a:t>
            </a:r>
            <a:endParaRPr lang="en-US" dirty="0"/>
          </a:p>
        </p:txBody>
      </p:sp>
      <p:sp>
        <p:nvSpPr>
          <p:cNvPr id="3" name="Content Placeholder 2"/>
          <p:cNvSpPr>
            <a:spLocks noGrp="1"/>
          </p:cNvSpPr>
          <p:nvPr>
            <p:ph idx="1"/>
          </p:nvPr>
        </p:nvSpPr>
        <p:spPr/>
        <p:txBody>
          <a:bodyPr>
            <a:normAutofit/>
          </a:bodyPr>
          <a:lstStyle/>
          <a:p>
            <a:pPr>
              <a:spcBef>
                <a:spcPts val="1600"/>
              </a:spcBef>
            </a:pPr>
            <a:r>
              <a:rPr lang="en-US" dirty="0" smtClean="0"/>
              <a:t>The correlation coefficient measures linear relationships</a:t>
            </a:r>
          </a:p>
          <a:p>
            <a:pPr>
              <a:spcBef>
                <a:spcPts val="1600"/>
              </a:spcBef>
            </a:pPr>
            <a:r>
              <a:rPr lang="en-US" sz="1800" dirty="0" smtClean="0"/>
              <a:t>Ranges over [–1, +1]</a:t>
            </a:r>
          </a:p>
          <a:p>
            <a:pPr marL="520700" indent="-285750">
              <a:buClr>
                <a:schemeClr val="tx1"/>
              </a:buClr>
              <a:buFont typeface=".AppleSystemUIFont" charset="-120"/>
              <a:buChar char="–"/>
            </a:pPr>
            <a:r>
              <a:rPr lang="en-US" sz="1600" dirty="0" smtClean="0"/>
              <a:t>A value of +1 indicates a perfect positive (upward sloping) linear relationship between the two variables</a:t>
            </a:r>
          </a:p>
          <a:p>
            <a:pPr marL="520700" indent="-285750">
              <a:buClr>
                <a:schemeClr val="tx1"/>
              </a:buClr>
              <a:buFont typeface=".AppleSystemUIFont" charset="-120"/>
              <a:buChar char="–"/>
            </a:pPr>
            <a:r>
              <a:rPr lang="en-US" sz="1600" dirty="0" smtClean="0"/>
              <a:t>A value of –1 indicates a perfect negative (downward sloping) linear relationship between the two variables</a:t>
            </a:r>
          </a:p>
          <a:p>
            <a:pPr marL="520700" indent="-285750">
              <a:buClr>
                <a:schemeClr val="tx1"/>
              </a:buClr>
              <a:buFont typeface=".AppleSystemUIFont" charset="-120"/>
              <a:buChar char="–"/>
            </a:pPr>
            <a:r>
              <a:rPr lang="en-US" sz="1600" dirty="0" smtClean="0"/>
              <a:t>A value of zero </a:t>
            </a:r>
            <a:r>
              <a:rPr lang="en-US" sz="1800" dirty="0" smtClean="0"/>
              <a:t>indicates no linear relationship between the two variables</a:t>
            </a:r>
          </a:p>
          <a:p>
            <a:pPr>
              <a:spcBef>
                <a:spcPts val="1600"/>
              </a:spcBef>
            </a:pPr>
            <a:r>
              <a:rPr lang="en-US" sz="1800" dirty="0" smtClean="0"/>
              <a:t>Unaffected by changes in location and in scale</a:t>
            </a:r>
          </a:p>
          <a:p>
            <a:pPr>
              <a:spcBef>
                <a:spcPts val="1600"/>
              </a:spcBef>
            </a:pPr>
            <a:r>
              <a:rPr lang="en-US" sz="1800" dirty="0" smtClean="0"/>
              <a:t>May be seriously affected by outliers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24</a:t>
            </a:fld>
            <a:endParaRPr lang="en-US" dirty="0"/>
          </a:p>
        </p:txBody>
      </p:sp>
    </p:spTree>
    <p:extLst>
      <p:ext uri="{BB962C8B-B14F-4D97-AF65-F5344CB8AC3E}">
        <p14:creationId xmlns:p14="http://schemas.microsoft.com/office/powerpoint/2010/main" val="1366422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Correlation – Examples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25</a:t>
            </a:fld>
            <a:endParaRPr lang="en-US" dirty="0"/>
          </a:p>
        </p:txBody>
      </p:sp>
      <p:pic>
        <p:nvPicPr>
          <p:cNvPr id="7" name="Picture 6"/>
          <p:cNvPicPr>
            <a:picLocks noChangeAspect="1"/>
          </p:cNvPicPr>
          <p:nvPr/>
        </p:nvPicPr>
        <p:blipFill rotWithShape="1">
          <a:blip r:embed="rId2"/>
          <a:srcRect t="5816" b="1647"/>
          <a:stretch/>
        </p:blipFill>
        <p:spPr>
          <a:xfrm>
            <a:off x="685799" y="1847361"/>
            <a:ext cx="6543675" cy="4204354"/>
          </a:xfrm>
          <a:prstGeom prst="rect">
            <a:avLst/>
          </a:prstGeom>
        </p:spPr>
      </p:pic>
      <p:sp>
        <p:nvSpPr>
          <p:cNvPr id="6" name="Content Placeholder 2"/>
          <p:cNvSpPr txBox="1">
            <a:spLocks/>
          </p:cNvSpPr>
          <p:nvPr/>
        </p:nvSpPr>
        <p:spPr>
          <a:xfrm>
            <a:off x="685799" y="1480009"/>
            <a:ext cx="7543800" cy="367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2.6	</a:t>
            </a:r>
            <a:r>
              <a:rPr lang="en-US" sz="1600" b="1" dirty="0" smtClean="0">
                <a:solidFill>
                  <a:srgbClr val="873B1F"/>
                </a:solidFill>
              </a:rPr>
              <a:t>Plots of Hypothetical Data Against Time</a:t>
            </a:r>
            <a:endParaRPr lang="en-US" sz="1600" dirty="0">
              <a:solidFill>
                <a:srgbClr val="873B1F"/>
              </a:solidFill>
            </a:endParaRPr>
          </a:p>
        </p:txBody>
      </p:sp>
    </p:spTree>
    <p:extLst>
      <p:ext uri="{BB962C8B-B14F-4D97-AF65-F5344CB8AC3E}">
        <p14:creationId xmlns:p14="http://schemas.microsoft.com/office/powerpoint/2010/main" val="1767732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Correlation – Examples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26</a:t>
            </a:fld>
            <a:endParaRPr lang="en-US" dirty="0"/>
          </a:p>
        </p:txBody>
      </p:sp>
      <p:sp>
        <p:nvSpPr>
          <p:cNvPr id="6" name="Content Placeholder 2"/>
          <p:cNvSpPr>
            <a:spLocks noGrp="1"/>
          </p:cNvSpPr>
          <p:nvPr>
            <p:ph idx="1"/>
          </p:nvPr>
        </p:nvSpPr>
        <p:spPr>
          <a:xfrm>
            <a:off x="685800" y="1481328"/>
            <a:ext cx="7543800" cy="246221"/>
          </a:xfrm>
        </p:spPr>
        <p:txBody>
          <a:bodyPr>
            <a:spAutoFit/>
          </a:bodyPr>
          <a:lstStyle/>
          <a:p>
            <a:pPr marL="0" indent="0">
              <a:lnSpc>
                <a:spcPct val="100000"/>
              </a:lnSpc>
              <a:spcBef>
                <a:spcPts val="2200"/>
              </a:spcBef>
              <a:buNone/>
            </a:pPr>
            <a:r>
              <a:rPr lang="en-US" sz="1600" dirty="0" smtClean="0"/>
              <a:t>For Figure 2.6, values of the correlation coefficient:</a:t>
            </a:r>
          </a:p>
        </p:txBody>
      </p:sp>
      <p:graphicFrame>
        <p:nvGraphicFramePr>
          <p:cNvPr id="8" name="Table 7">
            <a:extLst>
              <a:ext uri="{FF2B5EF4-FFF2-40B4-BE49-F238E27FC236}">
                <a16:creationId xmlns:a16="http://schemas.microsoft.com/office/drawing/2014/main" xmlns="" id="{C8024A6A-231D-4DD9-B3FC-785780B772DF}"/>
              </a:ext>
            </a:extLst>
          </p:cNvPr>
          <p:cNvGraphicFramePr>
            <a:graphicFrameLocks noGrp="1"/>
          </p:cNvGraphicFramePr>
          <p:nvPr>
            <p:extLst>
              <p:ext uri="{D42A27DB-BD31-4B8C-83A1-F6EECF244321}">
                <p14:modId xmlns:p14="http://schemas.microsoft.com/office/powerpoint/2010/main" val="38337578"/>
              </p:ext>
            </p:extLst>
          </p:nvPr>
        </p:nvGraphicFramePr>
        <p:xfrm>
          <a:off x="685799" y="2065876"/>
          <a:ext cx="4800602" cy="1920240"/>
        </p:xfrm>
        <a:graphic>
          <a:graphicData uri="http://schemas.openxmlformats.org/drawingml/2006/table">
            <a:tbl>
              <a:tblPr firstRow="1" firstCol="1" lastRow="1" lastCol="1" bandRow="1" bandCol="1">
                <a:tableStyleId>{5C22544A-7EE6-4342-B048-85BDC9FD1C3A}</a:tableStyleId>
              </a:tblPr>
              <a:tblGrid>
                <a:gridCol w="2400301">
                  <a:extLst>
                    <a:ext uri="{9D8B030D-6E8A-4147-A177-3AD203B41FA5}">
                      <a16:colId xmlns:a16="http://schemas.microsoft.com/office/drawing/2014/main" xmlns="" val="2508211390"/>
                    </a:ext>
                  </a:extLst>
                </a:gridCol>
                <a:gridCol w="2400301">
                  <a:extLst>
                    <a:ext uri="{9D8B030D-6E8A-4147-A177-3AD203B41FA5}">
                      <a16:colId xmlns:a16="http://schemas.microsoft.com/office/drawing/2014/main" xmlns="" val="2742801251"/>
                    </a:ext>
                  </a:extLst>
                </a:gridCol>
              </a:tblGrid>
              <a:tr h="274320">
                <a:tc>
                  <a:txBody>
                    <a:bodyPr/>
                    <a:lstStyle/>
                    <a:p>
                      <a:pPr marL="0" marR="0" algn="l">
                        <a:lnSpc>
                          <a:spcPct val="100000"/>
                        </a:lnSpc>
                        <a:spcBef>
                          <a:spcPts val="0"/>
                        </a:spcBef>
                        <a:spcAft>
                          <a:spcPts val="0"/>
                        </a:spcAft>
                      </a:pPr>
                      <a:r>
                        <a:rPr lang="en-US" sz="1200" dirty="0" smtClean="0">
                          <a:effectLst/>
                          <a:latin typeface="Arial" charset="0"/>
                          <a:ea typeface="Arial" charset="0"/>
                          <a:cs typeface="Arial" charset="0"/>
                        </a:rPr>
                        <a:t>Variable</a:t>
                      </a:r>
                      <a:endParaRPr lang="en-US" sz="1200" dirty="0">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a:txBody>
                    <a:bodyPr/>
                    <a:lstStyle/>
                    <a:p>
                      <a:pPr marL="0" marR="0" algn="ctr">
                        <a:lnSpc>
                          <a:spcPct val="100000"/>
                        </a:lnSpc>
                        <a:spcBef>
                          <a:spcPts val="0"/>
                        </a:spcBef>
                        <a:spcAft>
                          <a:spcPts val="0"/>
                        </a:spcAft>
                      </a:pPr>
                      <a:r>
                        <a:rPr lang="en-US" sz="1200" dirty="0" smtClean="0">
                          <a:effectLst/>
                          <a:latin typeface="Arial" charset="0"/>
                          <a:ea typeface="Arial" charset="0"/>
                          <a:cs typeface="Arial" charset="0"/>
                        </a:rPr>
                        <a:t>Value</a:t>
                      </a:r>
                      <a:r>
                        <a:rPr lang="en-US" sz="1200" baseline="0" dirty="0" smtClean="0">
                          <a:effectLst/>
                          <a:latin typeface="Arial" charset="0"/>
                          <a:ea typeface="Arial" charset="0"/>
                          <a:cs typeface="Arial" charset="0"/>
                        </a:rPr>
                        <a:t> of r</a:t>
                      </a: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a16="http://schemas.microsoft.com/office/drawing/2014/main" xmlns="" val="3859908213"/>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Y1</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4281532106"/>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Y2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0" dirty="0" smtClean="0">
                          <a:solidFill>
                            <a:schemeClr val="tx1"/>
                          </a:solidFill>
                          <a:effectLst/>
                          <a:latin typeface="Arial" charset="0"/>
                          <a:ea typeface="Arial" charset="0"/>
                          <a:cs typeface="Arial" charset="0"/>
                        </a:rPr>
                        <a:t>Y3</a:t>
                      </a:r>
                      <a:endParaRPr lang="en-US" sz="1200" b="0" i="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+0.8</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0" dirty="0" smtClean="0">
                          <a:solidFill>
                            <a:schemeClr val="tx1"/>
                          </a:solidFill>
                          <a:effectLst/>
                          <a:latin typeface="Arial" charset="0"/>
                          <a:ea typeface="Arial" charset="0"/>
                          <a:cs typeface="Arial" charset="0"/>
                        </a:rPr>
                        <a:t>Y4</a:t>
                      </a:r>
                      <a:endParaRPr lang="en-US" sz="1200" b="0" i="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–0.8</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0" dirty="0" smtClean="0">
                          <a:solidFill>
                            <a:schemeClr val="tx1"/>
                          </a:solidFill>
                          <a:effectLst/>
                          <a:latin typeface="Arial" charset="0"/>
                          <a:ea typeface="Arial" charset="0"/>
                          <a:cs typeface="Arial" charset="0"/>
                        </a:rPr>
                        <a:t>Y5</a:t>
                      </a:r>
                      <a:endParaRPr lang="en-US" sz="1200" b="0" i="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i="0" dirty="0" smtClean="0">
                          <a:solidFill>
                            <a:schemeClr val="tx1"/>
                          </a:solidFill>
                          <a:effectLst/>
                          <a:latin typeface="Arial" charset="0"/>
                          <a:ea typeface="Arial" charset="0"/>
                          <a:cs typeface="Arial" charset="0"/>
                        </a:rPr>
                        <a:t>Y6</a:t>
                      </a:r>
                      <a:endParaRPr lang="en-US" sz="1200" b="0" i="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0</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165746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Correlation</a:t>
            </a:r>
            <a:endParaRPr lang="en-US" dirty="0"/>
          </a:p>
        </p:txBody>
      </p:sp>
      <p:sp>
        <p:nvSpPr>
          <p:cNvPr id="3" name="Content Placeholder 2"/>
          <p:cNvSpPr>
            <a:spLocks noGrp="1"/>
          </p:cNvSpPr>
          <p:nvPr>
            <p:ph idx="1"/>
          </p:nvPr>
        </p:nvSpPr>
        <p:spPr/>
        <p:txBody>
          <a:bodyPr>
            <a:normAutofit/>
          </a:bodyPr>
          <a:lstStyle/>
          <a:p>
            <a:pPr marL="0" indent="0">
              <a:spcBef>
                <a:spcPts val="1600"/>
              </a:spcBef>
              <a:buNone/>
            </a:pPr>
            <a:r>
              <a:rPr lang="en-US" sz="2400" b="1" dirty="0" smtClean="0">
                <a:solidFill>
                  <a:srgbClr val="873B1F"/>
                </a:solidFill>
              </a:rPr>
              <a:t>The Correlation Coefficient</a:t>
            </a:r>
          </a:p>
          <a:p>
            <a:pPr>
              <a:spcBef>
                <a:spcPts val="1600"/>
              </a:spcBef>
            </a:pPr>
            <a:r>
              <a:rPr lang="en-US" sz="1800" dirty="0" smtClean="0"/>
              <a:t>The correlation coefficient, </a:t>
            </a:r>
            <a:r>
              <a:rPr lang="en-US" sz="1800" i="1" dirty="0" smtClean="0"/>
              <a:t>r</a:t>
            </a:r>
            <a:r>
              <a:rPr lang="en-US" sz="1800" dirty="0" smtClean="0"/>
              <a:t>, may be calculated from sample data using the following expression:</a:t>
            </a:r>
          </a:p>
          <a:p>
            <a:pPr>
              <a:spcBef>
                <a:spcPts val="1600"/>
              </a:spcBef>
            </a:pPr>
            <a:endParaRPr lang="en-US" sz="1800" dirty="0"/>
          </a:p>
          <a:p>
            <a:pPr>
              <a:spcBef>
                <a:spcPts val="1600"/>
              </a:spcBef>
            </a:pPr>
            <a:endParaRPr lang="en-US" sz="1800" dirty="0" smtClean="0"/>
          </a:p>
          <a:p>
            <a:pPr>
              <a:spcBef>
                <a:spcPts val="1600"/>
              </a:spcBef>
            </a:pPr>
            <a:endParaRPr lang="en-US" sz="1800" dirty="0" smtClean="0"/>
          </a:p>
          <a:p>
            <a:pPr>
              <a:spcBef>
                <a:spcPts val="400"/>
              </a:spcBef>
            </a:pPr>
            <a:r>
              <a:rPr lang="en-US" sz="1800" dirty="0" smtClean="0"/>
              <a:t>An alternative, but equivalent expression is the following, where </a:t>
            </a:r>
            <a:r>
              <a:rPr lang="en-US" sz="1800" i="1" dirty="0" smtClean="0"/>
              <a:t>S</a:t>
            </a:r>
            <a:r>
              <a:rPr lang="en-US" sz="1800" i="1" baseline="-25000" dirty="0" smtClean="0"/>
              <a:t>X</a:t>
            </a:r>
            <a:r>
              <a:rPr lang="en-US" sz="1800" dirty="0" smtClean="0"/>
              <a:t>, </a:t>
            </a:r>
            <a:r>
              <a:rPr lang="en-US" sz="1800" i="1" dirty="0" smtClean="0"/>
              <a:t>S</a:t>
            </a:r>
            <a:r>
              <a:rPr lang="en-US" sz="1800" i="1" baseline="-25000" dirty="0" smtClean="0"/>
              <a:t>Y</a:t>
            </a:r>
            <a:r>
              <a:rPr lang="en-US" sz="1800" dirty="0" smtClean="0"/>
              <a:t> denote the standard deviations and </a:t>
            </a:r>
            <a:r>
              <a:rPr lang="en-US" sz="1800" i="1" dirty="0" smtClean="0"/>
              <a:t>S</a:t>
            </a:r>
            <a:r>
              <a:rPr lang="en-US" sz="1800" i="1" baseline="-25000" dirty="0" smtClean="0"/>
              <a:t>XY</a:t>
            </a:r>
            <a:r>
              <a:rPr lang="en-US" sz="1800" dirty="0" smtClean="0"/>
              <a:t> is the covariance:</a:t>
            </a:r>
          </a:p>
          <a:p>
            <a:pPr>
              <a:spcBef>
                <a:spcPts val="1600"/>
              </a:spcBef>
            </a:pPr>
            <a:endParaRPr lang="en-US" sz="1800" dirty="0" smtClean="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27</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812308801"/>
              </p:ext>
            </p:extLst>
          </p:nvPr>
        </p:nvGraphicFramePr>
        <p:xfrm>
          <a:off x="2670017" y="2545238"/>
          <a:ext cx="2664697" cy="1209632"/>
        </p:xfrm>
        <a:graphic>
          <a:graphicData uri="http://schemas.openxmlformats.org/presentationml/2006/ole">
            <mc:AlternateContent xmlns:mc="http://schemas.openxmlformats.org/markup-compatibility/2006">
              <mc:Choice xmlns:v="urn:schemas-microsoft-com:vml" Requires="v">
                <p:oleObj spid="_x0000_s4155" name="Equation" r:id="rId3" imgW="1930400" imgH="876300" progId="">
                  <p:embed/>
                </p:oleObj>
              </mc:Choice>
              <mc:Fallback>
                <p:oleObj name="Equation" r:id="rId3" imgW="1930400" imgH="8763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017" y="2545238"/>
                        <a:ext cx="2664697" cy="120963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33810975"/>
              </p:ext>
            </p:extLst>
          </p:nvPr>
        </p:nvGraphicFramePr>
        <p:xfrm>
          <a:off x="3501593" y="4498264"/>
          <a:ext cx="1001544" cy="709427"/>
        </p:xfrm>
        <a:graphic>
          <a:graphicData uri="http://schemas.openxmlformats.org/presentationml/2006/ole">
            <mc:AlternateContent xmlns:mc="http://schemas.openxmlformats.org/markup-compatibility/2006">
              <mc:Choice xmlns:v="urn:schemas-microsoft-com:vml" Requires="v">
                <p:oleObj spid="_x0000_s4156" name="Equation" r:id="rId5" imgW="609336" imgH="431613" progId="">
                  <p:embed/>
                </p:oleObj>
              </mc:Choice>
              <mc:Fallback>
                <p:oleObj name="Equation" r:id="rId5" imgW="609336" imgH="43161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593" y="4498264"/>
                        <a:ext cx="1001544" cy="709427"/>
                      </a:xfrm>
                      <a:prstGeom prst="rect">
                        <a:avLst/>
                      </a:prstGeom>
                      <a:noFill/>
                    </p:spPr>
                  </p:pic>
                </p:oleObj>
              </mc:Fallback>
            </mc:AlternateContent>
          </a:graphicData>
        </a:graphic>
      </p:graphicFrame>
      <p:sp>
        <p:nvSpPr>
          <p:cNvPr id="9" name="Content Placeholder 2"/>
          <p:cNvSpPr txBox="1">
            <a:spLocks/>
          </p:cNvSpPr>
          <p:nvPr/>
        </p:nvSpPr>
        <p:spPr>
          <a:xfrm>
            <a:off x="685799" y="5390178"/>
            <a:ext cx="7543800" cy="789960"/>
          </a:xfrm>
          <a:prstGeom prst="rect">
            <a:avLst/>
          </a:prstGeom>
          <a:solidFill>
            <a:srgbClr val="182752">
              <a:alpha val="15000"/>
            </a:srgbClr>
          </a:solidFill>
        </p:spPr>
        <p:txBody>
          <a:bodyPr vert="horz" lIns="91440" tIns="91440" rIns="91440" bIns="9144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b="1" dirty="0" smtClean="0">
                <a:solidFill>
                  <a:srgbClr val="182752"/>
                </a:solidFill>
              </a:rPr>
              <a:t>Discussion Question</a:t>
            </a:r>
            <a:endParaRPr lang="en-US" sz="1800" i="1" dirty="0"/>
          </a:p>
          <a:p>
            <a:pPr>
              <a:lnSpc>
                <a:spcPct val="100000"/>
              </a:lnSpc>
              <a:spcBef>
                <a:spcPts val="400"/>
              </a:spcBef>
            </a:pPr>
            <a:r>
              <a:rPr lang="en-US" sz="1800" dirty="0" smtClean="0"/>
              <a:t>How would you measure the relationship between Y6 and time?</a:t>
            </a:r>
            <a:endParaRPr lang="en-US" sz="1800" dirty="0"/>
          </a:p>
        </p:txBody>
      </p:sp>
    </p:spTree>
    <p:extLst>
      <p:ext uri="{BB962C8B-B14F-4D97-AF65-F5344CB8AC3E}">
        <p14:creationId xmlns:p14="http://schemas.microsoft.com/office/powerpoint/2010/main" val="73845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67513" y="2008413"/>
            <a:ext cx="7513320" cy="2450465"/>
          </a:xfrm>
          <a:prstGeom prst="rect">
            <a:avLst/>
          </a:prstGeom>
        </p:spPr>
      </p:pic>
      <p:sp>
        <p:nvSpPr>
          <p:cNvPr id="2" name="Title 1"/>
          <p:cNvSpPr>
            <a:spLocks noGrp="1"/>
          </p:cNvSpPr>
          <p:nvPr>
            <p:ph type="title"/>
          </p:nvPr>
        </p:nvSpPr>
        <p:spPr/>
        <p:txBody>
          <a:bodyPr/>
          <a:lstStyle/>
          <a:p>
            <a:r>
              <a:rPr lang="en-US" dirty="0" smtClean="0"/>
              <a:t>2.5 Correlation</a:t>
            </a:r>
            <a:endParaRPr lang="en-US" dirty="0"/>
          </a:p>
        </p:txBody>
      </p:sp>
      <p:sp>
        <p:nvSpPr>
          <p:cNvPr id="3" name="Content Placeholder 2"/>
          <p:cNvSpPr>
            <a:spLocks noGrp="1"/>
          </p:cNvSpPr>
          <p:nvPr>
            <p:ph idx="1"/>
          </p:nvPr>
        </p:nvSpPr>
        <p:spPr>
          <a:xfrm>
            <a:off x="685800" y="1481328"/>
            <a:ext cx="7543800" cy="460594"/>
          </a:xfrm>
        </p:spPr>
        <p:txBody>
          <a:bodyPr>
            <a:normAutofit/>
          </a:bodyPr>
          <a:lstStyle/>
          <a:p>
            <a:pPr marL="0" indent="0">
              <a:spcBef>
                <a:spcPts val="1600"/>
              </a:spcBef>
              <a:buNone/>
            </a:pPr>
            <a:r>
              <a:rPr lang="en-US" sz="2400" b="1" dirty="0" smtClean="0">
                <a:solidFill>
                  <a:srgbClr val="873B1F"/>
                </a:solidFill>
              </a:rPr>
              <a:t>Calculation</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28</a:t>
            </a:fld>
            <a:endParaRPr lang="en-US" dirty="0"/>
          </a:p>
        </p:txBody>
      </p:sp>
    </p:spTree>
    <p:extLst>
      <p:ext uri="{BB962C8B-B14F-4D97-AF65-F5344CB8AC3E}">
        <p14:creationId xmlns:p14="http://schemas.microsoft.com/office/powerpoint/2010/main" val="89493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 Correlation</a:t>
            </a:r>
            <a:endParaRPr lang="en-US" dirty="0"/>
          </a:p>
        </p:txBody>
      </p:sp>
      <p:sp>
        <p:nvSpPr>
          <p:cNvPr id="3" name="Content Placeholder 2"/>
          <p:cNvSpPr>
            <a:spLocks noGrp="1"/>
          </p:cNvSpPr>
          <p:nvPr>
            <p:ph idx="1"/>
          </p:nvPr>
        </p:nvSpPr>
        <p:spPr>
          <a:xfrm>
            <a:off x="685800" y="1481328"/>
            <a:ext cx="7543800" cy="460594"/>
          </a:xfrm>
        </p:spPr>
        <p:txBody>
          <a:bodyPr>
            <a:normAutofit/>
          </a:bodyPr>
          <a:lstStyle/>
          <a:p>
            <a:pPr marL="0" indent="0">
              <a:spcBef>
                <a:spcPts val="1600"/>
              </a:spcBef>
              <a:buNone/>
            </a:pPr>
            <a:r>
              <a:rPr lang="en-US" sz="2400" b="1" dirty="0" smtClean="0">
                <a:solidFill>
                  <a:srgbClr val="873B1F"/>
                </a:solidFill>
              </a:rPr>
              <a:t>Correlations for German Economic Forecasts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29</a:t>
            </a:fld>
            <a:endParaRPr lang="en-US" dirty="0"/>
          </a:p>
        </p:txBody>
      </p:sp>
      <p:pic>
        <p:nvPicPr>
          <p:cNvPr id="6" name="Picture 5"/>
          <p:cNvPicPr>
            <a:picLocks noChangeAspect="1"/>
          </p:cNvPicPr>
          <p:nvPr/>
        </p:nvPicPr>
        <p:blipFill rotWithShape="1">
          <a:blip r:embed="rId2"/>
          <a:srcRect t="6500" b="6826"/>
          <a:stretch/>
        </p:blipFill>
        <p:spPr>
          <a:xfrm>
            <a:off x="676118" y="2280249"/>
            <a:ext cx="7448550" cy="3761295"/>
          </a:xfrm>
          <a:prstGeom prst="rect">
            <a:avLst/>
          </a:prstGeom>
        </p:spPr>
      </p:pic>
      <p:sp>
        <p:nvSpPr>
          <p:cNvPr id="7" name="Content Placeholder 2"/>
          <p:cNvSpPr txBox="1">
            <a:spLocks/>
          </p:cNvSpPr>
          <p:nvPr/>
        </p:nvSpPr>
        <p:spPr>
          <a:xfrm>
            <a:off x="685799" y="1948462"/>
            <a:ext cx="7543800" cy="2999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Table 2.6	</a:t>
            </a:r>
            <a:r>
              <a:rPr lang="en-US" sz="1600" b="1" dirty="0" smtClean="0">
                <a:solidFill>
                  <a:srgbClr val="873B1F"/>
                </a:solidFill>
              </a:rPr>
              <a:t>Correlations Among Forecasts for the German Economy</a:t>
            </a:r>
            <a:endParaRPr lang="en-US" sz="1600" dirty="0">
              <a:solidFill>
                <a:srgbClr val="873B1F"/>
              </a:solidFill>
            </a:endParaRPr>
          </a:p>
        </p:txBody>
      </p:sp>
    </p:spTree>
    <p:extLst>
      <p:ext uri="{BB962C8B-B14F-4D97-AF65-F5344CB8AC3E}">
        <p14:creationId xmlns:p14="http://schemas.microsoft.com/office/powerpoint/2010/main" val="809058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Types of Data</a:t>
            </a:r>
            <a:endParaRPr lang="en-US" dirty="0"/>
          </a:p>
        </p:txBody>
      </p:sp>
      <p:sp>
        <p:nvSpPr>
          <p:cNvPr id="3" name="Content Placeholder 2"/>
          <p:cNvSpPr>
            <a:spLocks noGrp="1"/>
          </p:cNvSpPr>
          <p:nvPr>
            <p:ph idx="1"/>
          </p:nvPr>
        </p:nvSpPr>
        <p:spPr/>
        <p:txBody>
          <a:bodyPr/>
          <a:lstStyle/>
          <a:p>
            <a:pPr marL="234950" indent="-234950">
              <a:lnSpc>
                <a:spcPct val="100000"/>
              </a:lnSpc>
              <a:spcBef>
                <a:spcPts val="2200"/>
              </a:spcBef>
            </a:pPr>
            <a:r>
              <a:rPr lang="en-US" b="1" dirty="0" smtClean="0">
                <a:solidFill>
                  <a:srgbClr val="873B1F"/>
                </a:solidFill>
              </a:rPr>
              <a:t>Cross sectional </a:t>
            </a:r>
            <a:r>
              <a:rPr lang="en-US" dirty="0" smtClean="0"/>
              <a:t>data are measurements on multiple units, recorded in a single time period.</a:t>
            </a:r>
          </a:p>
          <a:p>
            <a:pPr marL="234950" indent="-234950">
              <a:lnSpc>
                <a:spcPct val="100000"/>
              </a:lnSpc>
              <a:spcBef>
                <a:spcPts val="2200"/>
              </a:spcBef>
            </a:pPr>
            <a:r>
              <a:rPr lang="en-US" dirty="0" smtClean="0"/>
              <a:t>A </a:t>
            </a:r>
            <a:r>
              <a:rPr lang="en-US" b="1" dirty="0" smtClean="0">
                <a:solidFill>
                  <a:srgbClr val="873B1F"/>
                </a:solidFill>
              </a:rPr>
              <a:t>time series </a:t>
            </a:r>
            <a:r>
              <a:rPr lang="en-US" dirty="0" smtClean="0"/>
              <a:t>is a set of comparable measurements recorded on a single variable over multiple time periods.</a:t>
            </a:r>
          </a:p>
          <a:p>
            <a:pPr marL="234950" indent="-234950">
              <a:lnSpc>
                <a:spcPct val="100000"/>
              </a:lnSpc>
              <a:spcBef>
                <a:spcPts val="2200"/>
              </a:spcBef>
            </a:pPr>
            <a:r>
              <a:rPr lang="en-US" b="1" dirty="0" smtClean="0">
                <a:solidFill>
                  <a:srgbClr val="873B1F"/>
                </a:solidFill>
              </a:rPr>
              <a:t>Panel data </a:t>
            </a:r>
            <a:r>
              <a:rPr lang="en-US" dirty="0" smtClean="0"/>
              <a:t>are cross-sectional measurements that are repeated over time, such as monthly expenditures for a sample of consumers.</a:t>
            </a:r>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3</a:t>
            </a:fld>
            <a:endParaRPr lang="en-US" dirty="0"/>
          </a:p>
        </p:txBody>
      </p:sp>
    </p:spTree>
    <p:extLst>
      <p:ext uri="{BB962C8B-B14F-4D97-AF65-F5344CB8AC3E}">
        <p14:creationId xmlns:p14="http://schemas.microsoft.com/office/powerpoint/2010/main" val="1718467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799" y="1782840"/>
            <a:ext cx="7437755" cy="820420"/>
          </a:xfrm>
          <a:prstGeom prst="rect">
            <a:avLst/>
          </a:prstGeom>
        </p:spPr>
      </p:pic>
      <p:sp>
        <p:nvSpPr>
          <p:cNvPr id="2" name="Title 1"/>
          <p:cNvSpPr>
            <a:spLocks noGrp="1"/>
          </p:cNvSpPr>
          <p:nvPr>
            <p:ph type="title"/>
          </p:nvPr>
        </p:nvSpPr>
        <p:spPr/>
        <p:txBody>
          <a:bodyPr/>
          <a:lstStyle/>
          <a:p>
            <a:r>
              <a:rPr lang="en-US" dirty="0" smtClean="0"/>
              <a:t>2.6 Transformations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30</a:t>
            </a:fld>
            <a:endParaRPr lang="en-US" dirty="0"/>
          </a:p>
        </p:txBody>
      </p:sp>
      <p:sp>
        <p:nvSpPr>
          <p:cNvPr id="9" name="Content Placeholder 2"/>
          <p:cNvSpPr txBox="1">
            <a:spLocks/>
          </p:cNvSpPr>
          <p:nvPr/>
        </p:nvSpPr>
        <p:spPr>
          <a:xfrm>
            <a:off x="685799" y="3201765"/>
            <a:ext cx="7543800" cy="1494129"/>
          </a:xfrm>
          <a:prstGeom prst="rect">
            <a:avLst/>
          </a:prstGeom>
          <a:noFill/>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873B1F"/>
                </a:solidFill>
              </a:rPr>
              <a:t>Question: </a:t>
            </a:r>
            <a:r>
              <a:rPr lang="en-US" dirty="0" smtClean="0">
                <a:solidFill>
                  <a:srgbClr val="873B1F"/>
                </a:solidFill>
              </a:rPr>
              <a:t>In the words of Bob Dylan, “What does it mean?”</a:t>
            </a:r>
            <a:endParaRPr lang="en-US" i="1" dirty="0">
              <a:solidFill>
                <a:srgbClr val="873B1F"/>
              </a:solidFill>
            </a:endParaRPr>
          </a:p>
        </p:txBody>
      </p:sp>
    </p:spTree>
    <p:extLst>
      <p:ext uri="{BB962C8B-B14F-4D97-AF65-F5344CB8AC3E}">
        <p14:creationId xmlns:p14="http://schemas.microsoft.com/office/powerpoint/2010/main" val="126731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Transformations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31</a:t>
            </a:fld>
            <a:endParaRPr lang="en-US" dirty="0"/>
          </a:p>
        </p:txBody>
      </p:sp>
      <p:pic>
        <p:nvPicPr>
          <p:cNvPr id="8" name="Picture 7"/>
          <p:cNvPicPr>
            <a:picLocks noChangeAspect="1"/>
          </p:cNvPicPr>
          <p:nvPr/>
        </p:nvPicPr>
        <p:blipFill rotWithShape="1">
          <a:blip r:embed="rId2"/>
          <a:srcRect t="6290" b="6391"/>
          <a:stretch/>
        </p:blipFill>
        <p:spPr>
          <a:xfrm>
            <a:off x="685799" y="1915583"/>
            <a:ext cx="6553200" cy="3168847"/>
          </a:xfrm>
          <a:prstGeom prst="rect">
            <a:avLst/>
          </a:prstGeom>
        </p:spPr>
      </p:pic>
      <p:sp>
        <p:nvSpPr>
          <p:cNvPr id="6" name="Content Placeholder 2"/>
          <p:cNvSpPr txBox="1">
            <a:spLocks/>
          </p:cNvSpPr>
          <p:nvPr/>
        </p:nvSpPr>
        <p:spPr>
          <a:xfrm>
            <a:off x="685799" y="1481328"/>
            <a:ext cx="7543800" cy="2999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2.2	</a:t>
            </a:r>
            <a:r>
              <a:rPr lang="en-US" sz="1600" b="1" dirty="0" smtClean="0">
                <a:solidFill>
                  <a:srgbClr val="873B1F"/>
                </a:solidFill>
              </a:rPr>
              <a:t>Time Series Plot of Domestic Passengers at Dulles, 1963–2015</a:t>
            </a:r>
            <a:endParaRPr lang="en-US" sz="1600" dirty="0">
              <a:solidFill>
                <a:srgbClr val="873B1F"/>
              </a:solidFill>
            </a:endParaRPr>
          </a:p>
        </p:txBody>
      </p:sp>
    </p:spTree>
    <p:extLst>
      <p:ext uri="{BB962C8B-B14F-4D97-AF65-F5344CB8AC3E}">
        <p14:creationId xmlns:p14="http://schemas.microsoft.com/office/powerpoint/2010/main" val="686564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Transformations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32</a:t>
            </a:fld>
            <a:endParaRPr lang="en-US" dirty="0"/>
          </a:p>
        </p:txBody>
      </p:sp>
      <p:sp>
        <p:nvSpPr>
          <p:cNvPr id="10" name="Content Placeholder 2"/>
          <p:cNvSpPr>
            <a:spLocks noGrp="1"/>
          </p:cNvSpPr>
          <p:nvPr>
            <p:ph idx="1"/>
          </p:nvPr>
        </p:nvSpPr>
        <p:spPr>
          <a:xfrm>
            <a:off x="685800" y="1481328"/>
            <a:ext cx="7543800" cy="4698810"/>
          </a:xfrm>
        </p:spPr>
        <p:txBody>
          <a:bodyPr>
            <a:normAutofit/>
          </a:bodyPr>
          <a:lstStyle/>
          <a:p>
            <a:pPr marL="0" indent="0">
              <a:spcBef>
                <a:spcPts val="1600"/>
              </a:spcBef>
              <a:buNone/>
            </a:pPr>
            <a:r>
              <a:rPr lang="en-US" sz="2400" b="1" dirty="0" smtClean="0">
                <a:solidFill>
                  <a:srgbClr val="873B1F"/>
                </a:solidFill>
              </a:rPr>
              <a:t>Differences and Growth Rates</a:t>
            </a:r>
          </a:p>
          <a:p>
            <a:pPr>
              <a:spcBef>
                <a:spcPts val="1600"/>
              </a:spcBef>
            </a:pPr>
            <a:r>
              <a:rPr lang="en-US" sz="1800" dirty="0" smtClean="0"/>
              <a:t>The (first) difference of a time series is given by:</a:t>
            </a:r>
          </a:p>
          <a:p>
            <a:pPr>
              <a:spcBef>
                <a:spcPts val="1600"/>
              </a:spcBef>
            </a:pPr>
            <a:endParaRPr lang="en-US" sz="1800" dirty="0" smtClean="0"/>
          </a:p>
          <a:p>
            <a:pPr>
              <a:spcBef>
                <a:spcPts val="1600"/>
              </a:spcBef>
            </a:pPr>
            <a:endParaRPr lang="en-US" sz="1800" dirty="0" smtClean="0"/>
          </a:p>
          <a:p>
            <a:pPr>
              <a:spcBef>
                <a:spcPts val="1600"/>
              </a:spcBef>
            </a:pPr>
            <a:r>
              <a:rPr lang="en-US" sz="1800" dirty="0" smtClean="0"/>
              <a:t>The growth rate for a times series is given by:</a:t>
            </a:r>
          </a:p>
        </p:txBody>
      </p:sp>
      <p:graphicFrame>
        <p:nvGraphicFramePr>
          <p:cNvPr id="11" name="Object 10"/>
          <p:cNvGraphicFramePr>
            <a:graphicFrameLocks noChangeAspect="1"/>
          </p:cNvGraphicFramePr>
          <p:nvPr>
            <p:extLst>
              <p:ext uri="{D42A27DB-BD31-4B8C-83A1-F6EECF244321}">
                <p14:modId xmlns:p14="http://schemas.microsoft.com/office/powerpoint/2010/main" val="570447254"/>
              </p:ext>
            </p:extLst>
          </p:nvPr>
        </p:nvGraphicFramePr>
        <p:xfrm>
          <a:off x="3641336" y="2395432"/>
          <a:ext cx="1515126" cy="401063"/>
        </p:xfrm>
        <a:graphic>
          <a:graphicData uri="http://schemas.openxmlformats.org/presentationml/2006/ole">
            <mc:AlternateContent xmlns:mc="http://schemas.openxmlformats.org/markup-compatibility/2006">
              <mc:Choice xmlns:v="urn:schemas-microsoft-com:vml" Requires="v">
                <p:oleObj spid="_x0000_s8245" name="Equation" r:id="rId3" imgW="863225" imgH="228501" progId="">
                  <p:embed/>
                </p:oleObj>
              </mc:Choice>
              <mc:Fallback>
                <p:oleObj name="Equation" r:id="rId3" imgW="863225" imgH="22850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336" y="2395432"/>
                        <a:ext cx="1515126" cy="401063"/>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58271079"/>
              </p:ext>
            </p:extLst>
          </p:nvPr>
        </p:nvGraphicFramePr>
        <p:xfrm>
          <a:off x="3365035" y="3768458"/>
          <a:ext cx="2177928" cy="808111"/>
        </p:xfrm>
        <a:graphic>
          <a:graphicData uri="http://schemas.openxmlformats.org/presentationml/2006/ole">
            <mc:AlternateContent xmlns:mc="http://schemas.openxmlformats.org/markup-compatibility/2006">
              <mc:Choice xmlns:v="urn:schemas-microsoft-com:vml" Requires="v">
                <p:oleObj spid="_x0000_s8246" name="Equation" r:id="rId5" imgW="1231900" imgH="457200" progId="">
                  <p:embed/>
                </p:oleObj>
              </mc:Choice>
              <mc:Fallback>
                <p:oleObj name="Equation" r:id="rId5" imgW="1231900" imgH="457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035" y="3768458"/>
                        <a:ext cx="2177928" cy="808111"/>
                      </a:xfrm>
                      <a:prstGeom prst="rect">
                        <a:avLst/>
                      </a:prstGeom>
                      <a:noFill/>
                      <a:extLst/>
                    </p:spPr>
                  </p:pic>
                </p:oleObj>
              </mc:Fallback>
            </mc:AlternateContent>
          </a:graphicData>
        </a:graphic>
      </p:graphicFrame>
    </p:spTree>
    <p:extLst>
      <p:ext uri="{BB962C8B-B14F-4D97-AF65-F5344CB8AC3E}">
        <p14:creationId xmlns:p14="http://schemas.microsoft.com/office/powerpoint/2010/main" val="176692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7915" t="6251" r="7459"/>
          <a:stretch/>
        </p:blipFill>
        <p:spPr>
          <a:xfrm>
            <a:off x="676893" y="2585136"/>
            <a:ext cx="3949054" cy="2434676"/>
          </a:xfrm>
          <a:prstGeom prst="rect">
            <a:avLst/>
          </a:prstGeom>
        </p:spPr>
      </p:pic>
      <p:pic>
        <p:nvPicPr>
          <p:cNvPr id="8" name="Picture 7"/>
          <p:cNvPicPr>
            <a:picLocks noChangeAspect="1"/>
          </p:cNvPicPr>
          <p:nvPr/>
        </p:nvPicPr>
        <p:blipFill rotWithShape="1">
          <a:blip r:embed="rId3"/>
          <a:srcRect l="7196" t="6785" r="6859" b="-772"/>
          <a:stretch/>
        </p:blipFill>
        <p:spPr>
          <a:xfrm>
            <a:off x="4740445" y="2585136"/>
            <a:ext cx="4004831" cy="2453530"/>
          </a:xfrm>
          <a:prstGeom prst="rect">
            <a:avLst/>
          </a:prstGeom>
        </p:spPr>
      </p:pic>
      <p:sp>
        <p:nvSpPr>
          <p:cNvPr id="2" name="Title 1"/>
          <p:cNvSpPr>
            <a:spLocks noGrp="1"/>
          </p:cNvSpPr>
          <p:nvPr>
            <p:ph type="title"/>
          </p:nvPr>
        </p:nvSpPr>
        <p:spPr/>
        <p:txBody>
          <a:bodyPr/>
          <a:lstStyle/>
          <a:p>
            <a:r>
              <a:rPr lang="en-US" dirty="0"/>
              <a:t>2.6 Transformations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33</a:t>
            </a:fld>
            <a:endParaRPr lang="en-US" dirty="0"/>
          </a:p>
        </p:txBody>
      </p:sp>
      <p:sp>
        <p:nvSpPr>
          <p:cNvPr id="10" name="Content Placeholder 2"/>
          <p:cNvSpPr>
            <a:spLocks noGrp="1"/>
          </p:cNvSpPr>
          <p:nvPr>
            <p:ph idx="1"/>
          </p:nvPr>
        </p:nvSpPr>
        <p:spPr>
          <a:xfrm>
            <a:off x="685800" y="1481328"/>
            <a:ext cx="7543800" cy="432313"/>
          </a:xfrm>
        </p:spPr>
        <p:txBody>
          <a:bodyPr>
            <a:normAutofit/>
          </a:bodyPr>
          <a:lstStyle/>
          <a:p>
            <a:pPr marL="0" indent="0">
              <a:spcBef>
                <a:spcPts val="1600"/>
              </a:spcBef>
              <a:buNone/>
            </a:pPr>
            <a:r>
              <a:rPr lang="en-US" sz="2400" b="1" dirty="0" smtClean="0">
                <a:solidFill>
                  <a:srgbClr val="873B1F"/>
                </a:solidFill>
              </a:rPr>
              <a:t>First Differences and Growth Rates</a:t>
            </a:r>
          </a:p>
        </p:txBody>
      </p:sp>
      <p:sp>
        <p:nvSpPr>
          <p:cNvPr id="14" name="Content Placeholder 2"/>
          <p:cNvSpPr txBox="1">
            <a:spLocks/>
          </p:cNvSpPr>
          <p:nvPr/>
        </p:nvSpPr>
        <p:spPr>
          <a:xfrm>
            <a:off x="685800" y="5337352"/>
            <a:ext cx="7543800" cy="380421"/>
          </a:xfrm>
          <a:prstGeom prst="rect">
            <a:avLst/>
          </a:prstGeom>
          <a:noFill/>
        </p:spPr>
        <p:txBody>
          <a:bodyPr vert="horz"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873B1F"/>
                </a:solidFill>
              </a:rPr>
              <a:t>Question: </a:t>
            </a:r>
            <a:r>
              <a:rPr lang="en-US" dirty="0" smtClean="0">
                <a:solidFill>
                  <a:srgbClr val="873B1F"/>
                </a:solidFill>
              </a:rPr>
              <a:t>What do these plots show?</a:t>
            </a:r>
            <a:endParaRPr lang="en-US" i="1" dirty="0">
              <a:solidFill>
                <a:srgbClr val="873B1F"/>
              </a:solidFill>
            </a:endParaRPr>
          </a:p>
        </p:txBody>
      </p:sp>
      <p:sp>
        <p:nvSpPr>
          <p:cNvPr id="9" name="Content Placeholder 2"/>
          <p:cNvSpPr txBox="1">
            <a:spLocks/>
          </p:cNvSpPr>
          <p:nvPr/>
        </p:nvSpPr>
        <p:spPr>
          <a:xfrm>
            <a:off x="685799" y="1948462"/>
            <a:ext cx="3943350" cy="55895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ct val="100000"/>
              </a:lnSpc>
              <a:buFont typeface="Arial" panose="020B0604020202020204" pitchFamily="34" charset="0"/>
              <a:buNone/>
            </a:pPr>
            <a:r>
              <a:rPr lang="en-US" sz="1600" smtClean="0">
                <a:solidFill>
                  <a:srgbClr val="873B1F"/>
                </a:solidFill>
              </a:rPr>
              <a:t>A:	Time </a:t>
            </a:r>
            <a:r>
              <a:rPr lang="en-US" sz="1600" dirty="0" smtClean="0">
                <a:solidFill>
                  <a:srgbClr val="873B1F"/>
                </a:solidFill>
              </a:rPr>
              <a:t>Series Plot for the </a:t>
            </a:r>
            <a:r>
              <a:rPr lang="en-US" sz="1600" smtClean="0">
                <a:solidFill>
                  <a:srgbClr val="873B1F"/>
                </a:solidFill>
              </a:rPr>
              <a:t>First Differences of the Dulles Passenger Series</a:t>
            </a:r>
            <a:endParaRPr lang="en-US" sz="1600" dirty="0">
              <a:solidFill>
                <a:srgbClr val="873B1F"/>
              </a:solidFill>
            </a:endParaRPr>
          </a:p>
        </p:txBody>
      </p:sp>
      <p:sp>
        <p:nvSpPr>
          <p:cNvPr id="11" name="Content Placeholder 2"/>
          <p:cNvSpPr txBox="1">
            <a:spLocks/>
          </p:cNvSpPr>
          <p:nvPr/>
        </p:nvSpPr>
        <p:spPr>
          <a:xfrm>
            <a:off x="4730423" y="1948462"/>
            <a:ext cx="3943350" cy="55895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234950">
              <a:lnSpc>
                <a:spcPct val="100000"/>
              </a:lnSpc>
              <a:buFont typeface="Arial" panose="020B0604020202020204" pitchFamily="34" charset="0"/>
              <a:buNone/>
            </a:pPr>
            <a:r>
              <a:rPr lang="en-US" sz="1600" dirty="0" smtClean="0">
                <a:solidFill>
                  <a:srgbClr val="873B1F"/>
                </a:solidFill>
              </a:rPr>
              <a:t>B:	Time Series Plot for the Growth Rate for the Dulles Passenger Series</a:t>
            </a:r>
            <a:endParaRPr lang="en-US" sz="1600" dirty="0">
              <a:solidFill>
                <a:srgbClr val="873B1F"/>
              </a:solidFill>
            </a:endParaRPr>
          </a:p>
        </p:txBody>
      </p:sp>
    </p:spTree>
    <p:extLst>
      <p:ext uri="{BB962C8B-B14F-4D97-AF65-F5344CB8AC3E}">
        <p14:creationId xmlns:p14="http://schemas.microsoft.com/office/powerpoint/2010/main" val="525722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Transformations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34</a:t>
            </a:fld>
            <a:endParaRPr lang="en-US" dirty="0"/>
          </a:p>
        </p:txBody>
      </p:sp>
      <p:sp>
        <p:nvSpPr>
          <p:cNvPr id="10" name="Content Placeholder 2"/>
          <p:cNvSpPr>
            <a:spLocks noGrp="1"/>
          </p:cNvSpPr>
          <p:nvPr>
            <p:ph idx="1"/>
          </p:nvPr>
        </p:nvSpPr>
        <p:spPr>
          <a:xfrm>
            <a:off x="685800" y="1481328"/>
            <a:ext cx="7543800" cy="432313"/>
          </a:xfrm>
        </p:spPr>
        <p:txBody>
          <a:bodyPr>
            <a:normAutofit/>
          </a:bodyPr>
          <a:lstStyle/>
          <a:p>
            <a:pPr marL="0" indent="0">
              <a:spcBef>
                <a:spcPts val="1600"/>
              </a:spcBef>
              <a:buNone/>
            </a:pPr>
            <a:r>
              <a:rPr lang="en-US" sz="2400" b="1" dirty="0" smtClean="0">
                <a:solidFill>
                  <a:srgbClr val="873B1F"/>
                </a:solidFill>
              </a:rPr>
              <a:t>Descriptive Statistics</a:t>
            </a:r>
          </a:p>
        </p:txBody>
      </p:sp>
      <p:graphicFrame>
        <p:nvGraphicFramePr>
          <p:cNvPr id="7" name="Table 6">
            <a:extLst>
              <a:ext uri="{FF2B5EF4-FFF2-40B4-BE49-F238E27FC236}">
                <a16:creationId xmlns:a16="http://schemas.microsoft.com/office/drawing/2014/main" xmlns="" id="{C8024A6A-231D-4DD9-B3FC-785780B772DF}"/>
              </a:ext>
            </a:extLst>
          </p:cNvPr>
          <p:cNvGraphicFramePr>
            <a:graphicFrameLocks noGrp="1"/>
          </p:cNvGraphicFramePr>
          <p:nvPr>
            <p:extLst>
              <p:ext uri="{D42A27DB-BD31-4B8C-83A1-F6EECF244321}">
                <p14:modId xmlns:p14="http://schemas.microsoft.com/office/powerpoint/2010/main" val="833635092"/>
              </p:ext>
            </p:extLst>
          </p:nvPr>
        </p:nvGraphicFramePr>
        <p:xfrm>
          <a:off x="685799" y="2336538"/>
          <a:ext cx="7437751" cy="1097280"/>
        </p:xfrm>
        <a:graphic>
          <a:graphicData uri="http://schemas.openxmlformats.org/drawingml/2006/table">
            <a:tbl>
              <a:tblPr firstRow="1" firstCol="1" lastRow="1" lastCol="1" bandRow="1" bandCol="1">
                <a:tableStyleId>{5C22544A-7EE6-4342-B048-85BDC9FD1C3A}</a:tableStyleId>
              </a:tblPr>
              <a:tblGrid>
                <a:gridCol w="1068575">
                  <a:extLst>
                    <a:ext uri="{9D8B030D-6E8A-4147-A177-3AD203B41FA5}">
                      <a16:colId xmlns:a16="http://schemas.microsoft.com/office/drawing/2014/main" xmlns="" val="2508211390"/>
                    </a:ext>
                  </a:extLst>
                </a:gridCol>
                <a:gridCol w="796147">
                  <a:extLst>
                    <a:ext uri="{9D8B030D-6E8A-4147-A177-3AD203B41FA5}">
                      <a16:colId xmlns:a16="http://schemas.microsoft.com/office/drawing/2014/main" xmlns="" val="2742801251"/>
                    </a:ext>
                  </a:extLst>
                </a:gridCol>
                <a:gridCol w="796147">
                  <a:extLst>
                    <a:ext uri="{9D8B030D-6E8A-4147-A177-3AD203B41FA5}">
                      <a16:colId xmlns:a16="http://schemas.microsoft.com/office/drawing/2014/main" xmlns="" val="102650738"/>
                    </a:ext>
                  </a:extLst>
                </a:gridCol>
                <a:gridCol w="796147">
                  <a:extLst>
                    <a:ext uri="{9D8B030D-6E8A-4147-A177-3AD203B41FA5}">
                      <a16:colId xmlns:a16="http://schemas.microsoft.com/office/drawing/2014/main" xmlns="" val="3502822765"/>
                    </a:ext>
                  </a:extLst>
                </a:gridCol>
                <a:gridCol w="796147">
                  <a:extLst>
                    <a:ext uri="{9D8B030D-6E8A-4147-A177-3AD203B41FA5}">
                      <a16:colId xmlns:a16="http://schemas.microsoft.com/office/drawing/2014/main" xmlns="" val="411093015"/>
                    </a:ext>
                  </a:extLst>
                </a:gridCol>
                <a:gridCol w="796147">
                  <a:extLst>
                    <a:ext uri="{9D8B030D-6E8A-4147-A177-3AD203B41FA5}">
                      <a16:colId xmlns:a16="http://schemas.microsoft.com/office/drawing/2014/main" xmlns="" val="982093347"/>
                    </a:ext>
                  </a:extLst>
                </a:gridCol>
                <a:gridCol w="796147">
                  <a:extLst>
                    <a:ext uri="{9D8B030D-6E8A-4147-A177-3AD203B41FA5}">
                      <a16:colId xmlns:a16="http://schemas.microsoft.com/office/drawing/2014/main" xmlns="" val="4198983109"/>
                    </a:ext>
                  </a:extLst>
                </a:gridCol>
                <a:gridCol w="796147">
                  <a:extLst>
                    <a:ext uri="{9D8B030D-6E8A-4147-A177-3AD203B41FA5}">
                      <a16:colId xmlns:a16="http://schemas.microsoft.com/office/drawing/2014/main" xmlns="" val="3509335336"/>
                    </a:ext>
                  </a:extLst>
                </a:gridCol>
                <a:gridCol w="796147"/>
              </a:tblGrid>
              <a:tr h="274320">
                <a:tc gridSpan="9">
                  <a:txBody>
                    <a:bodyPr/>
                    <a:lstStyle/>
                    <a:p>
                      <a:pPr marL="0" marR="0" algn="l">
                        <a:lnSpc>
                          <a:spcPct val="100000"/>
                        </a:lnSpc>
                        <a:spcBef>
                          <a:spcPts val="0"/>
                        </a:spcBef>
                        <a:spcAft>
                          <a:spcPts val="0"/>
                        </a:spcAft>
                      </a:pPr>
                      <a:r>
                        <a:rPr lang="en-US" sz="1200" dirty="0" smtClean="0">
                          <a:effectLst/>
                          <a:latin typeface="Arial" charset="0"/>
                          <a:ea typeface="Arial" charset="0"/>
                          <a:cs typeface="Arial" charset="0"/>
                        </a:rPr>
                        <a:t>Descriptive Statistics:</a:t>
                      </a:r>
                      <a:r>
                        <a:rPr lang="en-US" sz="1200" baseline="0" dirty="0" smtClean="0">
                          <a:effectLst/>
                          <a:latin typeface="Arial" charset="0"/>
                          <a:ea typeface="Arial" charset="0"/>
                          <a:cs typeface="Arial" charset="0"/>
                        </a:rPr>
                        <a:t> Difference, Growth Rate in Dulles Passengers</a:t>
                      </a:r>
                      <a:endParaRPr lang="en-US" sz="1200" dirty="0">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tc hMerge="1">
                  <a:txBody>
                    <a:bodyPr/>
                    <a:lstStyle/>
                    <a:p>
                      <a:pPr marL="0" marR="0" algn="ctr">
                        <a:lnSpc>
                          <a:spcPct val="100000"/>
                        </a:lnSpc>
                        <a:spcBef>
                          <a:spcPts val="0"/>
                        </a:spcBef>
                        <a:spcAft>
                          <a:spcPts val="0"/>
                        </a:spcAft>
                      </a:pPr>
                      <a:endParaRPr lang="en-US" sz="1200" dirty="0">
                        <a:effectLst/>
                        <a:latin typeface="Arial" charset="0"/>
                        <a:ea typeface="Arial" charset="0"/>
                        <a:cs typeface="Arial" charset="0"/>
                      </a:endParaRPr>
                    </a:p>
                  </a:txBody>
                  <a:tcPr marL="68580" marR="68580" marT="0" marB="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82752"/>
                    </a:solidFill>
                  </a:tcPr>
                </a:tc>
                <a:extLst>
                  <a:ext uri="{0D108BD9-81ED-4DB2-BD59-A6C34878D82A}">
                    <a16:rowId xmlns:a16="http://schemas.microsoft.com/office/drawing/2014/main" xmlns="" val="3859908213"/>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Variable</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N</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Mean</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err="1" smtClean="0">
                          <a:solidFill>
                            <a:schemeClr val="tx1"/>
                          </a:solidFill>
                          <a:effectLst/>
                          <a:latin typeface="Arial" charset="0"/>
                          <a:ea typeface="Arial" charset="0"/>
                          <a:cs typeface="Arial" charset="0"/>
                        </a:rPr>
                        <a:t>StDev</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Minimum</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Q1</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Median</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Q3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Maximum</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xmlns="" val="4281532106"/>
                  </a:ext>
                </a:extLst>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Difference</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52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266</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1463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–4342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–213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135</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445</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5285</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r h="274320">
                <a:tc>
                  <a:txBody>
                    <a:bodyPr/>
                    <a:lstStyle/>
                    <a:p>
                      <a:pPr marL="0" marR="0" algn="l">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Growth Rate</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52</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7.47</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17.87</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–26.99</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–3.63</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4.57</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16.97</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algn="ctr">
                        <a:lnSpc>
                          <a:spcPct val="100000"/>
                        </a:lnSpc>
                        <a:spcBef>
                          <a:spcPts val="0"/>
                        </a:spcBef>
                        <a:spcAft>
                          <a:spcPts val="0"/>
                        </a:spcAft>
                      </a:pPr>
                      <a:r>
                        <a:rPr lang="en-US" sz="1200" b="0" dirty="0" smtClean="0">
                          <a:solidFill>
                            <a:schemeClr val="tx1"/>
                          </a:solidFill>
                          <a:effectLst/>
                          <a:latin typeface="Arial" charset="0"/>
                          <a:ea typeface="Arial" charset="0"/>
                          <a:cs typeface="Arial" charset="0"/>
                        </a:rPr>
                        <a:t>84.95</a:t>
                      </a:r>
                      <a:endParaRPr lang="en-US" sz="1200" b="0" dirty="0">
                        <a:solidFill>
                          <a:schemeClr val="tx1"/>
                        </a:solidFill>
                        <a:effectLst/>
                        <a:latin typeface="Arial" charset="0"/>
                        <a:ea typeface="Arial" charset="0"/>
                        <a:cs typeface="Arial"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lumMod val="20000"/>
                        <a:lumOff val="80000"/>
                      </a:schemeClr>
                    </a:solidFill>
                  </a:tcPr>
                </a:tc>
              </a:tr>
            </a:tbl>
          </a:graphicData>
        </a:graphic>
      </p:graphicFrame>
    </p:spTree>
    <p:extLst>
      <p:ext uri="{BB962C8B-B14F-4D97-AF65-F5344CB8AC3E}">
        <p14:creationId xmlns:p14="http://schemas.microsoft.com/office/powerpoint/2010/main" val="105718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Transformations</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The Log Transform</a:t>
            </a:r>
          </a:p>
          <a:p>
            <a:pPr>
              <a:spcBef>
                <a:spcPts val="3400"/>
              </a:spcBef>
            </a:pPr>
            <a:r>
              <a:rPr lang="en-US" sz="1800" dirty="0" smtClean="0"/>
              <a:t>The log transform may be written as:</a:t>
            </a:r>
          </a:p>
          <a:p>
            <a:pPr>
              <a:spcBef>
                <a:spcPts val="5800"/>
              </a:spcBef>
            </a:pPr>
            <a:r>
              <a:rPr lang="en-US" sz="1800" dirty="0" smtClean="0"/>
              <a:t>The (first) difference in logarithms becomes:</a:t>
            </a:r>
          </a:p>
          <a:p>
            <a:pPr>
              <a:spcBef>
                <a:spcPts val="5800"/>
              </a:spcBef>
            </a:pPr>
            <a:r>
              <a:rPr lang="en-US" sz="1800" dirty="0" smtClean="0"/>
              <a:t>The inverse transformation is: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35</a:t>
            </a:fld>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958127146"/>
              </p:ext>
            </p:extLst>
          </p:nvPr>
        </p:nvGraphicFramePr>
        <p:xfrm>
          <a:off x="3987538" y="2572693"/>
          <a:ext cx="1200630" cy="415603"/>
        </p:xfrm>
        <a:graphic>
          <a:graphicData uri="http://schemas.openxmlformats.org/presentationml/2006/ole">
            <mc:AlternateContent xmlns:mc="http://schemas.openxmlformats.org/markup-compatibility/2006">
              <mc:Choice xmlns:v="urn:schemas-microsoft-com:vml" Requires="v">
                <p:oleObj spid="_x0000_s11338" name="Equation" r:id="rId3" imgW="660400" imgH="228600" progId="">
                  <p:embed/>
                </p:oleObj>
              </mc:Choice>
              <mc:Fallback>
                <p:oleObj name="Equation" r:id="rId3" imgW="660400" imgH="228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538" y="2572693"/>
                        <a:ext cx="1200630" cy="415603"/>
                      </a:xfrm>
                      <a:prstGeom prst="rect">
                        <a:avLst/>
                      </a:prstGeom>
                      <a:noFill/>
                      <a:extLst/>
                    </p:spPr>
                  </p:pic>
                </p:oleObj>
              </mc:Fallback>
            </mc:AlternateContent>
          </a:graphicData>
        </a:graphic>
      </p:graphicFrame>
      <p:graphicFrame>
        <p:nvGraphicFramePr>
          <p:cNvPr id="7" name="Object 3"/>
          <p:cNvGraphicFramePr>
            <a:graphicFrameLocks noChangeAspect="1"/>
          </p:cNvGraphicFramePr>
          <p:nvPr>
            <p:extLst>
              <p:ext uri="{D42A27DB-BD31-4B8C-83A1-F6EECF244321}">
                <p14:modId xmlns:p14="http://schemas.microsoft.com/office/powerpoint/2010/main" val="967725692"/>
              </p:ext>
            </p:extLst>
          </p:nvPr>
        </p:nvGraphicFramePr>
        <p:xfrm>
          <a:off x="3403077" y="3587635"/>
          <a:ext cx="2347273" cy="410203"/>
        </p:xfrm>
        <a:graphic>
          <a:graphicData uri="http://schemas.openxmlformats.org/presentationml/2006/ole">
            <mc:AlternateContent xmlns:mc="http://schemas.openxmlformats.org/markup-compatibility/2006">
              <mc:Choice xmlns:v="urn:schemas-microsoft-com:vml" Requires="v">
                <p:oleObj spid="_x0000_s11339" name="Equation" r:id="rId5" imgW="1308100" imgH="228600" progId="">
                  <p:embed/>
                </p:oleObj>
              </mc:Choice>
              <mc:Fallback>
                <p:oleObj name="Equation" r:id="rId5" imgW="1308100" imgH="228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3077" y="3587635"/>
                        <a:ext cx="2347273" cy="410203"/>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76957319"/>
              </p:ext>
            </p:extLst>
          </p:nvPr>
        </p:nvGraphicFramePr>
        <p:xfrm>
          <a:off x="3725159" y="4591876"/>
          <a:ext cx="1384169" cy="415251"/>
        </p:xfrm>
        <a:graphic>
          <a:graphicData uri="http://schemas.openxmlformats.org/presentationml/2006/ole">
            <mc:AlternateContent xmlns:mc="http://schemas.openxmlformats.org/markup-compatibility/2006">
              <mc:Choice xmlns:v="urn:schemas-microsoft-com:vml" Requires="v">
                <p:oleObj spid="_x0000_s11340" name="Equation" r:id="rId7" imgW="761669" imgH="228501" progId="">
                  <p:embed/>
                </p:oleObj>
              </mc:Choice>
              <mc:Fallback>
                <p:oleObj name="Equation" r:id="rId7" imgW="761669" imgH="228501"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5159" y="4591876"/>
                        <a:ext cx="1384169" cy="415251"/>
                      </a:xfrm>
                      <a:prstGeom prst="rect">
                        <a:avLst/>
                      </a:prstGeom>
                      <a:noFill/>
                      <a:extLst/>
                    </p:spPr>
                  </p:pic>
                </p:oleObj>
              </mc:Fallback>
            </mc:AlternateContent>
          </a:graphicData>
        </a:graphic>
      </p:graphicFrame>
    </p:spTree>
    <p:extLst>
      <p:ext uri="{BB962C8B-B14F-4D97-AF65-F5344CB8AC3E}">
        <p14:creationId xmlns:p14="http://schemas.microsoft.com/office/powerpoint/2010/main" val="1741941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Transformations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36</a:t>
            </a:fld>
            <a:endParaRPr lang="en-US" dirty="0"/>
          </a:p>
        </p:txBody>
      </p:sp>
      <p:sp>
        <p:nvSpPr>
          <p:cNvPr id="9" name="Content Placeholder 2"/>
          <p:cNvSpPr>
            <a:spLocks noGrp="1"/>
          </p:cNvSpPr>
          <p:nvPr>
            <p:ph idx="1"/>
          </p:nvPr>
        </p:nvSpPr>
        <p:spPr>
          <a:xfrm>
            <a:off x="685800" y="1481328"/>
            <a:ext cx="7543800" cy="432313"/>
          </a:xfrm>
        </p:spPr>
        <p:txBody>
          <a:bodyPr>
            <a:normAutofit/>
          </a:bodyPr>
          <a:lstStyle/>
          <a:p>
            <a:pPr marL="0" indent="0">
              <a:spcBef>
                <a:spcPts val="1600"/>
              </a:spcBef>
              <a:buNone/>
            </a:pPr>
            <a:r>
              <a:rPr lang="en-US" sz="2400" b="1" dirty="0" smtClean="0">
                <a:solidFill>
                  <a:srgbClr val="873B1F"/>
                </a:solidFill>
              </a:rPr>
              <a:t>Log Differences</a:t>
            </a:r>
          </a:p>
        </p:txBody>
      </p:sp>
      <p:pic>
        <p:nvPicPr>
          <p:cNvPr id="6" name="Picture 5"/>
          <p:cNvPicPr>
            <a:picLocks noChangeAspect="1"/>
          </p:cNvPicPr>
          <p:nvPr/>
        </p:nvPicPr>
        <p:blipFill rotWithShape="1">
          <a:blip r:embed="rId2"/>
          <a:srcRect t="11263" b="6808"/>
          <a:stretch/>
        </p:blipFill>
        <p:spPr>
          <a:xfrm>
            <a:off x="685799" y="2677212"/>
            <a:ext cx="6553200" cy="3308809"/>
          </a:xfrm>
          <a:prstGeom prst="rect">
            <a:avLst/>
          </a:prstGeom>
        </p:spPr>
      </p:pic>
      <p:sp>
        <p:nvSpPr>
          <p:cNvPr id="7" name="Content Placeholder 2"/>
          <p:cNvSpPr txBox="1">
            <a:spLocks/>
          </p:cNvSpPr>
          <p:nvPr/>
        </p:nvSpPr>
        <p:spPr>
          <a:xfrm>
            <a:off x="685800" y="2002041"/>
            <a:ext cx="7543800" cy="4998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33463" indent="-1033463">
              <a:lnSpc>
                <a:spcPct val="100000"/>
              </a:lnSpc>
              <a:buFont typeface="Arial" panose="020B0604020202020204" pitchFamily="34" charset="0"/>
              <a:buNone/>
            </a:pPr>
            <a:r>
              <a:rPr lang="en-US" sz="1600" b="1" dirty="0" smtClean="0">
                <a:solidFill>
                  <a:srgbClr val="182752"/>
                </a:solidFill>
              </a:rPr>
              <a:t>Figure 2.8	</a:t>
            </a:r>
            <a:r>
              <a:rPr lang="en-US" sz="1600" b="1" dirty="0" smtClean="0">
                <a:solidFill>
                  <a:srgbClr val="873B1F"/>
                </a:solidFill>
              </a:rPr>
              <a:t>Time Series Plot for the First Difference of </a:t>
            </a:r>
            <a:r>
              <a:rPr lang="en-US" sz="1600" b="1" smtClean="0">
                <a:solidFill>
                  <a:srgbClr val="873B1F"/>
                </a:solidFill>
              </a:rPr>
              <a:t>Logarithms </a:t>
            </a:r>
            <a:br>
              <a:rPr lang="en-US" sz="1600" b="1" smtClean="0">
                <a:solidFill>
                  <a:srgbClr val="873B1F"/>
                </a:solidFill>
              </a:rPr>
            </a:br>
            <a:r>
              <a:rPr lang="en-US" sz="1600" b="1" smtClean="0">
                <a:solidFill>
                  <a:srgbClr val="873B1F"/>
                </a:solidFill>
              </a:rPr>
              <a:t>for </a:t>
            </a:r>
            <a:r>
              <a:rPr lang="en-US" sz="1600" b="1" dirty="0" smtClean="0">
                <a:solidFill>
                  <a:srgbClr val="873B1F"/>
                </a:solidFill>
              </a:rPr>
              <a:t>the </a:t>
            </a:r>
            <a:r>
              <a:rPr lang="en-US" sz="1600" b="1" smtClean="0">
                <a:solidFill>
                  <a:srgbClr val="873B1F"/>
                </a:solidFill>
              </a:rPr>
              <a:t>Dulles Passengers Series</a:t>
            </a:r>
            <a:endParaRPr lang="en-US" sz="1600" dirty="0">
              <a:solidFill>
                <a:srgbClr val="873B1F"/>
              </a:solidFill>
            </a:endParaRPr>
          </a:p>
        </p:txBody>
      </p:sp>
    </p:spTree>
    <p:extLst>
      <p:ext uri="{BB962C8B-B14F-4D97-AF65-F5344CB8AC3E}">
        <p14:creationId xmlns:p14="http://schemas.microsoft.com/office/powerpoint/2010/main" val="376250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 How to Evaluate Forecasting Accuracy</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37</a:t>
            </a:fld>
            <a:endParaRPr lang="en-US" dirty="0"/>
          </a:p>
        </p:txBody>
      </p:sp>
      <p:sp>
        <p:nvSpPr>
          <p:cNvPr id="6" name="Content Placeholder 2"/>
          <p:cNvSpPr>
            <a:spLocks noGrp="1"/>
          </p:cNvSpPr>
          <p:nvPr>
            <p:ph idx="1"/>
          </p:nvPr>
        </p:nvSpPr>
        <p:spPr>
          <a:xfrm>
            <a:off x="685800" y="1580322"/>
            <a:ext cx="7543800" cy="4599816"/>
          </a:xfrm>
        </p:spPr>
        <p:txBody>
          <a:bodyPr/>
          <a:lstStyle/>
          <a:p>
            <a:pPr marL="0" indent="0">
              <a:lnSpc>
                <a:spcPts val="2600"/>
              </a:lnSpc>
              <a:spcBef>
                <a:spcPts val="1600"/>
              </a:spcBef>
              <a:buNone/>
            </a:pPr>
            <a:r>
              <a:rPr lang="en-US" sz="2400" b="1" dirty="0" smtClean="0">
                <a:solidFill>
                  <a:srgbClr val="873B1F"/>
                </a:solidFill>
              </a:rPr>
              <a:t>The E in PIVASE</a:t>
            </a:r>
          </a:p>
          <a:p>
            <a:pPr>
              <a:lnSpc>
                <a:spcPts val="2600"/>
              </a:lnSpc>
              <a:spcBef>
                <a:spcPts val="1600"/>
              </a:spcBef>
            </a:pPr>
            <a:r>
              <a:rPr lang="en-US" dirty="0" smtClean="0"/>
              <a:t>What do you need from the forecasting activity?</a:t>
            </a:r>
          </a:p>
          <a:p>
            <a:pPr>
              <a:lnSpc>
                <a:spcPts val="2600"/>
              </a:lnSpc>
              <a:spcBef>
                <a:spcPts val="1600"/>
              </a:spcBef>
            </a:pPr>
            <a:r>
              <a:rPr lang="en-US" dirty="0" smtClean="0"/>
              <a:t>Quantitative accuracy</a:t>
            </a:r>
          </a:p>
          <a:p>
            <a:pPr>
              <a:lnSpc>
                <a:spcPts val="2600"/>
              </a:lnSpc>
              <a:spcBef>
                <a:spcPts val="1600"/>
              </a:spcBef>
            </a:pPr>
            <a:r>
              <a:rPr lang="en-US" dirty="0" smtClean="0"/>
              <a:t>Timing accuracy</a:t>
            </a:r>
          </a:p>
          <a:p>
            <a:pPr>
              <a:lnSpc>
                <a:spcPts val="2600"/>
              </a:lnSpc>
              <a:spcBef>
                <a:spcPts val="1600"/>
              </a:spcBef>
            </a:pPr>
            <a:r>
              <a:rPr lang="en-US" dirty="0" smtClean="0"/>
              <a:t>How do we measure these?</a:t>
            </a:r>
          </a:p>
          <a:p>
            <a:pPr>
              <a:lnSpc>
                <a:spcPts val="2600"/>
              </a:lnSpc>
              <a:spcBef>
                <a:spcPts val="1600"/>
              </a:spcBef>
            </a:pPr>
            <a:r>
              <a:rPr lang="en-US" dirty="0" smtClean="0"/>
              <a:t>Asymmetric measures?</a:t>
            </a:r>
            <a:endParaRPr lang="en-US" sz="1800" dirty="0"/>
          </a:p>
          <a:p>
            <a:pPr marL="0" indent="0" algn="ctr">
              <a:lnSpc>
                <a:spcPts val="2600"/>
              </a:lnSpc>
              <a:spcBef>
                <a:spcPts val="1600"/>
              </a:spcBef>
              <a:buNone/>
            </a:pPr>
            <a:r>
              <a:rPr lang="en-US" dirty="0" smtClean="0">
                <a:solidFill>
                  <a:srgbClr val="873B1F"/>
                </a:solidFill>
              </a:rPr>
              <a:t>“The thrill of winning is much less than the agony of defeat.”</a:t>
            </a:r>
          </a:p>
          <a:p>
            <a:pPr marL="0" indent="0" algn="r">
              <a:lnSpc>
                <a:spcPts val="2600"/>
              </a:lnSpc>
              <a:spcBef>
                <a:spcPts val="400"/>
              </a:spcBef>
              <a:buNone/>
            </a:pPr>
            <a:r>
              <a:rPr lang="en-US" sz="1600" dirty="0" smtClean="0">
                <a:solidFill>
                  <a:srgbClr val="873B1F"/>
                </a:solidFill>
              </a:rPr>
              <a:t>Michigan State Football Coach [paraphrased]</a:t>
            </a:r>
          </a:p>
        </p:txBody>
      </p:sp>
    </p:spTree>
    <p:extLst>
      <p:ext uri="{BB962C8B-B14F-4D97-AF65-F5344CB8AC3E}">
        <p14:creationId xmlns:p14="http://schemas.microsoft.com/office/powerpoint/2010/main" val="1576949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8161"/>
          <a:stretch/>
        </p:blipFill>
        <p:spPr>
          <a:xfrm>
            <a:off x="685800" y="4225039"/>
            <a:ext cx="5704205" cy="2084871"/>
          </a:xfrm>
          <a:prstGeom prst="rect">
            <a:avLst/>
          </a:prstGeom>
        </p:spPr>
      </p:pic>
      <p:sp>
        <p:nvSpPr>
          <p:cNvPr id="2" name="Title 1"/>
          <p:cNvSpPr>
            <a:spLocks noGrp="1"/>
          </p:cNvSpPr>
          <p:nvPr>
            <p:ph type="title"/>
          </p:nvPr>
        </p:nvSpPr>
        <p:spPr/>
        <p:txBody>
          <a:bodyPr/>
          <a:lstStyle/>
          <a:p>
            <a:r>
              <a:rPr lang="en-US" dirty="0" smtClean="0"/>
              <a:t>2.7 How to Evaluate Forecasting Accuracy</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38</a:t>
            </a:fld>
            <a:endParaRPr lang="en-US" dirty="0"/>
          </a:p>
        </p:txBody>
      </p:sp>
      <p:pic>
        <p:nvPicPr>
          <p:cNvPr id="7" name="Picture 6"/>
          <p:cNvPicPr>
            <a:picLocks noChangeAspect="1"/>
          </p:cNvPicPr>
          <p:nvPr/>
        </p:nvPicPr>
        <p:blipFill>
          <a:blip r:embed="rId3"/>
          <a:stretch>
            <a:fillRect/>
          </a:stretch>
        </p:blipFill>
        <p:spPr>
          <a:xfrm>
            <a:off x="685800" y="1716287"/>
            <a:ext cx="4236672" cy="2036862"/>
          </a:xfrm>
          <a:prstGeom prst="rect">
            <a:avLst/>
          </a:prstGeom>
        </p:spPr>
      </p:pic>
      <p:sp>
        <p:nvSpPr>
          <p:cNvPr id="9" name="Content Placeholder 2"/>
          <p:cNvSpPr txBox="1">
            <a:spLocks/>
          </p:cNvSpPr>
          <p:nvPr/>
        </p:nvSpPr>
        <p:spPr>
          <a:xfrm>
            <a:off x="685800" y="1372645"/>
            <a:ext cx="7543800" cy="4998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920750">
              <a:lnSpc>
                <a:spcPct val="100000"/>
              </a:lnSpc>
              <a:buFont typeface="Arial" panose="020B0604020202020204" pitchFamily="34" charset="0"/>
              <a:buNone/>
            </a:pPr>
            <a:r>
              <a:rPr lang="en-US" sz="1600" b="1" dirty="0" smtClean="0">
                <a:solidFill>
                  <a:srgbClr val="182752"/>
                </a:solidFill>
              </a:rPr>
              <a:t>Table 2.7	</a:t>
            </a:r>
            <a:r>
              <a:rPr lang="en-US" sz="1600" b="1" dirty="0" smtClean="0">
                <a:solidFill>
                  <a:srgbClr val="873B1F"/>
                </a:solidFill>
              </a:rPr>
              <a:t>Temperature Forecasts for Washington, DC, June 1–July 4, 2016</a:t>
            </a:r>
            <a:endParaRPr lang="en-US" sz="1600" dirty="0">
              <a:solidFill>
                <a:srgbClr val="873B1F"/>
              </a:solidFill>
            </a:endParaRPr>
          </a:p>
        </p:txBody>
      </p:sp>
      <p:sp>
        <p:nvSpPr>
          <p:cNvPr id="11" name="Content Placeholder 2"/>
          <p:cNvSpPr txBox="1">
            <a:spLocks/>
          </p:cNvSpPr>
          <p:nvPr/>
        </p:nvSpPr>
        <p:spPr>
          <a:xfrm>
            <a:off x="685800" y="3902554"/>
            <a:ext cx="7543800" cy="3413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920750">
              <a:lnSpc>
                <a:spcPct val="100000"/>
              </a:lnSpc>
              <a:buFont typeface="Arial" panose="020B0604020202020204" pitchFamily="34" charset="0"/>
              <a:buNone/>
            </a:pPr>
            <a:r>
              <a:rPr lang="en-US" sz="1600" b="1" dirty="0" smtClean="0">
                <a:solidFill>
                  <a:srgbClr val="182752"/>
                </a:solidFill>
              </a:rPr>
              <a:t>Table 2.8	</a:t>
            </a:r>
            <a:r>
              <a:rPr lang="en-US" sz="1600" b="1" dirty="0" smtClean="0">
                <a:solidFill>
                  <a:srgbClr val="873B1F"/>
                </a:solidFill>
              </a:rPr>
              <a:t>Temperature Forecasts for Washington, DC, June 2–July 5, 2016</a:t>
            </a:r>
            <a:endParaRPr lang="en-US" sz="1600" dirty="0">
              <a:solidFill>
                <a:srgbClr val="873B1F"/>
              </a:solidFill>
            </a:endParaRPr>
          </a:p>
        </p:txBody>
      </p:sp>
    </p:spTree>
    <p:extLst>
      <p:ext uri="{BB962C8B-B14F-4D97-AF65-F5344CB8AC3E}">
        <p14:creationId xmlns:p14="http://schemas.microsoft.com/office/powerpoint/2010/main" val="1211468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 How to Evaluate Forecasting Accuracy</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39</a:t>
            </a:fld>
            <a:endParaRPr lang="en-US" dirty="0"/>
          </a:p>
        </p:txBody>
      </p:sp>
      <p:pic>
        <p:nvPicPr>
          <p:cNvPr id="3" name="Picture 2"/>
          <p:cNvPicPr>
            <a:picLocks noChangeAspect="1"/>
          </p:cNvPicPr>
          <p:nvPr/>
        </p:nvPicPr>
        <p:blipFill rotWithShape="1">
          <a:blip r:embed="rId2"/>
          <a:srcRect t="16057"/>
          <a:stretch/>
        </p:blipFill>
        <p:spPr>
          <a:xfrm>
            <a:off x="685799" y="1981179"/>
            <a:ext cx="6714490" cy="1449868"/>
          </a:xfrm>
          <a:prstGeom prst="rect">
            <a:avLst/>
          </a:prstGeom>
        </p:spPr>
      </p:pic>
      <p:sp>
        <p:nvSpPr>
          <p:cNvPr id="6" name="Content Placeholder 2"/>
          <p:cNvSpPr txBox="1">
            <a:spLocks/>
          </p:cNvSpPr>
          <p:nvPr/>
        </p:nvSpPr>
        <p:spPr>
          <a:xfrm>
            <a:off x="685800" y="1481328"/>
            <a:ext cx="7543800" cy="4998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0" indent="-920750">
              <a:lnSpc>
                <a:spcPct val="100000"/>
              </a:lnSpc>
              <a:buFont typeface="Arial" panose="020B0604020202020204" pitchFamily="34" charset="0"/>
              <a:buNone/>
            </a:pPr>
            <a:r>
              <a:rPr lang="en-US" sz="1600" b="1" dirty="0" smtClean="0">
                <a:solidFill>
                  <a:srgbClr val="182752"/>
                </a:solidFill>
              </a:rPr>
              <a:t>Table 2.9	</a:t>
            </a:r>
            <a:r>
              <a:rPr lang="en-US" sz="1600" b="1" dirty="0" smtClean="0">
                <a:solidFill>
                  <a:srgbClr val="873B1F"/>
                </a:solidFill>
              </a:rPr>
              <a:t>Structure of Forecasts for 1, 2, 3, … Periods Ahead</a:t>
            </a:r>
            <a:endParaRPr lang="en-US" sz="1600" dirty="0">
              <a:solidFill>
                <a:srgbClr val="873B1F"/>
              </a:solidFill>
            </a:endParaRPr>
          </a:p>
        </p:txBody>
      </p:sp>
    </p:spTree>
    <p:extLst>
      <p:ext uri="{BB962C8B-B14F-4D97-AF65-F5344CB8AC3E}">
        <p14:creationId xmlns:p14="http://schemas.microsoft.com/office/powerpoint/2010/main" val="477326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Types of Data</a:t>
            </a:r>
            <a:endParaRPr lang="en-US" dirty="0"/>
          </a:p>
        </p:txBody>
      </p:sp>
      <p:sp>
        <p:nvSpPr>
          <p:cNvPr id="4" name="Content Placeholder 2"/>
          <p:cNvSpPr>
            <a:spLocks noGrp="1"/>
          </p:cNvSpPr>
          <p:nvPr>
            <p:ph idx="1"/>
          </p:nvPr>
        </p:nvSpPr>
        <p:spPr>
          <a:xfrm>
            <a:off x="685800" y="1481328"/>
            <a:ext cx="7543800" cy="4698810"/>
          </a:xfrm>
        </p:spPr>
        <p:txBody>
          <a:bodyPr/>
          <a:lstStyle/>
          <a:p>
            <a:pPr marL="0" indent="0">
              <a:buNone/>
            </a:pPr>
            <a:r>
              <a:rPr lang="en-US" sz="2400" b="1" dirty="0" smtClean="0">
                <a:solidFill>
                  <a:srgbClr val="873B1F"/>
                </a:solidFill>
              </a:rPr>
              <a:t>Comparable Data</a:t>
            </a:r>
          </a:p>
          <a:p>
            <a:pPr marL="7937" indent="0">
              <a:lnSpc>
                <a:spcPct val="100000"/>
              </a:lnSpc>
              <a:spcBef>
                <a:spcPts val="2200"/>
              </a:spcBef>
              <a:buNone/>
            </a:pPr>
            <a:r>
              <a:rPr lang="en-US" sz="1800" dirty="0" smtClean="0"/>
              <a:t>Data observed over time are not necessarily comparable to each other because:</a:t>
            </a:r>
          </a:p>
          <a:p>
            <a:pPr marL="460375" indent="-225425">
              <a:lnSpc>
                <a:spcPct val="100000"/>
              </a:lnSpc>
            </a:pPr>
            <a:r>
              <a:rPr lang="en-US" sz="1800" dirty="0" smtClean="0"/>
              <a:t>the time periods may be of differing lengths.</a:t>
            </a:r>
          </a:p>
          <a:p>
            <a:pPr marL="460375" indent="-225425">
              <a:lnSpc>
                <a:spcPct val="100000"/>
              </a:lnSpc>
            </a:pPr>
            <a:r>
              <a:rPr lang="en-US" sz="1800" dirty="0" smtClean="0"/>
              <a:t>the units of measurement may change.</a:t>
            </a:r>
          </a:p>
          <a:p>
            <a:pPr marL="460375" indent="-225425">
              <a:lnSpc>
                <a:spcPct val="100000"/>
              </a:lnSpc>
            </a:pPr>
            <a:r>
              <a:rPr lang="en-US" sz="1800" dirty="0" smtClean="0"/>
              <a:t>the definitions of what is being measured may change.</a:t>
            </a:r>
          </a:p>
          <a:p>
            <a:pPr marL="460375" indent="-225425">
              <a:lnSpc>
                <a:spcPct val="100000"/>
              </a:lnSpc>
            </a:pPr>
            <a:r>
              <a:rPr lang="en-US" sz="1800" dirty="0" smtClean="0"/>
              <a:t>they are incorrectly measured.</a:t>
            </a:r>
          </a:p>
          <a:p>
            <a:pPr marL="460375" indent="-225425">
              <a:lnSpc>
                <a:spcPct val="100000"/>
              </a:lnSpc>
            </a:pPr>
            <a:r>
              <a:rPr lang="en-US" sz="1800" dirty="0" smtClean="0"/>
              <a:t>data errors may arise from sampling, from bias in the measuring instruments or the responses, or from transcription.</a:t>
            </a:r>
            <a:endParaRPr lang="en-US"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Text Box 6"/>
          <p:cNvSpPr txBox="1">
            <a:spLocks noChangeArrowheads="1"/>
          </p:cNvSpPr>
          <p:nvPr/>
        </p:nvSpPr>
        <p:spPr bwMode="auto">
          <a:xfrm>
            <a:off x="685798" y="5280598"/>
            <a:ext cx="7438869" cy="738664"/>
          </a:xfrm>
          <a:prstGeom prst="rect">
            <a:avLst/>
          </a:prstGeom>
          <a:solidFill>
            <a:srgbClr val="873B1F"/>
          </a:solidFill>
          <a:ln w="12700">
            <a:noFill/>
            <a:miter lim="800000"/>
            <a:headEnd/>
            <a:tailEnd/>
          </a:ln>
          <a:effectLst/>
        </p:spPr>
        <p:txBody>
          <a:bodyPr wrap="square" lIns="104753" tIns="91440" rIns="104753" bIns="91440" anchor="ctr" anchorCtr="0">
            <a:spAutoFit/>
          </a:bodyPr>
          <a:lstStyle/>
          <a:p>
            <a:pPr algn="ctr" defTabSz="1047750" eaLnBrk="0" hangingPunct="0">
              <a:spcBef>
                <a:spcPts val="600"/>
              </a:spcBef>
            </a:pPr>
            <a:r>
              <a:rPr lang="en-GB" u="none" dirty="0" smtClean="0">
                <a:solidFill>
                  <a:schemeClr val="bg1"/>
                </a:solidFill>
                <a:latin typeface="Arial" charset="0"/>
                <a:ea typeface="Arial" charset="0"/>
                <a:cs typeface="Arial" charset="0"/>
              </a:rPr>
              <a:t>We need to understand how the data are measured, </a:t>
            </a:r>
            <a:br>
              <a:rPr lang="en-GB" u="none" dirty="0" smtClean="0">
                <a:solidFill>
                  <a:schemeClr val="bg1"/>
                </a:solidFill>
                <a:latin typeface="Arial" charset="0"/>
                <a:ea typeface="Arial" charset="0"/>
                <a:cs typeface="Arial" charset="0"/>
              </a:rPr>
            </a:br>
            <a:r>
              <a:rPr lang="en-GB" u="none" dirty="0" smtClean="0">
                <a:solidFill>
                  <a:schemeClr val="bg1"/>
                </a:solidFill>
                <a:latin typeface="Arial" charset="0"/>
                <a:ea typeface="Arial" charset="0"/>
                <a:cs typeface="Arial" charset="0"/>
              </a:rPr>
              <a:t>their weaknesses and biases.</a:t>
            </a:r>
            <a:endParaRPr lang="en-GB" u="none"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9090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Forecasting </a:t>
            </a:r>
            <a:r>
              <a:rPr lang="en-US" dirty="0"/>
              <a:t>Accuracy</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40</a:t>
            </a:fld>
            <a:endParaRPr lang="en-US" dirty="0"/>
          </a:p>
        </p:txBody>
      </p:sp>
      <p:sp>
        <p:nvSpPr>
          <p:cNvPr id="7" name="Content Placeholder 2"/>
          <p:cNvSpPr>
            <a:spLocks noGrp="1"/>
          </p:cNvSpPr>
          <p:nvPr>
            <p:ph idx="1"/>
          </p:nvPr>
        </p:nvSpPr>
        <p:spPr>
          <a:xfrm>
            <a:off x="685800" y="1481328"/>
            <a:ext cx="7543800" cy="4698810"/>
          </a:xfrm>
        </p:spPr>
        <p:txBody>
          <a:bodyPr>
            <a:normAutofit lnSpcReduction="10000"/>
          </a:bodyPr>
          <a:lstStyle/>
          <a:p>
            <a:pPr marL="0" indent="0">
              <a:buClr>
                <a:schemeClr val="tx1"/>
              </a:buClr>
              <a:buNone/>
            </a:pPr>
            <a:r>
              <a:rPr lang="en-US" sz="2400" b="1" dirty="0">
                <a:solidFill>
                  <a:srgbClr val="873B1F"/>
                </a:solidFill>
              </a:rPr>
              <a:t>Terminology</a:t>
            </a:r>
          </a:p>
          <a:p>
            <a:pPr>
              <a:lnSpc>
                <a:spcPct val="100000"/>
              </a:lnSpc>
            </a:pPr>
            <a:r>
              <a:rPr lang="en-US" b="1" dirty="0">
                <a:solidFill>
                  <a:srgbClr val="873B1F"/>
                </a:solidFill>
              </a:rPr>
              <a:t>Forecast </a:t>
            </a:r>
            <a:r>
              <a:rPr lang="en-US" b="1" dirty="0" smtClean="0">
                <a:solidFill>
                  <a:srgbClr val="873B1F"/>
                </a:solidFill>
              </a:rPr>
              <a:t>origin</a:t>
            </a:r>
          </a:p>
          <a:p>
            <a:pPr lvl="1">
              <a:lnSpc>
                <a:spcPct val="100000"/>
              </a:lnSpc>
              <a:spcBef>
                <a:spcPts val="400"/>
              </a:spcBef>
              <a:buClr>
                <a:schemeClr val="tx1"/>
              </a:buClr>
            </a:pPr>
            <a:r>
              <a:rPr lang="en-US" dirty="0" smtClean="0"/>
              <a:t>The </a:t>
            </a:r>
            <a:r>
              <a:rPr lang="en-US" dirty="0"/>
              <a:t>time at which a forecast is made (time </a:t>
            </a:r>
            <a:r>
              <a:rPr lang="en-US" i="1" dirty="0"/>
              <a:t>t</a:t>
            </a:r>
            <a:r>
              <a:rPr lang="en-US" dirty="0"/>
              <a:t>)</a:t>
            </a:r>
          </a:p>
          <a:p>
            <a:pPr>
              <a:lnSpc>
                <a:spcPct val="100000"/>
              </a:lnSpc>
            </a:pPr>
            <a:r>
              <a:rPr lang="en-US" b="1" dirty="0">
                <a:solidFill>
                  <a:srgbClr val="873B1F"/>
                </a:solidFill>
              </a:rPr>
              <a:t>Forecast </a:t>
            </a:r>
            <a:r>
              <a:rPr lang="en-US" b="1" dirty="0" smtClean="0">
                <a:solidFill>
                  <a:srgbClr val="873B1F"/>
                </a:solidFill>
              </a:rPr>
              <a:t>horizon</a:t>
            </a:r>
          </a:p>
          <a:p>
            <a:pPr lvl="1">
              <a:lnSpc>
                <a:spcPct val="100000"/>
              </a:lnSpc>
              <a:spcBef>
                <a:spcPts val="400"/>
              </a:spcBef>
              <a:buClr>
                <a:schemeClr val="tx1"/>
              </a:buClr>
            </a:pPr>
            <a:r>
              <a:rPr lang="en-US" dirty="0" smtClean="0"/>
              <a:t>The </a:t>
            </a:r>
            <a:r>
              <a:rPr lang="en-US" dirty="0"/>
              <a:t>time period to which the forecast relates</a:t>
            </a:r>
          </a:p>
          <a:p>
            <a:pPr marL="230188" lvl="1" indent="-231775">
              <a:lnSpc>
                <a:spcPct val="100000"/>
              </a:lnSpc>
              <a:spcBef>
                <a:spcPts val="1000"/>
              </a:spcBef>
              <a:buClr>
                <a:srgbClr val="873B1F"/>
              </a:buClr>
              <a:buFont typeface="Arial" panose="020B0604020202020204" pitchFamily="34" charset="0"/>
              <a:buChar char="•"/>
            </a:pPr>
            <a:r>
              <a:rPr lang="en-US" sz="2000" b="1" dirty="0">
                <a:solidFill>
                  <a:srgbClr val="873B1F"/>
                </a:solidFill>
              </a:rPr>
              <a:t>One-step-ahead forecast F</a:t>
            </a:r>
            <a:r>
              <a:rPr lang="en-US" sz="2000" b="1" i="1" baseline="-25000" dirty="0">
                <a:solidFill>
                  <a:srgbClr val="873B1F"/>
                </a:solidFill>
              </a:rPr>
              <a:t>t</a:t>
            </a:r>
            <a:r>
              <a:rPr lang="en-US" sz="2000" b="1" baseline="-25000" dirty="0">
                <a:solidFill>
                  <a:srgbClr val="873B1F"/>
                </a:solidFill>
              </a:rPr>
              <a:t>+1</a:t>
            </a:r>
            <a:r>
              <a:rPr lang="en-US" sz="2000" b="1" dirty="0">
                <a:solidFill>
                  <a:srgbClr val="873B1F"/>
                </a:solidFill>
              </a:rPr>
              <a:t> (1</a:t>
            </a:r>
            <a:r>
              <a:rPr lang="en-US" sz="2000" b="1" dirty="0" smtClean="0">
                <a:solidFill>
                  <a:srgbClr val="873B1F"/>
                </a:solidFill>
              </a:rPr>
              <a:t>)</a:t>
            </a:r>
            <a:endParaRPr lang="en-US" sz="2000" b="1" dirty="0">
              <a:solidFill>
                <a:srgbClr val="873B1F"/>
              </a:solidFill>
            </a:endParaRPr>
          </a:p>
          <a:p>
            <a:pPr marL="460375" lvl="2" indent="-231775">
              <a:lnSpc>
                <a:spcPct val="100000"/>
              </a:lnSpc>
              <a:spcBef>
                <a:spcPts val="400"/>
              </a:spcBef>
              <a:buClr>
                <a:schemeClr val="tx1"/>
              </a:buClr>
              <a:buFont typeface="Symbol" panose="05050102010706020507" pitchFamily="18" charset="2"/>
              <a:buChar char="-"/>
            </a:pPr>
            <a:r>
              <a:rPr lang="en-US" sz="1800" dirty="0"/>
              <a:t>Forecast made at time t; also denoted by F</a:t>
            </a:r>
            <a:r>
              <a:rPr lang="en-US" sz="1800" i="1" baseline="-25000" dirty="0"/>
              <a:t>t+</a:t>
            </a:r>
            <a:r>
              <a:rPr lang="en-US" sz="1800" baseline="-25000" dirty="0"/>
              <a:t>1</a:t>
            </a:r>
            <a:r>
              <a:rPr lang="en-US" sz="1800" dirty="0"/>
              <a:t> </a:t>
            </a:r>
          </a:p>
          <a:p>
            <a:pPr marL="230188" lvl="1" indent="-231775">
              <a:lnSpc>
                <a:spcPct val="100000"/>
              </a:lnSpc>
              <a:spcBef>
                <a:spcPts val="1000"/>
              </a:spcBef>
              <a:buClr>
                <a:srgbClr val="873B1F"/>
              </a:buClr>
              <a:buFont typeface="Arial" panose="020B0604020202020204" pitchFamily="34" charset="0"/>
              <a:buChar char="•"/>
            </a:pPr>
            <a:r>
              <a:rPr lang="en-US" sz="2000" b="1" dirty="0">
                <a:solidFill>
                  <a:srgbClr val="873B1F"/>
                </a:solidFill>
              </a:rPr>
              <a:t>h-step-ahead forecast </a:t>
            </a:r>
            <a:r>
              <a:rPr lang="en-US" sz="2000" b="1" dirty="0" err="1">
                <a:solidFill>
                  <a:srgbClr val="873B1F"/>
                </a:solidFill>
              </a:rPr>
              <a:t>F</a:t>
            </a:r>
            <a:r>
              <a:rPr lang="en-US" sz="2000" b="1" baseline="-25000" dirty="0" err="1">
                <a:solidFill>
                  <a:srgbClr val="873B1F"/>
                </a:solidFill>
              </a:rPr>
              <a:t>t+h</a:t>
            </a:r>
            <a:r>
              <a:rPr lang="en-US" sz="2000" b="1" dirty="0">
                <a:solidFill>
                  <a:srgbClr val="873B1F"/>
                </a:solidFill>
              </a:rPr>
              <a:t>(h</a:t>
            </a:r>
            <a:r>
              <a:rPr lang="en-US" sz="2000" b="1" dirty="0" smtClean="0">
                <a:solidFill>
                  <a:srgbClr val="873B1F"/>
                </a:solidFill>
              </a:rPr>
              <a:t>)</a:t>
            </a:r>
            <a:endParaRPr lang="en-US" sz="2000" b="1" dirty="0">
              <a:solidFill>
                <a:srgbClr val="873B1F"/>
              </a:solidFill>
            </a:endParaRPr>
          </a:p>
          <a:p>
            <a:pPr marL="460375" lvl="2" indent="-231775">
              <a:lnSpc>
                <a:spcPct val="100000"/>
              </a:lnSpc>
              <a:spcBef>
                <a:spcPts val="400"/>
              </a:spcBef>
              <a:buClr>
                <a:schemeClr val="tx1"/>
              </a:buClr>
              <a:buFont typeface="Symbol" panose="05050102010706020507" pitchFamily="18" charset="2"/>
              <a:buChar char="-"/>
            </a:pPr>
            <a:r>
              <a:rPr lang="en-US" sz="1800" dirty="0"/>
              <a:t>Forecast for period </a:t>
            </a:r>
            <a:r>
              <a:rPr lang="en-US" sz="1800" i="1" dirty="0" err="1"/>
              <a:t>t+h</a:t>
            </a:r>
            <a:r>
              <a:rPr lang="en-US" sz="1800" dirty="0"/>
              <a:t> made at time </a:t>
            </a:r>
            <a:r>
              <a:rPr lang="en-US" sz="1800" i="1" dirty="0"/>
              <a:t>t</a:t>
            </a:r>
          </a:p>
          <a:p>
            <a:pPr marL="230188" lvl="1" indent="-231775">
              <a:lnSpc>
                <a:spcPct val="100000"/>
              </a:lnSpc>
              <a:spcBef>
                <a:spcPts val="1000"/>
              </a:spcBef>
              <a:buClr>
                <a:srgbClr val="873B1F"/>
              </a:buClr>
              <a:buFont typeface="Arial" panose="020B0604020202020204" pitchFamily="34" charset="0"/>
              <a:buChar char="•"/>
            </a:pPr>
            <a:r>
              <a:rPr lang="en-US" sz="2000" b="1" dirty="0">
                <a:solidFill>
                  <a:srgbClr val="873B1F"/>
                </a:solidFill>
              </a:rPr>
              <a:t>One-step-ahead forecast </a:t>
            </a:r>
            <a:r>
              <a:rPr lang="en-US" sz="2000" b="1" dirty="0" smtClean="0">
                <a:solidFill>
                  <a:srgbClr val="873B1F"/>
                </a:solidFill>
              </a:rPr>
              <a:t>error</a:t>
            </a:r>
          </a:p>
          <a:p>
            <a:pPr marL="460375" lvl="1" indent="-230188">
              <a:lnSpc>
                <a:spcPct val="110000"/>
              </a:lnSpc>
              <a:spcBef>
                <a:spcPts val="400"/>
              </a:spcBef>
              <a:buClr>
                <a:schemeClr val="tx1"/>
              </a:buClr>
            </a:pPr>
            <a:r>
              <a:rPr lang="en-US" i="1" dirty="0" smtClean="0"/>
              <a:t>e</a:t>
            </a:r>
            <a:r>
              <a:rPr lang="en-US" i="1" baseline="-25000" dirty="0" smtClean="0"/>
              <a:t>t+1</a:t>
            </a:r>
            <a:r>
              <a:rPr lang="en-US" i="1" dirty="0" smtClean="0"/>
              <a:t> </a:t>
            </a:r>
            <a:r>
              <a:rPr lang="en-US" i="1" dirty="0"/>
              <a:t>= Y</a:t>
            </a:r>
            <a:r>
              <a:rPr lang="en-US" i="1" baseline="-25000" dirty="0"/>
              <a:t>t+1  </a:t>
            </a:r>
            <a:r>
              <a:rPr lang="en-US" i="1" dirty="0"/>
              <a:t>- F</a:t>
            </a:r>
            <a:r>
              <a:rPr lang="en-US" i="1" baseline="-25000" dirty="0"/>
              <a:t>t+1</a:t>
            </a:r>
          </a:p>
          <a:p>
            <a:pPr marL="230188" lvl="1" indent="-230188">
              <a:lnSpc>
                <a:spcPct val="100000"/>
              </a:lnSpc>
              <a:spcBef>
                <a:spcPts val="1000"/>
              </a:spcBef>
              <a:buFont typeface="Arial" panose="020B0604020202020204" pitchFamily="34" charset="0"/>
              <a:buChar char="•"/>
            </a:pPr>
            <a:r>
              <a:rPr lang="en-US" sz="2000" b="1" dirty="0">
                <a:solidFill>
                  <a:srgbClr val="873B1F"/>
                </a:solidFill>
              </a:rPr>
              <a:t>h-step-ahead forecast </a:t>
            </a:r>
            <a:r>
              <a:rPr lang="en-US" sz="2000" b="1" dirty="0" smtClean="0">
                <a:solidFill>
                  <a:srgbClr val="873B1F"/>
                </a:solidFill>
              </a:rPr>
              <a:t>error</a:t>
            </a:r>
            <a:endParaRPr lang="en-US" sz="2000" dirty="0">
              <a:solidFill>
                <a:srgbClr val="873B1F"/>
              </a:solidFill>
            </a:endParaRPr>
          </a:p>
          <a:p>
            <a:pPr marL="460375" lvl="1" indent="-230188">
              <a:lnSpc>
                <a:spcPct val="110000"/>
              </a:lnSpc>
              <a:spcBef>
                <a:spcPts val="400"/>
              </a:spcBef>
              <a:buClr>
                <a:schemeClr val="tx1"/>
              </a:buClr>
            </a:pPr>
            <a:r>
              <a:rPr lang="en-US" i="1" dirty="0" err="1" smtClean="0"/>
              <a:t>e</a:t>
            </a:r>
            <a:r>
              <a:rPr lang="en-US" i="1" baseline="-25000" dirty="0" err="1" smtClean="0"/>
              <a:t>t+h</a:t>
            </a:r>
            <a:r>
              <a:rPr lang="en-US" i="1" dirty="0" smtClean="0"/>
              <a:t>(h</a:t>
            </a:r>
            <a:r>
              <a:rPr lang="en-US" i="1" dirty="0"/>
              <a:t>) = </a:t>
            </a:r>
            <a:r>
              <a:rPr lang="en-US" i="1" dirty="0" err="1"/>
              <a:t>Y</a:t>
            </a:r>
            <a:r>
              <a:rPr lang="en-US" i="1" baseline="-25000" dirty="0" err="1"/>
              <a:t>t+h</a:t>
            </a:r>
            <a:r>
              <a:rPr lang="en-US" i="1" baseline="-25000" dirty="0"/>
              <a:t> </a:t>
            </a:r>
            <a:r>
              <a:rPr lang="en-US" i="1" dirty="0"/>
              <a:t>- </a:t>
            </a:r>
            <a:r>
              <a:rPr lang="en-US" i="1" dirty="0" err="1"/>
              <a:t>F</a:t>
            </a:r>
            <a:r>
              <a:rPr lang="en-US" i="1" baseline="-25000" dirty="0" err="1"/>
              <a:t>t+h</a:t>
            </a:r>
            <a:r>
              <a:rPr lang="en-US" i="1" dirty="0"/>
              <a:t>(h)</a:t>
            </a:r>
            <a:endParaRPr lang="en-US" i="1" baseline="-25000" dirty="0"/>
          </a:p>
        </p:txBody>
      </p:sp>
    </p:spTree>
    <p:extLst>
      <p:ext uri="{BB962C8B-B14F-4D97-AF65-F5344CB8AC3E}">
        <p14:creationId xmlns:p14="http://schemas.microsoft.com/office/powerpoint/2010/main" val="278196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Forecasting </a:t>
            </a:r>
            <a:r>
              <a:rPr lang="en-US" dirty="0"/>
              <a:t>Accuracy</a:t>
            </a:r>
          </a:p>
        </p:txBody>
      </p:sp>
      <p:sp>
        <p:nvSpPr>
          <p:cNvPr id="3" name="Content Placeholder 2"/>
          <p:cNvSpPr>
            <a:spLocks noGrp="1"/>
          </p:cNvSpPr>
          <p:nvPr>
            <p:ph idx="1"/>
          </p:nvPr>
        </p:nvSpPr>
        <p:spPr/>
        <p:txBody>
          <a:bodyPr>
            <a:normAutofit/>
          </a:bodyPr>
          <a:lstStyle/>
          <a:p>
            <a:pPr marL="0" indent="0">
              <a:buClr>
                <a:schemeClr val="tx1"/>
              </a:buClr>
              <a:buNone/>
            </a:pPr>
            <a:r>
              <a:rPr lang="en-US" sz="2400" b="1" dirty="0" smtClean="0">
                <a:solidFill>
                  <a:srgbClr val="873B1F"/>
                </a:solidFill>
              </a:rPr>
              <a:t>Rolling Origin Forecasts</a:t>
            </a:r>
          </a:p>
          <a:p>
            <a:pPr marL="0" indent="0">
              <a:lnSpc>
                <a:spcPct val="100000"/>
              </a:lnSpc>
              <a:spcBef>
                <a:spcPts val="2200"/>
              </a:spcBef>
              <a:buNone/>
            </a:pPr>
            <a:r>
              <a:rPr lang="en-US" dirty="0"/>
              <a:t>Starting at </a:t>
            </a:r>
            <a:r>
              <a:rPr lang="en-US" i="1" dirty="0"/>
              <a:t>forecast origin t, </a:t>
            </a:r>
            <a:r>
              <a:rPr lang="en-US" dirty="0"/>
              <a:t>generate forecasts successively (one-step-ahead) at time origins  </a:t>
            </a:r>
            <a:r>
              <a:rPr lang="en-US" i="1" dirty="0"/>
              <a:t>t </a:t>
            </a:r>
            <a:r>
              <a:rPr lang="en-US" dirty="0"/>
              <a:t>+ 1, </a:t>
            </a:r>
            <a:r>
              <a:rPr lang="en-US" i="1" dirty="0"/>
              <a:t>t </a:t>
            </a:r>
            <a:r>
              <a:rPr lang="en-US" dirty="0"/>
              <a:t>+ 2, …,</a:t>
            </a:r>
            <a:r>
              <a:rPr lang="en-US" i="1" dirty="0"/>
              <a:t> t + m-1</a:t>
            </a:r>
            <a:r>
              <a:rPr lang="en-US" dirty="0"/>
              <a:t>, making </a:t>
            </a:r>
            <a:r>
              <a:rPr lang="en-US" i="1" dirty="0"/>
              <a:t>m</a:t>
            </a:r>
            <a:r>
              <a:rPr lang="en-US" dirty="0"/>
              <a:t> such forecasts in </a:t>
            </a:r>
            <a:r>
              <a:rPr lang="en-US" dirty="0" smtClean="0"/>
              <a:t>all.</a:t>
            </a:r>
          </a:p>
          <a:p>
            <a:pPr marL="0" indent="0">
              <a:lnSpc>
                <a:spcPct val="100000"/>
              </a:lnSpc>
              <a:spcBef>
                <a:spcPts val="2200"/>
              </a:spcBef>
              <a:buNone/>
            </a:pPr>
            <a:r>
              <a:rPr lang="en-US" dirty="0" smtClean="0"/>
              <a:t>This </a:t>
            </a:r>
            <a:r>
              <a:rPr lang="en-US" dirty="0"/>
              <a:t>process is known as rolling origin forecasting. The one-step-ahead forecast error at time </a:t>
            </a:r>
            <a:r>
              <a:rPr lang="en-US" i="1" dirty="0"/>
              <a:t>t + </a:t>
            </a:r>
            <a:r>
              <a:rPr lang="en-US" i="1" dirty="0" err="1"/>
              <a:t>i</a:t>
            </a:r>
            <a:r>
              <a:rPr lang="en-US" dirty="0"/>
              <a:t> may be denoted </a:t>
            </a:r>
            <a:r>
              <a:rPr lang="en-US" dirty="0" smtClean="0"/>
              <a:t>by</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41</a:t>
            </a:fld>
            <a:endParaRPr lang="en-US" dirty="0"/>
          </a:p>
        </p:txBody>
      </p:sp>
      <p:pic>
        <p:nvPicPr>
          <p:cNvPr id="6" name="Picture 5">
            <a:extLst>
              <a:ext uri="{FF2B5EF4-FFF2-40B4-BE49-F238E27FC236}">
                <a16:creationId xmlns="" xmlns:a16="http://schemas.microsoft.com/office/drawing/2014/main" id="{7F24DA20-AF01-409A-A9FA-DAFCB53799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2733" y="4060751"/>
            <a:ext cx="1905000" cy="457200"/>
          </a:xfrm>
          <a:prstGeom prst="rect">
            <a:avLst/>
          </a:prstGeom>
          <a:noFill/>
          <a:ln>
            <a:noFill/>
          </a:ln>
        </p:spPr>
      </p:pic>
    </p:spTree>
    <p:extLst>
      <p:ext uri="{BB962C8B-B14F-4D97-AF65-F5344CB8AC3E}">
        <p14:creationId xmlns:p14="http://schemas.microsoft.com/office/powerpoint/2010/main" val="1820546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Forecasting </a:t>
            </a:r>
            <a:r>
              <a:rPr lang="en-US" dirty="0"/>
              <a:t>Accuracy</a:t>
            </a:r>
          </a:p>
        </p:txBody>
      </p:sp>
      <p:sp>
        <p:nvSpPr>
          <p:cNvPr id="3" name="Content Placeholder 2"/>
          <p:cNvSpPr>
            <a:spLocks noGrp="1"/>
          </p:cNvSpPr>
          <p:nvPr>
            <p:ph idx="1"/>
          </p:nvPr>
        </p:nvSpPr>
        <p:spPr/>
        <p:txBody>
          <a:bodyPr>
            <a:normAutofit/>
          </a:bodyPr>
          <a:lstStyle/>
          <a:p>
            <a:pPr marL="228582" indent="-228582">
              <a:tabLst>
                <a:tab pos="1523878" algn="l"/>
              </a:tabLst>
            </a:pPr>
            <a:r>
              <a:rPr lang="en-US" sz="1800" dirty="0"/>
              <a:t>Formulas apply for one-step-ahead forecasts </a:t>
            </a:r>
          </a:p>
          <a:p>
            <a:pPr marL="228582" indent="-228582">
              <a:spcBef>
                <a:spcPts val="2200"/>
              </a:spcBef>
              <a:tabLst>
                <a:tab pos="1523878" algn="l"/>
              </a:tabLst>
            </a:pPr>
            <a:r>
              <a:rPr lang="en-US" sz="1800" dirty="0"/>
              <a:t>(Percentage error measures must have Y &gt; 0</a:t>
            </a:r>
            <a:r>
              <a:rPr lang="en-US" sz="1800" dirty="0" smtClean="0"/>
              <a:t>):</a:t>
            </a:r>
          </a:p>
          <a:p>
            <a:pPr marL="228582" indent="-228582">
              <a:tabLst>
                <a:tab pos="1523878" algn="l"/>
              </a:tabLst>
            </a:pP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42</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698184697"/>
              </p:ext>
            </p:extLst>
          </p:nvPr>
        </p:nvGraphicFramePr>
        <p:xfrm>
          <a:off x="939800" y="2659293"/>
          <a:ext cx="5073978" cy="1687777"/>
        </p:xfrm>
        <a:graphic>
          <a:graphicData uri="http://schemas.openxmlformats.org/presentationml/2006/ole">
            <mc:AlternateContent xmlns:mc="http://schemas.openxmlformats.org/markup-compatibility/2006">
              <mc:Choice xmlns:v="urn:schemas-microsoft-com:vml" Requires="v">
                <p:oleObj spid="_x0000_s12315" name="Equation" r:id="rId3" imgW="3047760" imgH="1066680" progId="Equation.DSMT4">
                  <p:embed/>
                </p:oleObj>
              </mc:Choice>
              <mc:Fallback>
                <p:oleObj name="Equation" r:id="rId3" imgW="3047760" imgH="1066680" progId="Equation.DSMT4">
                  <p:embed/>
                  <p:pic>
                    <p:nvPicPr>
                      <p:cNvPr id="0" name=""/>
                      <p:cNvPicPr>
                        <a:picLocks noChangeAspect="1" noChangeArrowheads="1"/>
                      </p:cNvPicPr>
                      <p:nvPr/>
                    </p:nvPicPr>
                    <p:blipFill>
                      <a:blip r:embed="rId4"/>
                      <a:srcRect/>
                      <a:stretch>
                        <a:fillRect/>
                      </a:stretch>
                    </p:blipFill>
                    <p:spPr bwMode="auto">
                      <a:xfrm>
                        <a:off x="939800" y="2659293"/>
                        <a:ext cx="5073978" cy="1687777"/>
                      </a:xfrm>
                      <a:prstGeom prst="rect">
                        <a:avLst/>
                      </a:prstGeom>
                      <a:noFill/>
                      <a:extLst/>
                    </p:spPr>
                  </p:pic>
                </p:oleObj>
              </mc:Fallback>
            </mc:AlternateContent>
          </a:graphicData>
        </a:graphic>
      </p:graphicFrame>
    </p:spTree>
    <p:extLst>
      <p:ext uri="{BB962C8B-B14F-4D97-AF65-F5344CB8AC3E}">
        <p14:creationId xmlns:p14="http://schemas.microsoft.com/office/powerpoint/2010/main" val="1898327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Absolute Error</a:t>
            </a:r>
            <a:endParaRPr lang="en-US" dirty="0"/>
          </a:p>
        </p:txBody>
      </p:sp>
      <p:sp>
        <p:nvSpPr>
          <p:cNvPr id="3" name="Content Placeholder 2"/>
          <p:cNvSpPr>
            <a:spLocks noGrp="1"/>
          </p:cNvSpPr>
          <p:nvPr>
            <p:ph idx="1"/>
          </p:nvPr>
        </p:nvSpPr>
        <p:spPr/>
        <p:txBody>
          <a:bodyPr>
            <a:normAutofit/>
          </a:bodyPr>
          <a:lstStyle/>
          <a:p>
            <a:pPr marL="228582" indent="-228582">
              <a:tabLst>
                <a:tab pos="1523878" algn="l"/>
              </a:tabLst>
            </a:pPr>
            <a:r>
              <a:rPr lang="en-US" sz="1800" dirty="0" smtClean="0"/>
              <a:t>All these measures are based upon differences between forecast and actual values.</a:t>
            </a:r>
          </a:p>
          <a:p>
            <a:pPr marL="228582" indent="-228582">
              <a:tabLst>
                <a:tab pos="1523878" algn="l"/>
              </a:tabLst>
            </a:pPr>
            <a:r>
              <a:rPr lang="en-US" sz="1800" dirty="0" smtClean="0"/>
              <a:t>They are symmetric in that positive and negative forecast errors of the same magnitude contribute equally to the measures.</a:t>
            </a:r>
          </a:p>
          <a:p>
            <a:pPr marL="0" indent="0">
              <a:spcBef>
                <a:spcPts val="1600"/>
              </a:spcBef>
              <a:buNone/>
              <a:tabLst>
                <a:tab pos="1523878" algn="l"/>
              </a:tabLst>
            </a:pPr>
            <a:r>
              <a:rPr lang="en-US" sz="1800" b="1" dirty="0" smtClean="0">
                <a:solidFill>
                  <a:srgbClr val="873B1F"/>
                </a:solidFill>
              </a:rPr>
              <a:t>One-Step-Ahead Error Messages Starting at Forecast Origin </a:t>
            </a:r>
            <a:r>
              <a:rPr lang="en-US" sz="1800" b="1" i="1" dirty="0" smtClean="0">
                <a:solidFill>
                  <a:srgbClr val="873B1F"/>
                </a:solidFill>
              </a:rPr>
              <a:t>t</a:t>
            </a:r>
          </a:p>
          <a:p>
            <a:pPr marL="0" indent="0">
              <a:spcBef>
                <a:spcPts val="3000"/>
              </a:spcBef>
              <a:buNone/>
              <a:tabLst>
                <a:tab pos="1523878" algn="l"/>
              </a:tabLst>
            </a:pPr>
            <a:r>
              <a:rPr lang="en-US" sz="1800" i="1" dirty="0" smtClean="0"/>
              <a:t>Mean absolute error</a:t>
            </a:r>
          </a:p>
          <a:p>
            <a:pPr marL="0" indent="0">
              <a:spcBef>
                <a:spcPts val="4800"/>
              </a:spcBef>
              <a:buNone/>
              <a:tabLst>
                <a:tab pos="1523878" algn="l"/>
              </a:tabLst>
            </a:pPr>
            <a:r>
              <a:rPr lang="en-US" sz="1800" i="1" dirty="0" smtClean="0"/>
              <a:t>Mean absolute percentage error</a:t>
            </a:r>
          </a:p>
          <a:p>
            <a:pPr marL="0" indent="0">
              <a:spcBef>
                <a:spcPts val="4800"/>
              </a:spcBef>
              <a:buNone/>
              <a:tabLst>
                <a:tab pos="1523878" algn="l"/>
              </a:tabLst>
            </a:pPr>
            <a:r>
              <a:rPr lang="en-US" sz="1800" i="1" dirty="0" smtClean="0"/>
              <a:t>Mean square error (not recommended)</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43</a:t>
            </a:fld>
            <a:endParaRPr lang="en-US" dirty="0"/>
          </a:p>
        </p:txBody>
      </p:sp>
      <p:pic>
        <p:nvPicPr>
          <p:cNvPr id="7" name="Picture 6">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21880" t="8522" r="25317" b="82268"/>
          <a:stretch/>
        </p:blipFill>
        <p:spPr>
          <a:xfrm>
            <a:off x="2903456" y="3236846"/>
            <a:ext cx="3921551" cy="631595"/>
          </a:xfrm>
          <a:prstGeom prst="rect">
            <a:avLst/>
          </a:prstGeom>
        </p:spPr>
      </p:pic>
      <p:pic>
        <p:nvPicPr>
          <p:cNvPr id="8" name="Picture 7">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18812" t="22767" r="22799" b="68847"/>
          <a:stretch/>
        </p:blipFill>
        <p:spPr>
          <a:xfrm>
            <a:off x="4099010" y="4108625"/>
            <a:ext cx="4336328" cy="575036"/>
          </a:xfrm>
          <a:prstGeom prst="rect">
            <a:avLst/>
          </a:prstGeom>
        </p:spPr>
      </p:pic>
      <p:pic>
        <p:nvPicPr>
          <p:cNvPr id="9" name="Picture 8">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24143" t="37163" r="27877" b="53711"/>
          <a:stretch/>
        </p:blipFill>
        <p:spPr>
          <a:xfrm>
            <a:off x="4769137" y="4931424"/>
            <a:ext cx="3563332" cy="625846"/>
          </a:xfrm>
          <a:prstGeom prst="rect">
            <a:avLst/>
          </a:prstGeom>
        </p:spPr>
      </p:pic>
    </p:spTree>
    <p:extLst>
      <p:ext uri="{BB962C8B-B14F-4D97-AF65-F5344CB8AC3E}">
        <p14:creationId xmlns:p14="http://schemas.microsoft.com/office/powerpoint/2010/main" val="12298057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Measures of Absolute Error </a:t>
            </a:r>
            <a:r>
              <a:rPr lang="en-US" sz="2000" dirty="0" smtClean="0"/>
              <a:t>(continued)</a:t>
            </a:r>
            <a:endParaRPr lang="en-US" sz="2000" dirty="0"/>
          </a:p>
        </p:txBody>
      </p:sp>
      <p:sp>
        <p:nvSpPr>
          <p:cNvPr id="3" name="Content Placeholder 2"/>
          <p:cNvSpPr>
            <a:spLocks noGrp="1"/>
          </p:cNvSpPr>
          <p:nvPr>
            <p:ph idx="1"/>
          </p:nvPr>
        </p:nvSpPr>
        <p:spPr>
          <a:xfrm>
            <a:off x="685800" y="1989328"/>
            <a:ext cx="7543800" cy="4096512"/>
          </a:xfrm>
        </p:spPr>
        <p:txBody>
          <a:bodyPr>
            <a:normAutofit/>
          </a:bodyPr>
          <a:lstStyle/>
          <a:p>
            <a:pPr marL="0" indent="0">
              <a:spcBef>
                <a:spcPts val="3000"/>
              </a:spcBef>
              <a:buNone/>
              <a:tabLst>
                <a:tab pos="1523878" algn="l"/>
              </a:tabLst>
            </a:pPr>
            <a:r>
              <a:rPr lang="en-US" sz="1800" i="1" dirty="0" smtClean="0"/>
              <a:t>Root mean square error</a:t>
            </a:r>
          </a:p>
          <a:p>
            <a:pPr marL="0" indent="0">
              <a:spcBef>
                <a:spcPts val="3000"/>
              </a:spcBef>
              <a:buNone/>
              <a:tabLst>
                <a:tab pos="1523878" algn="l"/>
              </a:tabLst>
            </a:pPr>
            <a:endParaRPr lang="en-US" sz="1800" i="1" dirty="0"/>
          </a:p>
          <a:p>
            <a:pPr marL="0" indent="0">
              <a:spcBef>
                <a:spcPts val="3000"/>
              </a:spcBef>
              <a:buNone/>
              <a:tabLst>
                <a:tab pos="1523878" algn="l"/>
              </a:tabLst>
            </a:pPr>
            <a:r>
              <a:rPr lang="en-US" sz="1800" i="1" dirty="0" smtClean="0"/>
              <a:t>Relative absolute error</a:t>
            </a:r>
          </a:p>
          <a:p>
            <a:pPr marL="0" indent="0">
              <a:spcBef>
                <a:spcPts val="3600"/>
              </a:spcBef>
              <a:buNone/>
              <a:tabLst>
                <a:tab pos="1523878" algn="l"/>
              </a:tabLst>
            </a:pPr>
            <a:endParaRPr lang="en-US" sz="1800" i="1" dirty="0" smtClean="0"/>
          </a:p>
          <a:p>
            <a:pPr marL="0" indent="0">
              <a:spcBef>
                <a:spcPts val="3600"/>
              </a:spcBef>
              <a:buNone/>
              <a:tabLst>
                <a:tab pos="1523878" algn="l"/>
              </a:tabLst>
            </a:pPr>
            <a:r>
              <a:rPr lang="en-US" sz="1800" i="1" dirty="0" smtClean="0"/>
              <a:t>Theil’s U</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44</a:t>
            </a:fld>
            <a:endParaRPr lang="en-US" dirty="0"/>
          </a:p>
        </p:txBody>
      </p:sp>
      <p:pic>
        <p:nvPicPr>
          <p:cNvPr id="7" name="Picture 6">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28179" t="60182" r="32473" b="21698"/>
          <a:stretch/>
        </p:blipFill>
        <p:spPr>
          <a:xfrm>
            <a:off x="3628494" y="2748458"/>
            <a:ext cx="2922309" cy="1242634"/>
          </a:xfrm>
          <a:prstGeom prst="rect">
            <a:avLst/>
          </a:prstGeom>
        </p:spPr>
      </p:pic>
      <p:pic>
        <p:nvPicPr>
          <p:cNvPr id="11" name="Picture 10">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30348" t="80273" r="34493" b="757"/>
          <a:stretch/>
        </p:blipFill>
        <p:spPr>
          <a:xfrm>
            <a:off x="1960775" y="4165494"/>
            <a:ext cx="2611225" cy="1300899"/>
          </a:xfrm>
          <a:prstGeom prst="rect">
            <a:avLst/>
          </a:prstGeom>
        </p:spPr>
      </p:pic>
      <p:pic>
        <p:nvPicPr>
          <p:cNvPr id="8" name="Picture 7">
            <a:extLst>
              <a:ext uri="{FF2B5EF4-FFF2-40B4-BE49-F238E27FC236}">
                <a16:creationId xmlns="" xmlns:a16="http://schemas.microsoft.com/office/drawing/2014/main" id="{8BEEA8F1-4D05-493F-9757-83FF52343DBD}"/>
              </a:ext>
            </a:extLst>
          </p:cNvPr>
          <p:cNvPicPr>
            <a:picLocks noChangeAspect="1"/>
          </p:cNvPicPr>
          <p:nvPr/>
        </p:nvPicPr>
        <p:blipFill rotWithShape="1">
          <a:blip r:embed="rId2"/>
          <a:srcRect l="37978" t="51499" r="41691" b="43827"/>
          <a:stretch/>
        </p:blipFill>
        <p:spPr>
          <a:xfrm>
            <a:off x="3345507" y="1959312"/>
            <a:ext cx="1509938" cy="320512"/>
          </a:xfrm>
          <a:prstGeom prst="rect">
            <a:avLst/>
          </a:prstGeom>
        </p:spPr>
      </p:pic>
    </p:spTree>
    <p:extLst>
      <p:ext uri="{BB962C8B-B14F-4D97-AF65-F5344CB8AC3E}">
        <p14:creationId xmlns:p14="http://schemas.microsoft.com/office/powerpoint/2010/main" val="328501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Forecasting Accuracy – An Example</a:t>
            </a:r>
            <a:endParaRPr lang="en-US"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45</a:t>
            </a:fld>
            <a:endParaRPr lang="en-US" dirty="0"/>
          </a:p>
        </p:txBody>
      </p:sp>
      <p:pic>
        <p:nvPicPr>
          <p:cNvPr id="6" name="Picture 5"/>
          <p:cNvPicPr>
            <a:picLocks noChangeAspect="1"/>
          </p:cNvPicPr>
          <p:nvPr/>
        </p:nvPicPr>
        <p:blipFill rotWithShape="1">
          <a:blip r:embed="rId2"/>
          <a:srcRect t="17636"/>
          <a:stretch/>
        </p:blipFill>
        <p:spPr>
          <a:xfrm>
            <a:off x="685799" y="2573518"/>
            <a:ext cx="6572250" cy="3530338"/>
          </a:xfrm>
          <a:prstGeom prst="rect">
            <a:avLst/>
          </a:prstGeom>
        </p:spPr>
      </p:pic>
      <p:sp>
        <p:nvSpPr>
          <p:cNvPr id="7" name="Content Placeholder 2"/>
          <p:cNvSpPr txBox="1">
            <a:spLocks/>
          </p:cNvSpPr>
          <p:nvPr/>
        </p:nvSpPr>
        <p:spPr>
          <a:xfrm>
            <a:off x="685800" y="1481328"/>
            <a:ext cx="7543800" cy="9225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Table 2.10	</a:t>
            </a:r>
            <a:r>
              <a:rPr lang="en-US" sz="1600" b="1" dirty="0" smtClean="0">
                <a:solidFill>
                  <a:srgbClr val="873B1F"/>
                </a:solidFill>
              </a:rPr>
              <a:t>Analysis of Forecasting Accuracy for Electricity Consumption in a Washington, DC Household</a:t>
            </a:r>
          </a:p>
          <a:p>
            <a:pPr marL="1146175" indent="-1146175">
              <a:lnSpc>
                <a:spcPct val="100000"/>
              </a:lnSpc>
              <a:buFont typeface="Arial" panose="020B0604020202020204" pitchFamily="34" charset="0"/>
              <a:buNone/>
            </a:pPr>
            <a:r>
              <a:rPr lang="en-US" sz="1600" dirty="0" smtClean="0">
                <a:solidFill>
                  <a:srgbClr val="873B1F"/>
                </a:solidFill>
              </a:rPr>
              <a:t>(A) One Year Ahead: Forecast = Actual Value for Same Month in Previous Year</a:t>
            </a:r>
            <a:endParaRPr lang="en-US" sz="1600" dirty="0">
              <a:solidFill>
                <a:srgbClr val="873B1F"/>
              </a:solidFill>
            </a:endParaRPr>
          </a:p>
        </p:txBody>
      </p:sp>
    </p:spTree>
    <p:extLst>
      <p:ext uri="{BB962C8B-B14F-4D97-AF65-F5344CB8AC3E}">
        <p14:creationId xmlns:p14="http://schemas.microsoft.com/office/powerpoint/2010/main" val="1381869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972" b="8973"/>
          <a:stretch/>
        </p:blipFill>
        <p:spPr>
          <a:xfrm>
            <a:off x="685799" y="1981179"/>
            <a:ext cx="7644130" cy="2687655"/>
          </a:xfrm>
          <a:prstGeom prst="rect">
            <a:avLst/>
          </a:prstGeom>
        </p:spPr>
      </p:pic>
      <p:sp>
        <p:nvSpPr>
          <p:cNvPr id="2" name="Title 1"/>
          <p:cNvSpPr>
            <a:spLocks noGrp="1"/>
          </p:cNvSpPr>
          <p:nvPr>
            <p:ph type="title"/>
          </p:nvPr>
        </p:nvSpPr>
        <p:spPr/>
        <p:txBody>
          <a:bodyPr/>
          <a:lstStyle/>
          <a:p>
            <a:r>
              <a:rPr lang="en-US" dirty="0" smtClean="0"/>
              <a:t>Comparison of Error Measures</a:t>
            </a:r>
            <a:endParaRPr lang="en-US"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46</a:t>
            </a:fld>
            <a:endParaRPr lang="en-US" dirty="0"/>
          </a:p>
        </p:txBody>
      </p:sp>
      <p:sp>
        <p:nvSpPr>
          <p:cNvPr id="6" name="Content Placeholder 2"/>
          <p:cNvSpPr txBox="1">
            <a:spLocks/>
          </p:cNvSpPr>
          <p:nvPr/>
        </p:nvSpPr>
        <p:spPr>
          <a:xfrm>
            <a:off x="685800" y="1481328"/>
            <a:ext cx="7543800" cy="4998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Table 2.11	</a:t>
            </a:r>
            <a:r>
              <a:rPr lang="en-US" sz="1600" b="1" dirty="0" smtClean="0">
                <a:solidFill>
                  <a:srgbClr val="873B1F"/>
                </a:solidFill>
              </a:rPr>
              <a:t>Comparison of Forecasts for Electricity Data</a:t>
            </a:r>
            <a:endParaRPr lang="en-US" sz="1600" dirty="0">
              <a:solidFill>
                <a:srgbClr val="873B1F"/>
              </a:solidFill>
            </a:endParaRPr>
          </a:p>
        </p:txBody>
      </p:sp>
    </p:spTree>
    <p:extLst>
      <p:ext uri="{BB962C8B-B14F-4D97-AF65-F5344CB8AC3E}">
        <p14:creationId xmlns:p14="http://schemas.microsoft.com/office/powerpoint/2010/main" val="1575152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85798" y="2319506"/>
            <a:ext cx="6621636" cy="2667786"/>
          </a:xfrm>
          <a:prstGeom prst="rect">
            <a:avLst/>
          </a:prstGeom>
        </p:spPr>
      </p:pic>
      <p:sp>
        <p:nvSpPr>
          <p:cNvPr id="2" name="Title 1"/>
          <p:cNvSpPr>
            <a:spLocks noGrp="1"/>
          </p:cNvSpPr>
          <p:nvPr>
            <p:ph type="title"/>
          </p:nvPr>
        </p:nvSpPr>
        <p:spPr/>
        <p:txBody>
          <a:bodyPr/>
          <a:lstStyle/>
          <a:p>
            <a:r>
              <a:rPr lang="en-US" dirty="0" smtClean="0"/>
              <a:t>Comparison of Error Measures</a:t>
            </a:r>
            <a:endParaRPr lang="en-US" sz="20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47</a:t>
            </a:fld>
            <a:endParaRPr lang="en-US" dirty="0"/>
          </a:p>
        </p:txBody>
      </p:sp>
      <p:sp>
        <p:nvSpPr>
          <p:cNvPr id="6" name="Content Placeholder 2"/>
          <p:cNvSpPr txBox="1">
            <a:spLocks/>
          </p:cNvSpPr>
          <p:nvPr/>
        </p:nvSpPr>
        <p:spPr>
          <a:xfrm>
            <a:off x="685800" y="1481328"/>
            <a:ext cx="7543800" cy="49985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Table 2.12	</a:t>
            </a:r>
            <a:r>
              <a:rPr lang="en-US" sz="1600" b="1" dirty="0" smtClean="0">
                <a:solidFill>
                  <a:srgbClr val="873B1F"/>
                </a:solidFill>
              </a:rPr>
              <a:t>Summary of Forecast Errors for Weather Data</a:t>
            </a:r>
            <a:br>
              <a:rPr lang="en-US" sz="1600" b="1" dirty="0" smtClean="0">
                <a:solidFill>
                  <a:srgbClr val="873B1F"/>
                </a:solidFill>
              </a:rPr>
            </a:br>
            <a:r>
              <a:rPr lang="en-US" sz="1600" dirty="0" smtClean="0">
                <a:solidFill>
                  <a:srgbClr val="873B1F"/>
                </a:solidFill>
              </a:rPr>
              <a:t>(Values computed over June 6 to July 5, 2016)</a:t>
            </a:r>
            <a:endParaRPr lang="en-US" sz="1600" dirty="0">
              <a:solidFill>
                <a:srgbClr val="873B1F"/>
              </a:solidFill>
            </a:endParaRPr>
          </a:p>
        </p:txBody>
      </p:sp>
    </p:spTree>
    <p:extLst>
      <p:ext uri="{BB962C8B-B14F-4D97-AF65-F5344CB8AC3E}">
        <p14:creationId xmlns:p14="http://schemas.microsoft.com/office/powerpoint/2010/main" val="1943031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a:t>to </a:t>
            </a:r>
            <a:r>
              <a:rPr lang="en-US" dirty="0" smtClean="0"/>
              <a:t>Measure Forecasting </a:t>
            </a:r>
            <a:r>
              <a:rPr lang="en-US" dirty="0"/>
              <a:t>Accuracy</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Summary</a:t>
            </a:r>
          </a:p>
          <a:p>
            <a:pPr>
              <a:lnSpc>
                <a:spcPct val="100000"/>
              </a:lnSpc>
            </a:pPr>
            <a:r>
              <a:rPr lang="en-US" dirty="0" smtClean="0"/>
              <a:t>Select </a:t>
            </a:r>
            <a:r>
              <a:rPr lang="en-US" dirty="0"/>
              <a:t>suitable measure(s).</a:t>
            </a:r>
          </a:p>
          <a:p>
            <a:pPr>
              <a:lnSpc>
                <a:spcPct val="100000"/>
              </a:lnSpc>
            </a:pPr>
            <a:r>
              <a:rPr lang="en-US" dirty="0"/>
              <a:t>Compute in-sample accuracy, but note that using more predictor variables means a better </a:t>
            </a:r>
            <a:r>
              <a:rPr lang="en-US" b="1" dirty="0"/>
              <a:t>in-sample</a:t>
            </a:r>
            <a:r>
              <a:rPr lang="en-US" dirty="0"/>
              <a:t> fit.</a:t>
            </a:r>
          </a:p>
          <a:p>
            <a:pPr>
              <a:lnSpc>
                <a:spcPct val="100000"/>
              </a:lnSpc>
            </a:pPr>
            <a:r>
              <a:rPr lang="en-US" dirty="0"/>
              <a:t>Compute </a:t>
            </a:r>
            <a:r>
              <a:rPr lang="en-US" b="1" dirty="0"/>
              <a:t>out-of-sample</a:t>
            </a:r>
            <a:r>
              <a:rPr lang="en-US" dirty="0"/>
              <a:t> performance by applying measures only to genuine forecasts.</a:t>
            </a:r>
          </a:p>
          <a:p>
            <a:pPr>
              <a:lnSpc>
                <a:spcPct val="100000"/>
              </a:lnSpc>
            </a:pPr>
            <a:r>
              <a:rPr lang="en-US" dirty="0"/>
              <a:t>Which measures make </a:t>
            </a:r>
            <a:r>
              <a:rPr lang="en-US" dirty="0" smtClean="0"/>
              <a:t>sense for the particular application? </a:t>
            </a:r>
            <a:endParaRPr lang="en-US" dirty="0"/>
          </a:p>
          <a:p>
            <a:pPr>
              <a:lnSpc>
                <a:spcPct val="100000"/>
              </a:lnSpc>
              <a:buFontTx/>
              <a:buNone/>
            </a:pPr>
            <a:r>
              <a:rPr lang="en-US" dirty="0"/>
              <a:t>	ME, MAE, RMSE, MPE, MAPE, </a:t>
            </a:r>
            <a:r>
              <a:rPr lang="en-US" dirty="0" err="1"/>
              <a:t>RelMAE</a:t>
            </a:r>
            <a:r>
              <a:rPr lang="en-US" dirty="0" smtClean="0"/>
              <a:t>?</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48</a:t>
            </a:fld>
            <a:endParaRPr lang="en-US" dirty="0"/>
          </a:p>
        </p:txBody>
      </p:sp>
    </p:spTree>
    <p:extLst>
      <p:ext uri="{BB962C8B-B14F-4D97-AF65-F5344CB8AC3E}">
        <p14:creationId xmlns:p14="http://schemas.microsoft.com/office/powerpoint/2010/main" val="1184760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a:t>to </a:t>
            </a:r>
            <a:r>
              <a:rPr lang="en-US" dirty="0" smtClean="0"/>
              <a:t>Measure Forecasting </a:t>
            </a:r>
            <a:r>
              <a:rPr lang="en-US" dirty="0"/>
              <a:t>Accuracy</a:t>
            </a:r>
          </a:p>
        </p:txBody>
      </p:sp>
      <p:sp>
        <p:nvSpPr>
          <p:cNvPr id="3" name="Content Placeholder 2"/>
          <p:cNvSpPr>
            <a:spLocks noGrp="1"/>
          </p:cNvSpPr>
          <p:nvPr>
            <p:ph idx="1"/>
          </p:nvPr>
        </p:nvSpPr>
        <p:spPr/>
        <p:txBody>
          <a:bodyPr/>
          <a:lstStyle/>
          <a:p>
            <a:pPr marL="0" indent="0">
              <a:buNone/>
            </a:pPr>
            <a:r>
              <a:rPr lang="en-US" sz="2400" b="1" dirty="0" smtClean="0">
                <a:solidFill>
                  <a:srgbClr val="873B1F"/>
                </a:solidFill>
              </a:rPr>
              <a:t>Discussion Question</a:t>
            </a:r>
          </a:p>
          <a:p>
            <a:pPr>
              <a:lnSpc>
                <a:spcPct val="100000"/>
              </a:lnSpc>
              <a:spcBef>
                <a:spcPts val="1600"/>
              </a:spcBef>
            </a:pPr>
            <a:r>
              <a:rPr lang="en-US" dirty="0"/>
              <a:t>How does the type of data you are working with have an impact on the accuracy measures you could employ?</a:t>
            </a:r>
          </a:p>
          <a:p>
            <a:pPr>
              <a:lnSpc>
                <a:spcPct val="100000"/>
              </a:lnSpc>
              <a:spcBef>
                <a:spcPts val="1600"/>
              </a:spcBef>
            </a:pPr>
            <a:r>
              <a:rPr lang="en-US" dirty="0" smtClean="0"/>
              <a:t>Consider </a:t>
            </a:r>
            <a:r>
              <a:rPr lang="en-US" dirty="0"/>
              <a:t>the following examples:</a:t>
            </a:r>
          </a:p>
          <a:p>
            <a:pPr marL="460375" lvl="1" indent="-231775">
              <a:lnSpc>
                <a:spcPct val="100000"/>
              </a:lnSpc>
              <a:spcBef>
                <a:spcPts val="400"/>
              </a:spcBef>
              <a:buFont typeface=".AppleSystemUIFont" charset="-120"/>
              <a:buChar char="–"/>
            </a:pPr>
            <a:r>
              <a:rPr lang="en-US" sz="1800" dirty="0"/>
              <a:t>Temperature</a:t>
            </a:r>
          </a:p>
          <a:p>
            <a:pPr marL="460375" lvl="1" indent="-231775">
              <a:lnSpc>
                <a:spcPct val="100000"/>
              </a:lnSpc>
              <a:spcBef>
                <a:spcPts val="400"/>
              </a:spcBef>
              <a:buFont typeface=".AppleSystemUIFont" charset="-120"/>
              <a:buChar char="–"/>
            </a:pPr>
            <a:r>
              <a:rPr lang="en-US" sz="1800" dirty="0"/>
              <a:t>Company profits</a:t>
            </a:r>
          </a:p>
          <a:p>
            <a:pPr marL="460375" lvl="1" indent="-231775">
              <a:lnSpc>
                <a:spcPct val="100000"/>
              </a:lnSpc>
              <a:spcBef>
                <a:spcPts val="400"/>
              </a:spcBef>
              <a:buFont typeface=".AppleSystemUIFont" charset="-120"/>
              <a:buChar char="–"/>
            </a:pPr>
            <a:r>
              <a:rPr lang="en-US" sz="1800" dirty="0"/>
              <a:t>Sales of a low volume product (e.g. sales might be zero in a given time period)</a:t>
            </a:r>
          </a:p>
          <a:p>
            <a:pPr marL="460375" lvl="1" indent="-231775">
              <a:lnSpc>
                <a:spcPct val="100000"/>
              </a:lnSpc>
              <a:spcBef>
                <a:spcPts val="400"/>
              </a:spcBef>
              <a:buFont typeface=".AppleSystemUIFont" charset="-120"/>
              <a:buChar char="–"/>
            </a:pPr>
            <a:r>
              <a:rPr lang="en-US" sz="1800" dirty="0"/>
              <a:t>Price – earnings </a:t>
            </a:r>
            <a:r>
              <a:rPr lang="en-US" sz="1800" dirty="0" smtClean="0"/>
              <a:t>ratios</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49</a:t>
            </a:fld>
            <a:endParaRPr lang="en-US" dirty="0"/>
          </a:p>
        </p:txBody>
      </p:sp>
    </p:spTree>
    <p:extLst>
      <p:ext uri="{BB962C8B-B14F-4D97-AF65-F5344CB8AC3E}">
        <p14:creationId xmlns:p14="http://schemas.microsoft.com/office/powerpoint/2010/main" val="230938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Types of Data</a:t>
            </a:r>
            <a:endParaRPr lang="en-US" dirty="0"/>
          </a:p>
        </p:txBody>
      </p:sp>
      <p:sp>
        <p:nvSpPr>
          <p:cNvPr id="4" name="Content Placeholder 2"/>
          <p:cNvSpPr>
            <a:spLocks noGrp="1"/>
          </p:cNvSpPr>
          <p:nvPr>
            <p:ph idx="1"/>
          </p:nvPr>
        </p:nvSpPr>
        <p:spPr>
          <a:xfrm>
            <a:off x="685800" y="1481328"/>
            <a:ext cx="7543800" cy="4698810"/>
          </a:xfrm>
        </p:spPr>
        <p:txBody>
          <a:bodyPr/>
          <a:lstStyle/>
          <a:p>
            <a:pPr marL="7937" indent="0">
              <a:lnSpc>
                <a:spcPct val="100000"/>
              </a:lnSpc>
              <a:spcBef>
                <a:spcPts val="2200"/>
              </a:spcBef>
              <a:buNone/>
            </a:pPr>
            <a:r>
              <a:rPr lang="en-US" sz="1800" dirty="0" smtClean="0"/>
              <a:t>Data may be:</a:t>
            </a:r>
          </a:p>
          <a:p>
            <a:pPr marL="460375" indent="-225425">
              <a:lnSpc>
                <a:spcPct val="100000"/>
              </a:lnSpc>
            </a:pPr>
            <a:r>
              <a:rPr lang="en-US" sz="1800" dirty="0" smtClean="0"/>
              <a:t>Categorical (e.g., industrial classification)</a:t>
            </a:r>
          </a:p>
          <a:p>
            <a:pPr marL="460375" indent="-225425">
              <a:lnSpc>
                <a:spcPct val="100000"/>
              </a:lnSpc>
            </a:pPr>
            <a:r>
              <a:rPr lang="en-US" sz="1800" dirty="0" smtClean="0"/>
              <a:t>Ordinal (e.g., bond ratings, AAA, </a:t>
            </a:r>
            <a:r>
              <a:rPr lang="en-US" sz="1800" dirty="0" err="1" smtClean="0"/>
              <a:t>Aaa</a:t>
            </a:r>
            <a:r>
              <a:rPr lang="en-US" sz="1800" dirty="0" smtClean="0"/>
              <a:t>, …)</a:t>
            </a:r>
          </a:p>
          <a:p>
            <a:pPr marL="460375" indent="-225425">
              <a:lnSpc>
                <a:spcPct val="100000"/>
              </a:lnSpc>
            </a:pPr>
            <a:r>
              <a:rPr lang="en-US" sz="1800" dirty="0" smtClean="0"/>
              <a:t>Interval-scaled (e.g., temperature: Fahrenheit or Celsius)</a:t>
            </a:r>
          </a:p>
          <a:p>
            <a:pPr marL="460375" indent="-225425">
              <a:lnSpc>
                <a:spcPct val="100000"/>
              </a:lnSpc>
            </a:pPr>
            <a:r>
              <a:rPr lang="en-US" sz="1800" dirty="0" smtClean="0"/>
              <a:t>Ratio-scaled (e.g., monthly sales)</a:t>
            </a:r>
          </a:p>
          <a:p>
            <a:pPr marL="460375" indent="-225425">
              <a:lnSpc>
                <a:spcPct val="100000"/>
              </a:lnSpc>
            </a:pPr>
            <a:r>
              <a:rPr lang="en-US" sz="1800" dirty="0" smtClean="0"/>
              <a:t>Discrete or continuous (e.g., number of commercials shown during a one-hour period vs. time devoted to commercials during that hour)</a:t>
            </a:r>
          </a:p>
          <a:p>
            <a:pPr marL="460375" indent="-225425">
              <a:lnSpc>
                <a:spcPct val="100000"/>
              </a:lnSpc>
            </a:pPr>
            <a:r>
              <a:rPr lang="en-US" sz="1800" dirty="0" smtClean="0"/>
              <a:t>Time series or cross-sectional (e.g., stock price over time vs. multiple stock prices on a given day)</a:t>
            </a:r>
          </a:p>
          <a:p>
            <a:pPr marL="460375" indent="-225425">
              <a:lnSpc>
                <a:spcPct val="100000"/>
              </a:lnSpc>
            </a:pPr>
            <a:r>
              <a:rPr lang="en-US" sz="1800" dirty="0" smtClean="0"/>
              <a:t>Stock or flow (e.g., capital vs. income)</a:t>
            </a:r>
          </a:p>
          <a:p>
            <a:pPr marL="11113" indent="0">
              <a:lnSpc>
                <a:spcPct val="100000"/>
              </a:lnSpc>
              <a:buNone/>
            </a:pPr>
            <a:r>
              <a:rPr lang="en-US" sz="1800" dirty="0" smtClean="0"/>
              <a:t>Or even:</a:t>
            </a:r>
          </a:p>
          <a:p>
            <a:pPr marL="465138" indent="-279400">
              <a:lnSpc>
                <a:spcPct val="100000"/>
              </a:lnSpc>
            </a:pPr>
            <a:r>
              <a:rPr lang="en-US" sz="1800" dirty="0" smtClean="0">
                <a:solidFill>
                  <a:srgbClr val="FF0000"/>
                </a:solidFill>
              </a:rPr>
              <a:t>text</a:t>
            </a:r>
            <a:endParaRPr lang="en-US" sz="1800" dirty="0">
              <a:solidFill>
                <a:srgbClr val="FF0000"/>
              </a:solidFill>
            </a:endParaRPr>
          </a:p>
        </p:txBody>
      </p:sp>
      <p:sp>
        <p:nvSpPr>
          <p:cNvPr id="5" name="Slide Number Placeholder 4"/>
          <p:cNvSpPr>
            <a:spLocks noGrp="1"/>
          </p:cNvSpPr>
          <p:nvPr>
            <p:ph type="sldNum" sz="quarter" idx="4"/>
          </p:nvPr>
        </p:nvSpPr>
        <p:spPr/>
        <p:txBody>
          <a:bodyPr/>
          <a:lstStyle/>
          <a:p>
            <a:fld id="{9BB7F014-2DB4-4D49-99B4-59FA1294E957}" type="slidenum">
              <a:rPr lang="en-US" smtClean="0"/>
              <a:pPr/>
              <a:t>5</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Tree>
    <p:extLst>
      <p:ext uri="{BB962C8B-B14F-4D97-AF65-F5344CB8AC3E}">
        <p14:creationId xmlns:p14="http://schemas.microsoft.com/office/powerpoint/2010/main" val="924563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 Prediction Intervals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50</a:t>
            </a:fld>
            <a:endParaRPr lang="en-US" dirty="0"/>
          </a:p>
        </p:txBody>
      </p:sp>
      <p:sp>
        <p:nvSpPr>
          <p:cNvPr id="7" name="Content Placeholder 2"/>
          <p:cNvSpPr>
            <a:spLocks noGrp="1"/>
          </p:cNvSpPr>
          <p:nvPr>
            <p:ph sz="half" idx="1"/>
          </p:nvPr>
        </p:nvSpPr>
        <p:spPr>
          <a:xfrm>
            <a:off x="685800" y="1541076"/>
            <a:ext cx="3886200" cy="4525963"/>
          </a:xfrm>
        </p:spPr>
        <p:txBody>
          <a:bodyPr>
            <a:normAutofit/>
          </a:bodyPr>
          <a:lstStyle/>
          <a:p>
            <a:pPr marL="0" indent="0">
              <a:buNone/>
            </a:pPr>
            <a:r>
              <a:rPr lang="en-US" b="1" dirty="0">
                <a:solidFill>
                  <a:srgbClr val="873B1F"/>
                </a:solidFill>
              </a:rPr>
              <a:t>Normal Prediction Intervals</a:t>
            </a:r>
          </a:p>
          <a:p>
            <a:pPr marL="0" indent="0">
              <a:lnSpc>
                <a:spcPts val="2400"/>
              </a:lnSpc>
              <a:buNone/>
            </a:pPr>
            <a:r>
              <a:rPr lang="en-US" sz="1800" kern="1400" dirty="0" smtClean="0"/>
              <a:t>If </a:t>
            </a:r>
            <a:r>
              <a:rPr lang="en-US" sz="1800" i="1" kern="1400" dirty="0"/>
              <a:t>Z</a:t>
            </a:r>
            <a:r>
              <a:rPr lang="en-US" sz="1800" kern="1400" dirty="0"/>
              <a:t> = value from normal tables, the 100(1-</a:t>
            </a:r>
            <a:r>
              <a:rPr lang="en-US" sz="1800" kern="1400" dirty="0">
                <a:sym typeface="Symbol" pitchFamily="18" charset="2"/>
              </a:rPr>
              <a:t>) percent </a:t>
            </a:r>
            <a:r>
              <a:rPr lang="en-US" sz="1800" kern="1400" dirty="0"/>
              <a:t>Prediction Interval for </a:t>
            </a:r>
            <a:r>
              <a:rPr lang="en-US" sz="1800" i="1" kern="1400" dirty="0"/>
              <a:t>Y</a:t>
            </a:r>
            <a:r>
              <a:rPr lang="en-US" sz="1800" kern="1400" dirty="0"/>
              <a:t> is:</a:t>
            </a:r>
          </a:p>
          <a:p>
            <a:pPr marL="0" indent="0">
              <a:buNone/>
            </a:pPr>
            <a:endParaRPr lang="en-US" i="1" dirty="0">
              <a:latin typeface="Cambria Math"/>
            </a:endParaRPr>
          </a:p>
          <a:p>
            <a:pPr marL="0" indent="0">
              <a:buNone/>
            </a:pPr>
            <a:endParaRPr lang="en-US" dirty="0"/>
          </a:p>
        </p:txBody>
      </p:sp>
      <p:sp>
        <p:nvSpPr>
          <p:cNvPr id="8" name="Content Placeholder 3"/>
          <p:cNvSpPr txBox="1">
            <a:spLocks/>
          </p:cNvSpPr>
          <p:nvPr/>
        </p:nvSpPr>
        <p:spPr>
          <a:xfrm>
            <a:off x="4812383" y="1541075"/>
            <a:ext cx="4114800" cy="45259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solidFill>
                  <a:srgbClr val="873B1F"/>
                </a:solidFill>
              </a:rPr>
              <a:t>Standard values for </a:t>
            </a:r>
            <a:r>
              <a:rPr lang="en-US" sz="2000" b="1" i="1" dirty="0" smtClean="0">
                <a:solidFill>
                  <a:srgbClr val="873B1F"/>
                </a:solidFill>
              </a:rPr>
              <a:t>Z</a:t>
            </a:r>
            <a:r>
              <a:rPr lang="en-US" sz="2000" b="1" dirty="0" smtClean="0">
                <a:solidFill>
                  <a:srgbClr val="873B1F"/>
                </a:solidFill>
              </a:rPr>
              <a:t> are:</a:t>
            </a:r>
          </a:p>
          <a:p>
            <a:pPr marL="0" indent="0">
              <a:buFont typeface="Arial" panose="020B0604020202020204" pitchFamily="34" charset="0"/>
              <a:buNone/>
            </a:pP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009535086"/>
              </p:ext>
            </p:extLst>
          </p:nvPr>
        </p:nvGraphicFramePr>
        <p:xfrm>
          <a:off x="4808651" y="2081700"/>
          <a:ext cx="3200400" cy="1828800"/>
        </p:xfrm>
        <a:graphic>
          <a:graphicData uri="http://schemas.openxmlformats.org/drawingml/2006/table">
            <a:tbl>
              <a:tblPr firstRow="1" bandRow="1">
                <a:tableStyleId>{8EC20E35-A176-4012-BC5E-935CFFF8708E}</a:tableStyleId>
              </a:tblPr>
              <a:tblGrid>
                <a:gridCol w="1600200">
                  <a:extLst>
                    <a:ext uri="{9D8B030D-6E8A-4147-A177-3AD203B41FA5}">
                      <a16:colId xmlns="" xmlns:a16="http://schemas.microsoft.com/office/drawing/2014/main" val="20000"/>
                    </a:ext>
                  </a:extLst>
                </a:gridCol>
                <a:gridCol w="1600200">
                  <a:extLst>
                    <a:ext uri="{9D8B030D-6E8A-4147-A177-3AD203B41FA5}">
                      <a16:colId xmlns="" xmlns:a16="http://schemas.microsoft.com/office/drawing/2014/main" val="20001"/>
                    </a:ext>
                  </a:extLst>
                </a:gridCol>
              </a:tblGrid>
              <a:tr h="365760">
                <a:tc>
                  <a:txBody>
                    <a:bodyPr/>
                    <a:lstStyle/>
                    <a:p>
                      <a:pPr algn="ctr"/>
                      <a:r>
                        <a:rPr lang="en-US" sz="1600" dirty="0">
                          <a:latin typeface="Arial" charset="0"/>
                          <a:ea typeface="Arial" charset="0"/>
                          <a:cs typeface="Arial" charset="0"/>
                        </a:rPr>
                        <a:t>100(1-</a:t>
                      </a:r>
                      <a:r>
                        <a:rPr lang="el-GR" sz="1600" dirty="0">
                          <a:latin typeface="Arial" charset="0"/>
                          <a:ea typeface="Arial" charset="0"/>
                          <a:cs typeface="Arial" charset="0"/>
                        </a:rPr>
                        <a:t>α</a:t>
                      </a:r>
                      <a:r>
                        <a:rPr lang="en-US" sz="1600" dirty="0">
                          <a:latin typeface="Arial" charset="0"/>
                          <a:ea typeface="Arial" charset="0"/>
                          <a:cs typeface="Arial" charset="0"/>
                        </a:rPr>
                        <a:t>)</a:t>
                      </a:r>
                    </a:p>
                  </a:txBody>
                  <a:tcPr anchor="ctr">
                    <a:lnL w="6350" cap="flat" cmpd="sng" algn="ctr">
                      <a:solidFill>
                        <a:srgbClr val="18275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tc>
                  <a:txBody>
                    <a:bodyPr/>
                    <a:lstStyle/>
                    <a:p>
                      <a:pPr algn="ctr"/>
                      <a:r>
                        <a:rPr lang="en-US" sz="1600" dirty="0">
                          <a:latin typeface="Arial" charset="0"/>
                          <a:ea typeface="Arial" charset="0"/>
                          <a:cs typeface="Arial" charset="0"/>
                        </a:rPr>
                        <a:t>Z</a:t>
                      </a:r>
                    </a:p>
                  </a:txBody>
                  <a:tcPr anchor="ctr">
                    <a:lnL w="6350" cap="flat" cmpd="sng" algn="ctr">
                      <a:solidFill>
                        <a:schemeClr val="bg1"/>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solidFill>
                      <a:srgbClr val="182752"/>
                    </a:solidFill>
                  </a:tcPr>
                </a:tc>
                <a:extLst>
                  <a:ext uri="{0D108BD9-81ED-4DB2-BD59-A6C34878D82A}">
                    <a16:rowId xmlns="" xmlns:a16="http://schemas.microsoft.com/office/drawing/2014/main" val="10000"/>
                  </a:ext>
                </a:extLst>
              </a:tr>
              <a:tr h="365760">
                <a:tc>
                  <a:txBody>
                    <a:bodyPr/>
                    <a:lstStyle/>
                    <a:p>
                      <a:pPr algn="ctr"/>
                      <a:r>
                        <a:rPr lang="en-US" sz="1600" dirty="0">
                          <a:latin typeface="Arial" charset="0"/>
                          <a:ea typeface="Arial" charset="0"/>
                          <a:cs typeface="Arial" charset="0"/>
                        </a:rPr>
                        <a:t>80</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latin typeface="Arial" charset="0"/>
                          <a:ea typeface="Arial" charset="0"/>
                          <a:cs typeface="Arial" charset="0"/>
                        </a:rPr>
                        <a:t>1.282</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1"/>
                  </a:ext>
                </a:extLst>
              </a:tr>
              <a:tr h="365760">
                <a:tc>
                  <a:txBody>
                    <a:bodyPr/>
                    <a:lstStyle/>
                    <a:p>
                      <a:pPr algn="ctr"/>
                      <a:r>
                        <a:rPr lang="en-US" sz="1600" dirty="0">
                          <a:latin typeface="Arial" charset="0"/>
                          <a:ea typeface="Arial" charset="0"/>
                          <a:cs typeface="Arial" charset="0"/>
                        </a:rPr>
                        <a:t>90</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latin typeface="Arial" charset="0"/>
                          <a:ea typeface="Arial" charset="0"/>
                          <a:cs typeface="Arial" charset="0"/>
                        </a:rPr>
                        <a:t>1.645</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2"/>
                  </a:ext>
                </a:extLst>
              </a:tr>
              <a:tr h="365760">
                <a:tc>
                  <a:txBody>
                    <a:bodyPr/>
                    <a:lstStyle/>
                    <a:p>
                      <a:pPr algn="ctr"/>
                      <a:r>
                        <a:rPr lang="en-US" sz="1600" dirty="0">
                          <a:latin typeface="Arial" charset="0"/>
                          <a:ea typeface="Arial" charset="0"/>
                          <a:cs typeface="Arial" charset="0"/>
                        </a:rPr>
                        <a:t>95</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latin typeface="Arial" charset="0"/>
                          <a:ea typeface="Arial" charset="0"/>
                          <a:cs typeface="Arial" charset="0"/>
                        </a:rPr>
                        <a:t>1.960</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3"/>
                  </a:ext>
                </a:extLst>
              </a:tr>
              <a:tr h="365760">
                <a:tc>
                  <a:txBody>
                    <a:bodyPr/>
                    <a:lstStyle/>
                    <a:p>
                      <a:pPr algn="ctr"/>
                      <a:r>
                        <a:rPr lang="en-US" sz="1600" dirty="0">
                          <a:latin typeface="Arial" charset="0"/>
                          <a:ea typeface="Arial" charset="0"/>
                          <a:cs typeface="Arial" charset="0"/>
                        </a:rPr>
                        <a:t>99</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600" dirty="0">
                          <a:latin typeface="Arial" charset="0"/>
                          <a:ea typeface="Arial" charset="0"/>
                          <a:cs typeface="Arial" charset="0"/>
                        </a:rPr>
                        <a:t>2.576</a:t>
                      </a:r>
                    </a:p>
                  </a:txBody>
                  <a:tcPr anchor="ctr">
                    <a:lnL w="6350" cap="flat" cmpd="sng" algn="ctr">
                      <a:solidFill>
                        <a:srgbClr val="182752"/>
                      </a:solidFill>
                      <a:prstDash val="solid"/>
                      <a:round/>
                      <a:headEnd type="none" w="med" len="med"/>
                      <a:tailEnd type="none" w="med" len="med"/>
                    </a:lnL>
                    <a:lnR w="6350" cap="flat" cmpd="sng" algn="ctr">
                      <a:solidFill>
                        <a:srgbClr val="182752"/>
                      </a:solidFill>
                      <a:prstDash val="solid"/>
                      <a:round/>
                      <a:headEnd type="none" w="med" len="med"/>
                      <a:tailEnd type="none" w="med" len="med"/>
                    </a:lnR>
                    <a:lnT w="6350" cap="flat" cmpd="sng" algn="ctr">
                      <a:solidFill>
                        <a:srgbClr val="182752"/>
                      </a:solidFill>
                      <a:prstDash val="solid"/>
                      <a:round/>
                      <a:headEnd type="none" w="med" len="med"/>
                      <a:tailEnd type="none" w="med" len="med"/>
                    </a:lnT>
                    <a:lnB w="6350" cap="flat" cmpd="sng" algn="ctr">
                      <a:solidFill>
                        <a:srgbClr val="182752"/>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4"/>
                  </a:ext>
                </a:extLst>
              </a:tr>
            </a:tbl>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02489516"/>
              </p:ext>
            </p:extLst>
          </p:nvPr>
        </p:nvGraphicFramePr>
        <p:xfrm>
          <a:off x="1470581" y="2909343"/>
          <a:ext cx="1655975" cy="408882"/>
        </p:xfrm>
        <a:graphic>
          <a:graphicData uri="http://schemas.openxmlformats.org/presentationml/2006/ole">
            <mc:AlternateContent xmlns:mc="http://schemas.openxmlformats.org/markup-compatibility/2006">
              <mc:Choice xmlns:v="urn:schemas-microsoft-com:vml" Requires="v">
                <p:oleObj spid="_x0000_s18459" name="Equation" r:id="rId3" imgW="1028254" imgH="253890" progId="">
                  <p:embed/>
                </p:oleObj>
              </mc:Choice>
              <mc:Fallback>
                <p:oleObj name="Equation" r:id="rId3" imgW="1028254" imgH="25389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581" y="2909343"/>
                        <a:ext cx="1655975" cy="408882"/>
                      </a:xfrm>
                      <a:prstGeom prst="rect">
                        <a:avLst/>
                      </a:prstGeom>
                      <a:noFill/>
                      <a:extLst/>
                    </p:spPr>
                  </p:pic>
                </p:oleObj>
              </mc:Fallback>
            </mc:AlternateContent>
          </a:graphicData>
        </a:graphic>
      </p:graphicFrame>
      <p:cxnSp>
        <p:nvCxnSpPr>
          <p:cNvPr id="11" name="Straight Connector 10"/>
          <p:cNvCxnSpPr/>
          <p:nvPr/>
        </p:nvCxnSpPr>
        <p:spPr>
          <a:xfrm rot="5400000">
            <a:off x="2251631" y="3834218"/>
            <a:ext cx="4648200" cy="0"/>
          </a:xfrm>
          <a:prstGeom prst="line">
            <a:avLst/>
          </a:prstGeom>
          <a:ln w="38100">
            <a:solidFill>
              <a:srgbClr val="873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603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 Prediction Intervals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51</a:t>
            </a:fld>
            <a:endParaRPr lang="en-US" dirty="0"/>
          </a:p>
        </p:txBody>
      </p:sp>
      <p:sp>
        <p:nvSpPr>
          <p:cNvPr id="7" name="Content Placeholder 2"/>
          <p:cNvSpPr>
            <a:spLocks noGrp="1"/>
          </p:cNvSpPr>
          <p:nvPr>
            <p:ph sz="half" idx="1"/>
          </p:nvPr>
        </p:nvSpPr>
        <p:spPr>
          <a:xfrm>
            <a:off x="685799" y="1541076"/>
            <a:ext cx="7543799" cy="4525963"/>
          </a:xfrm>
        </p:spPr>
        <p:txBody>
          <a:bodyPr>
            <a:normAutofit/>
          </a:bodyPr>
          <a:lstStyle/>
          <a:p>
            <a:pPr marL="0" indent="0">
              <a:buNone/>
            </a:pPr>
            <a:r>
              <a:rPr lang="en-US" b="1" dirty="0">
                <a:solidFill>
                  <a:srgbClr val="873B1F"/>
                </a:solidFill>
              </a:rPr>
              <a:t>Normal </a:t>
            </a:r>
            <a:r>
              <a:rPr lang="en-US" b="1" dirty="0" smtClean="0">
                <a:solidFill>
                  <a:srgbClr val="873B1F"/>
                </a:solidFill>
              </a:rPr>
              <a:t>Example</a:t>
            </a:r>
            <a:endParaRPr lang="en-US" b="1" dirty="0">
              <a:solidFill>
                <a:srgbClr val="873B1F"/>
              </a:solidFill>
            </a:endParaRPr>
          </a:p>
          <a:p>
            <a:pPr>
              <a:lnSpc>
                <a:spcPct val="100000"/>
              </a:lnSpc>
              <a:spcBef>
                <a:spcPts val="2200"/>
              </a:spcBef>
            </a:pPr>
            <a:r>
              <a:rPr lang="en-US" dirty="0" smtClean="0"/>
              <a:t>Suppose </a:t>
            </a:r>
            <a:r>
              <a:rPr lang="en-US" dirty="0"/>
              <a:t>RMSE = 4.35</a:t>
            </a:r>
          </a:p>
          <a:p>
            <a:pPr>
              <a:lnSpc>
                <a:spcPct val="100000"/>
              </a:lnSpc>
              <a:buFontTx/>
              <a:buNone/>
            </a:pPr>
            <a:r>
              <a:rPr lang="en-US" dirty="0"/>
              <a:t>	Given point forecast = 42</a:t>
            </a:r>
          </a:p>
          <a:p>
            <a:pPr>
              <a:lnSpc>
                <a:spcPct val="100000"/>
              </a:lnSpc>
              <a:buFontTx/>
              <a:buNone/>
            </a:pPr>
            <a:r>
              <a:rPr lang="en-US" dirty="0"/>
              <a:t>	Use 1-</a:t>
            </a:r>
            <a:r>
              <a:rPr lang="el-GR" dirty="0"/>
              <a:t>α</a:t>
            </a:r>
            <a:r>
              <a:rPr lang="en-US" dirty="0"/>
              <a:t> = 0.95, so Z = 1.96</a:t>
            </a:r>
          </a:p>
          <a:p>
            <a:pPr>
              <a:lnSpc>
                <a:spcPct val="100000"/>
              </a:lnSpc>
              <a:spcBef>
                <a:spcPts val="1600"/>
              </a:spcBef>
            </a:pPr>
            <a:r>
              <a:rPr lang="en-US" dirty="0"/>
              <a:t>Then 95% P.I. is 42 ± (1.96</a:t>
            </a:r>
            <a:r>
              <a:rPr lang="en-US" dirty="0" smtClean="0"/>
              <a:t>) × 4.35</a:t>
            </a:r>
            <a:endParaRPr lang="en-US" dirty="0"/>
          </a:p>
          <a:p>
            <a:pPr>
              <a:lnSpc>
                <a:spcPct val="100000"/>
              </a:lnSpc>
              <a:buNone/>
              <a:tabLst>
                <a:tab pos="2450592" algn="l"/>
                <a:tab pos="2459736" algn="l"/>
                <a:tab pos="2468880" algn="l"/>
              </a:tabLst>
            </a:pPr>
            <a:r>
              <a:rPr lang="en-US" dirty="0"/>
              <a:t>		</a:t>
            </a:r>
            <a:r>
              <a:rPr lang="en-US" dirty="0" smtClean="0"/>
              <a:t>= </a:t>
            </a:r>
            <a:r>
              <a:rPr lang="en-US" dirty="0"/>
              <a:t>42 ± 8.53</a:t>
            </a:r>
          </a:p>
          <a:p>
            <a:pPr>
              <a:lnSpc>
                <a:spcPct val="100000"/>
              </a:lnSpc>
              <a:spcBef>
                <a:spcPts val="1600"/>
              </a:spcBef>
            </a:pPr>
            <a:r>
              <a:rPr lang="en-US" dirty="0"/>
              <a:t>The P.I. is [33.47, 50.53</a:t>
            </a:r>
            <a:r>
              <a:rPr lang="en-US" dirty="0" smtClean="0"/>
              <a:t>]</a:t>
            </a:r>
            <a:endParaRPr lang="en-US" i="1" dirty="0">
              <a:latin typeface="Cambria Math"/>
            </a:endParaRPr>
          </a:p>
        </p:txBody>
      </p:sp>
    </p:spTree>
    <p:extLst>
      <p:ext uri="{BB962C8B-B14F-4D97-AF65-F5344CB8AC3E}">
        <p14:creationId xmlns:p14="http://schemas.microsoft.com/office/powerpoint/2010/main" val="877305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 Prediction Intervals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52</a:t>
            </a:fld>
            <a:endParaRPr lang="en-US" dirty="0"/>
          </a:p>
        </p:txBody>
      </p:sp>
      <p:sp>
        <p:nvSpPr>
          <p:cNvPr id="7" name="Content Placeholder 2"/>
          <p:cNvSpPr>
            <a:spLocks noGrp="1"/>
          </p:cNvSpPr>
          <p:nvPr>
            <p:ph sz="half" idx="1"/>
          </p:nvPr>
        </p:nvSpPr>
        <p:spPr>
          <a:xfrm>
            <a:off x="685799" y="1541076"/>
            <a:ext cx="7543799" cy="4525963"/>
          </a:xfrm>
        </p:spPr>
        <p:txBody>
          <a:bodyPr>
            <a:normAutofit/>
          </a:bodyPr>
          <a:lstStyle/>
          <a:p>
            <a:pPr marL="0" indent="0">
              <a:buNone/>
            </a:pPr>
            <a:r>
              <a:rPr lang="en-US" b="1" dirty="0" smtClean="0">
                <a:solidFill>
                  <a:srgbClr val="873B1F"/>
                </a:solidFill>
              </a:rPr>
              <a:t>Empirical Prediction Intervals</a:t>
            </a:r>
            <a:endParaRPr lang="en-US" b="1" dirty="0">
              <a:solidFill>
                <a:srgbClr val="873B1F"/>
              </a:solidFill>
            </a:endParaRPr>
          </a:p>
          <a:p>
            <a:pPr marL="347663" indent="-347663">
              <a:lnSpc>
                <a:spcPct val="100000"/>
              </a:lnSpc>
              <a:spcBef>
                <a:spcPts val="1600"/>
              </a:spcBef>
              <a:buClr>
                <a:srgbClr val="873B1F"/>
              </a:buClr>
              <a:buAutoNum type="arabicPeriod"/>
            </a:pPr>
            <a:r>
              <a:rPr lang="en-US" sz="1800" dirty="0"/>
              <a:t>Generate the set of errors from the estimation sample (suppose </a:t>
            </a:r>
            <a:r>
              <a:rPr lang="en-US" sz="1800" i="1" dirty="0"/>
              <a:t>n</a:t>
            </a:r>
            <a:r>
              <a:rPr lang="en-US" sz="1800" dirty="0"/>
              <a:t> = 30)</a:t>
            </a:r>
          </a:p>
          <a:p>
            <a:pPr marL="347663" indent="-347663">
              <a:lnSpc>
                <a:spcPct val="100000"/>
              </a:lnSpc>
              <a:buClr>
                <a:srgbClr val="873B1F"/>
              </a:buClr>
              <a:buAutoNum type="arabicPeriod"/>
            </a:pPr>
            <a:r>
              <a:rPr lang="en-US" sz="1800" dirty="0"/>
              <a:t>Form the empirical error distribution, ranking the values from smallest to largest.</a:t>
            </a:r>
          </a:p>
          <a:p>
            <a:pPr marL="347663" indent="-347663">
              <a:lnSpc>
                <a:spcPct val="100000"/>
              </a:lnSpc>
              <a:buClr>
                <a:srgbClr val="873B1F"/>
              </a:buClr>
              <a:buAutoNum type="arabicPeriod"/>
            </a:pPr>
            <a:r>
              <a:rPr lang="en-US" sz="1800" dirty="0"/>
              <a:t>Assign the percentage value 100(</a:t>
            </a:r>
            <a:r>
              <a:rPr lang="en-US" sz="1800" i="1" dirty="0" err="1"/>
              <a:t>i</a:t>
            </a:r>
            <a:r>
              <a:rPr lang="en-US" sz="1800" dirty="0"/>
              <a:t> – 0.5)/</a:t>
            </a:r>
            <a:r>
              <a:rPr lang="en-US" sz="1800" i="1" dirty="0"/>
              <a:t>n</a:t>
            </a:r>
            <a:r>
              <a:rPr lang="en-US" sz="1800" dirty="0"/>
              <a:t> to the </a:t>
            </a:r>
            <a:r>
              <a:rPr lang="en-US" sz="1800" i="1" dirty="0" err="1"/>
              <a:t>i</a:t>
            </a:r>
            <a:r>
              <a:rPr lang="en-US" sz="1800" dirty="0" err="1"/>
              <a:t>th</a:t>
            </a:r>
            <a:r>
              <a:rPr lang="en-US" sz="1800" dirty="0"/>
              <a:t> smallest observation (100*0.5/30 = 1.67, </a:t>
            </a:r>
            <a:r>
              <a:rPr lang="en-US" sz="1800" dirty="0" smtClean="0"/>
              <a:t>100 × 1.5/30 </a:t>
            </a:r>
            <a:r>
              <a:rPr lang="en-US" sz="1800" dirty="0"/>
              <a:t>= 5.0, …, </a:t>
            </a:r>
            <a:r>
              <a:rPr lang="en-US" sz="1800" dirty="0" smtClean="0"/>
              <a:t/>
            </a:r>
            <a:br>
              <a:rPr lang="en-US" sz="1800" dirty="0" smtClean="0"/>
            </a:br>
            <a:r>
              <a:rPr lang="en-US" sz="1800" dirty="0" smtClean="0"/>
              <a:t>100 × 29.5/30 </a:t>
            </a:r>
            <a:r>
              <a:rPr lang="en-US" sz="1800" dirty="0"/>
              <a:t>= 98.33) </a:t>
            </a:r>
          </a:p>
          <a:p>
            <a:pPr marL="347663" indent="-347663">
              <a:lnSpc>
                <a:spcPct val="100000"/>
              </a:lnSpc>
              <a:buClr>
                <a:srgbClr val="873B1F"/>
              </a:buClr>
              <a:buAutoNum type="arabicPeriod"/>
            </a:pPr>
            <a:r>
              <a:rPr lang="en-US" sz="1800" dirty="0"/>
              <a:t>Form the prediction interval by selecting an appropriate pair of percentage points [For an 80 percent interval with </a:t>
            </a:r>
            <a:r>
              <a:rPr lang="en-US" sz="1800" i="1" dirty="0"/>
              <a:t>n</a:t>
            </a:r>
            <a:r>
              <a:rPr lang="en-US" sz="1800" dirty="0"/>
              <a:t> = 30, choose the average of the third and fourth smallest (largest) values].</a:t>
            </a:r>
          </a:p>
          <a:p>
            <a:pPr marL="347663" indent="-347663">
              <a:lnSpc>
                <a:spcPct val="100000"/>
              </a:lnSpc>
              <a:buClr>
                <a:srgbClr val="873B1F"/>
              </a:buClr>
              <a:buAutoNum type="arabicPeriod" startAt="5"/>
            </a:pPr>
            <a:r>
              <a:rPr lang="en-US" sz="1800" dirty="0"/>
              <a:t>The empirical prediction distribution is then defined by adding each error to the point forecast.</a:t>
            </a:r>
          </a:p>
        </p:txBody>
      </p:sp>
    </p:spTree>
    <p:extLst>
      <p:ext uri="{BB962C8B-B14F-4D97-AF65-F5344CB8AC3E}">
        <p14:creationId xmlns:p14="http://schemas.microsoft.com/office/powerpoint/2010/main" val="1411911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5799" y="1830775"/>
            <a:ext cx="5972800" cy="4391002"/>
          </a:xfrm>
          <a:prstGeom prst="rect">
            <a:avLst/>
          </a:prstGeom>
        </p:spPr>
      </p:pic>
      <p:sp>
        <p:nvSpPr>
          <p:cNvPr id="2" name="Title 1"/>
          <p:cNvSpPr>
            <a:spLocks noGrp="1"/>
          </p:cNvSpPr>
          <p:nvPr>
            <p:ph type="title"/>
          </p:nvPr>
        </p:nvSpPr>
        <p:spPr/>
        <p:txBody>
          <a:bodyPr/>
          <a:lstStyle/>
          <a:p>
            <a:r>
              <a:rPr lang="en-US" dirty="0" smtClean="0"/>
              <a:t>Empirical Prediction Intervals – Example</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53</a:t>
            </a:fld>
            <a:endParaRPr lang="en-US" dirty="0"/>
          </a:p>
        </p:txBody>
      </p:sp>
      <p:sp>
        <p:nvSpPr>
          <p:cNvPr id="6" name="Content Placeholder 2"/>
          <p:cNvSpPr txBox="1">
            <a:spLocks/>
          </p:cNvSpPr>
          <p:nvPr/>
        </p:nvSpPr>
        <p:spPr>
          <a:xfrm>
            <a:off x="685800" y="1481328"/>
            <a:ext cx="7543800" cy="3276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Table 2.13	</a:t>
            </a:r>
            <a:r>
              <a:rPr lang="en-US" sz="1600" b="1" dirty="0" smtClean="0">
                <a:solidFill>
                  <a:srgbClr val="873B1F"/>
                </a:solidFill>
              </a:rPr>
              <a:t>Comparison of 80 Percent Prediction Intervals for Weather Data</a:t>
            </a:r>
            <a:endParaRPr lang="en-US" sz="1600" dirty="0">
              <a:solidFill>
                <a:srgbClr val="873B1F"/>
              </a:solidFill>
            </a:endParaRPr>
          </a:p>
        </p:txBody>
      </p:sp>
    </p:spTree>
    <p:extLst>
      <p:ext uri="{BB962C8B-B14F-4D97-AF65-F5344CB8AC3E}">
        <p14:creationId xmlns:p14="http://schemas.microsoft.com/office/powerpoint/2010/main" val="308946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 Prediction Intervals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54</a:t>
            </a:fld>
            <a:endParaRPr lang="en-US" dirty="0"/>
          </a:p>
        </p:txBody>
      </p:sp>
      <p:sp>
        <p:nvSpPr>
          <p:cNvPr id="7" name="Content Placeholder 2"/>
          <p:cNvSpPr>
            <a:spLocks noGrp="1"/>
          </p:cNvSpPr>
          <p:nvPr>
            <p:ph sz="half" idx="1"/>
          </p:nvPr>
        </p:nvSpPr>
        <p:spPr>
          <a:xfrm>
            <a:off x="685799" y="1541076"/>
            <a:ext cx="7543799" cy="4525963"/>
          </a:xfrm>
        </p:spPr>
        <p:txBody>
          <a:bodyPr>
            <a:normAutofit/>
          </a:bodyPr>
          <a:lstStyle/>
          <a:p>
            <a:pPr marL="0" indent="0">
              <a:buNone/>
            </a:pPr>
            <a:r>
              <a:rPr lang="en-US" sz="2400" b="1" dirty="0" smtClean="0">
                <a:solidFill>
                  <a:srgbClr val="873B1F"/>
                </a:solidFill>
              </a:rPr>
              <a:t>Summary</a:t>
            </a:r>
            <a:endParaRPr lang="en-US" sz="2400" b="1" dirty="0">
              <a:solidFill>
                <a:srgbClr val="873B1F"/>
              </a:solidFill>
            </a:endParaRPr>
          </a:p>
          <a:p>
            <a:pPr marL="0" indent="0">
              <a:lnSpc>
                <a:spcPct val="100000"/>
              </a:lnSpc>
              <a:spcBef>
                <a:spcPts val="1600"/>
              </a:spcBef>
              <a:buClr>
                <a:srgbClr val="873B1F"/>
              </a:buClr>
              <a:buNone/>
            </a:pPr>
            <a:r>
              <a:rPr lang="en-US" dirty="0" smtClean="0"/>
              <a:t>Empirical intervals are:</a:t>
            </a:r>
            <a:endParaRPr lang="en-US" dirty="0"/>
          </a:p>
          <a:p>
            <a:pPr marL="460375" indent="-225425">
              <a:lnSpc>
                <a:spcPct val="100000"/>
              </a:lnSpc>
            </a:pPr>
            <a:r>
              <a:rPr lang="en-US" dirty="0" smtClean="0"/>
              <a:t>Not dependent on an assumption of normality</a:t>
            </a:r>
          </a:p>
          <a:p>
            <a:pPr marL="460375" indent="-225425">
              <a:lnSpc>
                <a:spcPct val="100000"/>
              </a:lnSpc>
            </a:pPr>
            <a:r>
              <a:rPr lang="en-US" dirty="0" smtClean="0"/>
              <a:t>Restricted in terms of the possible probabilities of coverage</a:t>
            </a:r>
          </a:p>
          <a:p>
            <a:pPr marL="460375" indent="-225425">
              <a:lnSpc>
                <a:spcPct val="100000"/>
              </a:lnSpc>
            </a:pPr>
            <a:r>
              <a:rPr lang="en-US" dirty="0" smtClean="0"/>
              <a:t>Usually not symmetric</a:t>
            </a:r>
          </a:p>
          <a:p>
            <a:pPr marL="460375" indent="-225425">
              <a:lnSpc>
                <a:spcPct val="100000"/>
              </a:lnSpc>
            </a:pPr>
            <a:r>
              <a:rPr lang="en-US" dirty="0" smtClean="0"/>
              <a:t>Less susceptible to occasional outliers since they rely on percentiles rather than the sample standard deviation</a:t>
            </a:r>
          </a:p>
          <a:p>
            <a:pPr marL="460375" indent="-225425">
              <a:lnSpc>
                <a:spcPct val="100000"/>
              </a:lnSpc>
            </a:pPr>
            <a:r>
              <a:rPr lang="en-US" dirty="0" smtClean="0"/>
              <a:t>Usually not available in existing software</a:t>
            </a:r>
            <a:endParaRPr lang="en-US" dirty="0"/>
          </a:p>
        </p:txBody>
      </p:sp>
    </p:spTree>
    <p:extLst>
      <p:ext uri="{BB962C8B-B14F-4D97-AF65-F5344CB8AC3E}">
        <p14:creationId xmlns:p14="http://schemas.microsoft.com/office/powerpoint/2010/main" val="1259380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 Basic Principles of </a:t>
            </a:r>
            <a:r>
              <a:rPr lang="en-US" smtClean="0"/>
              <a:t>Data Analysis</a:t>
            </a:r>
            <a:endParaRPr lang="en-US" dirty="0"/>
          </a:p>
        </p:txBody>
      </p:sp>
      <p:sp>
        <p:nvSpPr>
          <p:cNvPr id="3" name="Content Placeholder 2"/>
          <p:cNvSpPr>
            <a:spLocks noGrp="1"/>
          </p:cNvSpPr>
          <p:nvPr>
            <p:ph idx="1"/>
          </p:nvPr>
        </p:nvSpPr>
        <p:spPr/>
        <p:txBody>
          <a:bodyPr>
            <a:normAutofit/>
          </a:bodyPr>
          <a:lstStyle/>
          <a:p>
            <a:pPr>
              <a:lnSpc>
                <a:spcPct val="100000"/>
              </a:lnSpc>
            </a:pPr>
            <a:r>
              <a:rPr lang="en-US" dirty="0"/>
              <a:t>Ensure that the data match the forecasting situation.</a:t>
            </a:r>
          </a:p>
          <a:p>
            <a:pPr>
              <a:lnSpc>
                <a:spcPct val="100000"/>
              </a:lnSpc>
            </a:pPr>
            <a:r>
              <a:rPr lang="en-US" dirty="0"/>
              <a:t>Clean the data.</a:t>
            </a:r>
          </a:p>
          <a:p>
            <a:pPr>
              <a:lnSpc>
                <a:spcPct val="100000"/>
              </a:lnSpc>
            </a:pPr>
            <a:r>
              <a:rPr lang="en-US" dirty="0"/>
              <a:t>Use transformations as required by the nature of the data.</a:t>
            </a:r>
          </a:p>
          <a:p>
            <a:pPr>
              <a:lnSpc>
                <a:spcPct val="100000"/>
              </a:lnSpc>
            </a:pPr>
            <a:r>
              <a:rPr lang="en-US" dirty="0"/>
              <a:t>Use graphical representations of the data.</a:t>
            </a:r>
          </a:p>
          <a:p>
            <a:pPr>
              <a:lnSpc>
                <a:spcPct val="100000"/>
              </a:lnSpc>
            </a:pPr>
            <a:r>
              <a:rPr lang="en-US" dirty="0"/>
              <a:t>Adjust for unsystematic past events (e.g. outliers).</a:t>
            </a:r>
          </a:p>
          <a:p>
            <a:pPr>
              <a:lnSpc>
                <a:spcPct val="100000"/>
              </a:lnSpc>
            </a:pPr>
            <a:r>
              <a:rPr lang="en-US" dirty="0"/>
              <a:t>Adjust for systematic events (e.g. seasonal effects).</a:t>
            </a:r>
          </a:p>
          <a:p>
            <a:pPr>
              <a:lnSpc>
                <a:spcPct val="100000"/>
              </a:lnSpc>
            </a:pPr>
            <a:r>
              <a:rPr lang="en-US" dirty="0"/>
              <a:t>Use error measures that adjust for scale in the data when comparing across series.</a:t>
            </a:r>
          </a:p>
          <a:p>
            <a:pPr>
              <a:lnSpc>
                <a:spcPct val="100000"/>
              </a:lnSpc>
            </a:pPr>
            <a:r>
              <a:rPr lang="en-US" dirty="0"/>
              <a:t>Use multiple measures of performance based upon the observed forecast errors.</a:t>
            </a:r>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55</a:t>
            </a:fld>
            <a:endParaRPr lang="en-US" dirty="0"/>
          </a:p>
        </p:txBody>
      </p:sp>
    </p:spTree>
    <p:extLst>
      <p:ext uri="{BB962C8B-B14F-4D97-AF65-F5344CB8AC3E}">
        <p14:creationId xmlns:p14="http://schemas.microsoft.com/office/powerpoint/2010/main" val="1706112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p:txBody>
          <a:bodyPr>
            <a:normAutofit lnSpcReduction="10000"/>
          </a:bodyPr>
          <a:lstStyle/>
          <a:p>
            <a:pPr>
              <a:lnSpc>
                <a:spcPct val="100000"/>
              </a:lnSpc>
            </a:pPr>
            <a:r>
              <a:rPr lang="en-GB" sz="1800" dirty="0"/>
              <a:t>Consider the type of data. </a:t>
            </a:r>
          </a:p>
          <a:p>
            <a:pPr>
              <a:lnSpc>
                <a:spcPct val="100000"/>
              </a:lnSpc>
            </a:pPr>
            <a:r>
              <a:rPr lang="en-GB" sz="1800" dirty="0"/>
              <a:t>Graph the data.</a:t>
            </a:r>
          </a:p>
          <a:p>
            <a:pPr lvl="1">
              <a:lnSpc>
                <a:spcPct val="100000"/>
              </a:lnSpc>
              <a:buFont typeface=".AppleSystemUIFont" charset="-120"/>
              <a:buChar char="–"/>
            </a:pPr>
            <a:r>
              <a:rPr lang="en-GB" sz="1600" dirty="0"/>
              <a:t>Time Series and Scatter plots</a:t>
            </a:r>
          </a:p>
          <a:p>
            <a:pPr lvl="1">
              <a:lnSpc>
                <a:spcPct val="100000"/>
              </a:lnSpc>
              <a:buFont typeface=".AppleSystemUIFont" charset="-120"/>
              <a:buChar char="–"/>
            </a:pPr>
            <a:r>
              <a:rPr lang="en-GB" sz="1600" dirty="0"/>
              <a:t>Label the graphs (titles, axes, sources)</a:t>
            </a:r>
          </a:p>
          <a:p>
            <a:pPr lvl="1">
              <a:lnSpc>
                <a:spcPct val="100000"/>
              </a:lnSpc>
              <a:buFont typeface=".AppleSystemUIFont" charset="-120"/>
              <a:buChar char="–"/>
            </a:pPr>
            <a:r>
              <a:rPr lang="en-GB" sz="1600" dirty="0"/>
              <a:t>Consider annotating the graphs</a:t>
            </a:r>
          </a:p>
          <a:p>
            <a:pPr>
              <a:lnSpc>
                <a:spcPct val="100000"/>
              </a:lnSpc>
            </a:pPr>
            <a:r>
              <a:rPr lang="en-GB" sz="1800" dirty="0"/>
              <a:t>Use numerical summaries.</a:t>
            </a:r>
          </a:p>
          <a:p>
            <a:pPr lvl="1">
              <a:buFont typeface=".AppleSystemUIFont" charset="-120"/>
              <a:buChar char="–"/>
            </a:pPr>
            <a:r>
              <a:rPr lang="en-GB" sz="1600" dirty="0" smtClean="0"/>
              <a:t>Not </a:t>
            </a:r>
            <a:r>
              <a:rPr lang="en-GB" sz="1600" dirty="0"/>
              <a:t>too many decimal places!</a:t>
            </a:r>
          </a:p>
          <a:p>
            <a:pPr>
              <a:lnSpc>
                <a:spcPct val="100000"/>
              </a:lnSpc>
            </a:pPr>
            <a:r>
              <a:rPr lang="en-GB" sz="1800" dirty="0"/>
              <a:t>Consider transforming the data to give more meaningful interpretations. Measure accuracy.</a:t>
            </a:r>
          </a:p>
          <a:p>
            <a:pPr>
              <a:lnSpc>
                <a:spcPct val="100000"/>
              </a:lnSpc>
            </a:pPr>
            <a:r>
              <a:rPr lang="en-GB" sz="1800" dirty="0"/>
              <a:t>Develop an accuracy measure suitable for your problem</a:t>
            </a:r>
          </a:p>
          <a:p>
            <a:pPr lvl="1">
              <a:buFont typeface=".AppleSystemUIFont" charset="-120"/>
              <a:buChar char="–"/>
            </a:pPr>
            <a:r>
              <a:rPr lang="en-GB" sz="1600" dirty="0"/>
              <a:t>Time horizon; cumulative or period?</a:t>
            </a:r>
          </a:p>
          <a:p>
            <a:pPr>
              <a:lnSpc>
                <a:spcPct val="100000"/>
              </a:lnSpc>
            </a:pPr>
            <a:r>
              <a:rPr lang="en-GB" sz="1800" dirty="0"/>
              <a:t>Use a scale-free measure for comparing across data series </a:t>
            </a:r>
            <a:r>
              <a:rPr lang="en-GB" sz="1800" dirty="0" smtClean="0"/>
              <a:t/>
            </a:r>
            <a:br>
              <a:rPr lang="en-GB" sz="1800" dirty="0" smtClean="0"/>
            </a:br>
            <a:r>
              <a:rPr lang="en-GB" sz="1800" dirty="0" smtClean="0"/>
              <a:t>(</a:t>
            </a:r>
            <a:r>
              <a:rPr lang="en-GB" sz="1800" dirty="0"/>
              <a:t>e.g. MAPE).</a:t>
            </a:r>
          </a:p>
          <a:p>
            <a:pPr>
              <a:lnSpc>
                <a:spcPct val="100000"/>
              </a:lnSpc>
            </a:pPr>
            <a:r>
              <a:rPr lang="en-GB" sz="1800" dirty="0"/>
              <a:t>Construct prediction intervals to gauge uncertainty</a:t>
            </a:r>
            <a:r>
              <a:rPr lang="en-GB" sz="1800" dirty="0" smtClean="0"/>
              <a:t>.</a:t>
            </a:r>
            <a:endParaRPr lang="en-GB"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56</a:t>
            </a:fld>
            <a:endParaRPr lang="en-US" dirty="0"/>
          </a:p>
        </p:txBody>
      </p:sp>
    </p:spTree>
    <p:extLst>
      <p:ext uri="{BB962C8B-B14F-4D97-AF65-F5344CB8AC3E}">
        <p14:creationId xmlns:p14="http://schemas.microsoft.com/office/powerpoint/2010/main" val="545980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2.1 Baseball Salaries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600" dirty="0" smtClean="0"/>
              <a:t>The purpose of this </a:t>
            </a:r>
            <a:r>
              <a:rPr lang="en-US" sz="1600" dirty="0" err="1" smtClean="0"/>
              <a:t>minicase</a:t>
            </a:r>
            <a:r>
              <a:rPr lang="en-US" sz="1600" dirty="0" smtClean="0"/>
              <a:t> is to examine the structure of baseball salaries. We focus on the data that relate only to pitchers and their salaries for the 1986 season. Salaries are much (!) higher now but the basic issues in setting salaries are much the same.</a:t>
            </a:r>
          </a:p>
          <a:p>
            <a:pPr marL="0" indent="0">
              <a:lnSpc>
                <a:spcPct val="100000"/>
              </a:lnSpc>
              <a:buNone/>
            </a:pPr>
            <a:r>
              <a:rPr lang="en-US" sz="1200" dirty="0" smtClean="0"/>
              <a:t>The data are included in the file </a:t>
            </a:r>
            <a:r>
              <a:rPr lang="en-US" sz="1200" i="1" dirty="0" err="1" smtClean="0"/>
              <a:t>Baseball.xlsx</a:t>
            </a:r>
            <a:r>
              <a:rPr lang="en-US" sz="1200" dirty="0" smtClean="0"/>
              <a:t>, and we wish to acknowledge </a:t>
            </a:r>
            <a:r>
              <a:rPr lang="en-US" sz="1200" dirty="0" err="1" smtClean="0"/>
              <a:t>StatLib</a:t>
            </a:r>
            <a:r>
              <a:rPr lang="en-US" sz="1200" dirty="0" smtClean="0"/>
              <a:t> of the Department of Statistics at Carnegie Mellon University for allowing us access to these data.</a:t>
            </a:r>
          </a:p>
          <a:p>
            <a:pPr marL="0" indent="0">
              <a:lnSpc>
                <a:spcPct val="100000"/>
              </a:lnSpc>
              <a:spcBef>
                <a:spcPts val="1600"/>
              </a:spcBef>
              <a:buNone/>
            </a:pPr>
            <a:r>
              <a:rPr lang="en-US" sz="1600" b="1" dirty="0" smtClean="0">
                <a:solidFill>
                  <a:srgbClr val="873B1F"/>
                </a:solidFill>
              </a:rPr>
              <a:t>Assignments</a:t>
            </a:r>
          </a:p>
          <a:p>
            <a:pPr marL="234950" indent="-234950">
              <a:lnSpc>
                <a:spcPct val="100000"/>
              </a:lnSpc>
              <a:buClr>
                <a:srgbClr val="873B1F"/>
              </a:buClr>
              <a:buFont typeface="+mj-lt"/>
              <a:buAutoNum type="arabicPeriod"/>
            </a:pPr>
            <a:r>
              <a:rPr lang="en-US" sz="1600" dirty="0" smtClean="0"/>
              <a:t>Summarize the data on salaries, using the measures discussed in Section 2.4.</a:t>
            </a:r>
          </a:p>
          <a:p>
            <a:pPr marL="234950" indent="-234950">
              <a:lnSpc>
                <a:spcPct val="100000"/>
              </a:lnSpc>
              <a:buClr>
                <a:srgbClr val="873B1F"/>
              </a:buClr>
              <a:buFont typeface="+mj-lt"/>
              <a:buAutoNum type="arabicPeriod"/>
            </a:pPr>
            <a:r>
              <a:rPr lang="en-US" sz="1600" dirty="0" smtClean="0"/>
              <a:t>The data file also includes information on the number of years a player has spent in the Major Leagues, his career earned run average (ERA), the number of innings he has pitched, and his career wins and losses. Generate scatterplots of these variables with salary, and examine their correlations.</a:t>
            </a:r>
          </a:p>
          <a:p>
            <a:pPr marL="234950" indent="-234950">
              <a:lnSpc>
                <a:spcPct val="100000"/>
              </a:lnSpc>
              <a:buClr>
                <a:srgbClr val="873B1F"/>
              </a:buClr>
              <a:buFont typeface="+mj-lt"/>
              <a:buAutoNum type="arabicPeriod"/>
            </a:pPr>
            <a:r>
              <a:rPr lang="en-US" sz="1600" dirty="0" smtClean="0"/>
              <a:t>Older players often accept short-term lower-paid contracts toward the end of their playing careers. To allow for this feature of the data, eliminate players with 12 or more years of experience from the data set and rerun the analysis.</a:t>
            </a:r>
          </a:p>
          <a:p>
            <a:pPr marL="234950" indent="-234950">
              <a:lnSpc>
                <a:spcPct val="100000"/>
              </a:lnSpc>
              <a:buClr>
                <a:srgbClr val="873B1F"/>
              </a:buClr>
              <a:buFont typeface="+mj-lt"/>
              <a:buAutoNum type="arabicPeriod"/>
            </a:pPr>
            <a:r>
              <a:rPr lang="en-US" sz="1600" dirty="0" smtClean="0"/>
              <a:t>Summarize your conclusions.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57</a:t>
            </a:fld>
            <a:endParaRPr lang="en-US" dirty="0"/>
          </a:p>
        </p:txBody>
      </p:sp>
    </p:spTree>
    <p:extLst>
      <p:ext uri="{BB962C8B-B14F-4D97-AF65-F5344CB8AC3E}">
        <p14:creationId xmlns:p14="http://schemas.microsoft.com/office/powerpoint/2010/main" val="19994195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2.2 Whither Walmart?</a:t>
            </a:r>
            <a:endParaRPr lang="en-US" dirty="0"/>
          </a:p>
        </p:txBody>
      </p:sp>
      <p:sp>
        <p:nvSpPr>
          <p:cNvPr id="3" name="Content Placeholder 2"/>
          <p:cNvSpPr>
            <a:spLocks noGrp="1"/>
          </p:cNvSpPr>
          <p:nvPr>
            <p:ph idx="1"/>
          </p:nvPr>
        </p:nvSpPr>
        <p:spPr>
          <a:xfrm>
            <a:off x="685800" y="1481328"/>
            <a:ext cx="7005320" cy="4698810"/>
          </a:xfrm>
        </p:spPr>
        <p:txBody>
          <a:bodyPr>
            <a:normAutofit lnSpcReduction="10000"/>
          </a:bodyPr>
          <a:lstStyle/>
          <a:p>
            <a:pPr marL="0" indent="0">
              <a:lnSpc>
                <a:spcPct val="100000"/>
              </a:lnSpc>
              <a:buNone/>
            </a:pPr>
            <a:r>
              <a:rPr lang="en-US" sz="1600" dirty="0" smtClean="0"/>
              <a:t>As Walmart has grown, its stock has proved to be a solid investment in both good times and bad. To determine whether a future investment in the stock is worthwhile, we need to consider the plans the company has for future growth. The annual reports provide a considerable amount of information (see </a:t>
            </a:r>
            <a:r>
              <a:rPr lang="en-US" sz="1600" dirty="0" smtClean="0">
                <a:hlinkClick r:id="rId2"/>
              </a:rPr>
              <a:t>http://walmartstores.com/investors/)</a:t>
            </a:r>
            <a:r>
              <a:rPr lang="en-US" sz="1600" dirty="0" smtClean="0"/>
              <a:t>.</a:t>
            </a:r>
          </a:p>
          <a:p>
            <a:pPr marL="0" indent="0">
              <a:lnSpc>
                <a:spcPct val="100000"/>
              </a:lnSpc>
              <a:buNone/>
            </a:pPr>
            <a:r>
              <a:rPr lang="en-US" sz="1600" dirty="0" smtClean="0"/>
              <a:t>One aspect of Walmart’s future strategy is its investment in different types of retail outlets, known as Walmart stores, Superstores, and Sam’s Clubs. As the name suggests, the Superstore may be thought of as an upgrade of the Walmart store, being generally larger in size and carrying a wider range of merchandise. The Sam’s Clubs are more oriented toward bulk purchasing. The spreadsheet </a:t>
            </a:r>
            <a:r>
              <a:rPr lang="en-US" sz="1600" i="1" dirty="0" smtClean="0"/>
              <a:t>Walmart_2.xlsx</a:t>
            </a:r>
            <a:r>
              <a:rPr lang="en-US" sz="1600" dirty="0" smtClean="0"/>
              <a:t> provides annual data on the numbers of each type of store in the United States on March 31, the end of the fiscal year, for the period 1995–2015.</a:t>
            </a:r>
          </a:p>
          <a:p>
            <a:pPr marL="0" indent="0">
              <a:lnSpc>
                <a:spcPct val="100000"/>
              </a:lnSpc>
              <a:spcBef>
                <a:spcPts val="1600"/>
              </a:spcBef>
              <a:buNone/>
            </a:pPr>
            <a:r>
              <a:rPr lang="en-US" sz="1600" b="1" dirty="0" smtClean="0">
                <a:solidFill>
                  <a:srgbClr val="873B1F"/>
                </a:solidFill>
              </a:rPr>
              <a:t>Assignments</a:t>
            </a:r>
          </a:p>
          <a:p>
            <a:pPr marL="234950" indent="-234950">
              <a:lnSpc>
                <a:spcPct val="100000"/>
              </a:lnSpc>
              <a:buClr>
                <a:srgbClr val="873B1F"/>
              </a:buClr>
              <a:buFont typeface="+mj-lt"/>
              <a:buAutoNum type="arabicPeriod"/>
            </a:pPr>
            <a:r>
              <a:rPr lang="en-US" sz="1600" dirty="0" smtClean="0"/>
              <a:t>Summarize the changes in types of store over the period. What does your summary say about Walmart’s plans for the future?</a:t>
            </a:r>
          </a:p>
          <a:p>
            <a:pPr marL="234950" indent="-234950">
              <a:lnSpc>
                <a:spcPct val="100000"/>
              </a:lnSpc>
              <a:buClr>
                <a:srgbClr val="873B1F"/>
              </a:buClr>
              <a:buFont typeface="+mj-lt"/>
              <a:buAutoNum type="arabicPeriod"/>
            </a:pPr>
            <a:r>
              <a:rPr lang="en-US" sz="1600" dirty="0" smtClean="0"/>
              <a:t>Compute the growth in sales over time. Is there any evidence that the rate of growth is slowing or increasing?</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58</a:t>
            </a:fld>
            <a:endParaRPr lang="en-US" dirty="0"/>
          </a:p>
        </p:txBody>
      </p:sp>
    </p:spTree>
    <p:extLst>
      <p:ext uri="{BB962C8B-B14F-4D97-AF65-F5344CB8AC3E}">
        <p14:creationId xmlns:p14="http://schemas.microsoft.com/office/powerpoint/2010/main" val="805567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Minicase</a:t>
            </a:r>
            <a:r>
              <a:rPr lang="en-US" dirty="0" smtClean="0"/>
              <a:t> 2.3 Length of Recessions</a:t>
            </a:r>
            <a:endParaRPr lang="en-US" dirty="0"/>
          </a:p>
        </p:txBody>
      </p:sp>
      <p:sp>
        <p:nvSpPr>
          <p:cNvPr id="3" name="Content Placeholder 2"/>
          <p:cNvSpPr>
            <a:spLocks noGrp="1"/>
          </p:cNvSpPr>
          <p:nvPr>
            <p:ph idx="1"/>
          </p:nvPr>
        </p:nvSpPr>
        <p:spPr/>
        <p:txBody>
          <a:bodyPr>
            <a:normAutofit/>
          </a:bodyPr>
          <a:lstStyle/>
          <a:p>
            <a:pPr marL="0" indent="0">
              <a:lnSpc>
                <a:spcPct val="100000"/>
              </a:lnSpc>
              <a:buNone/>
            </a:pPr>
            <a:r>
              <a:rPr lang="en-US" sz="1600" dirty="0" smtClean="0"/>
              <a:t>The data in </a:t>
            </a:r>
            <a:r>
              <a:rPr lang="en-US" sz="1600" i="1" dirty="0" err="1" smtClean="0"/>
              <a:t>Recessions.xlsx</a:t>
            </a:r>
            <a:r>
              <a:rPr lang="en-US" sz="1600" i="1" dirty="0" smtClean="0"/>
              <a:t> </a:t>
            </a:r>
            <a:r>
              <a:rPr lang="en-US" sz="1600" dirty="0" smtClean="0"/>
              <a:t>summarize the length of each recession in the period 1929–2015, as determined by the National Bureau of Economic Research.</a:t>
            </a:r>
          </a:p>
          <a:p>
            <a:pPr marL="0" indent="0">
              <a:lnSpc>
                <a:spcPct val="100000"/>
              </a:lnSpc>
              <a:spcBef>
                <a:spcPts val="1600"/>
              </a:spcBef>
              <a:buNone/>
            </a:pPr>
            <a:r>
              <a:rPr lang="en-US" sz="1600" b="1" dirty="0" smtClean="0">
                <a:solidFill>
                  <a:srgbClr val="873B1F"/>
                </a:solidFill>
              </a:rPr>
              <a:t>Assignments</a:t>
            </a:r>
          </a:p>
          <a:p>
            <a:pPr marL="234950" indent="-234950">
              <a:lnSpc>
                <a:spcPct val="100000"/>
              </a:lnSpc>
              <a:buClr>
                <a:srgbClr val="873B1F"/>
              </a:buClr>
              <a:buFont typeface="+mj-lt"/>
              <a:buAutoNum type="arabicPeriod"/>
            </a:pPr>
            <a:r>
              <a:rPr lang="en-US" sz="1600" dirty="0" smtClean="0"/>
              <a:t>Calculate the average length of a recession, and provide a 95 percent confidence interval for this quantity. Interpret the result.</a:t>
            </a:r>
          </a:p>
          <a:p>
            <a:pPr marL="234950" indent="-234950">
              <a:lnSpc>
                <a:spcPct val="100000"/>
              </a:lnSpc>
              <a:buClr>
                <a:srgbClr val="873B1F"/>
              </a:buClr>
              <a:buFont typeface="+mj-lt"/>
              <a:buAutoNum type="arabicPeriod"/>
            </a:pPr>
            <a:r>
              <a:rPr lang="en-US" sz="1600" dirty="0" smtClean="0"/>
              <a:t>Calculate the average time between recessions, and provide a 95 percent confidence interval for this quantity. Interpret the result.</a:t>
            </a:r>
          </a:p>
          <a:p>
            <a:pPr marL="234950" indent="-234950">
              <a:lnSpc>
                <a:spcPct val="100000"/>
              </a:lnSpc>
              <a:buClr>
                <a:srgbClr val="873B1F"/>
              </a:buClr>
              <a:buFont typeface="+mj-lt"/>
              <a:buAutoNum type="arabicPeriod"/>
            </a:pPr>
            <a:r>
              <a:rPr lang="en-US" sz="1600" dirty="0" smtClean="0"/>
              <a:t>Is there any correlation between the length of a recession and the period of growth immediately preceding it, referred to as “Gap” in the table?</a:t>
            </a:r>
          </a:p>
          <a:p>
            <a:pPr marL="234950" indent="-234950">
              <a:lnSpc>
                <a:spcPct val="100000"/>
              </a:lnSpc>
              <a:buClr>
                <a:srgbClr val="873B1F"/>
              </a:buClr>
              <a:buFont typeface="+mj-lt"/>
              <a:buAutoNum type="arabicPeriod"/>
            </a:pPr>
            <a:r>
              <a:rPr lang="en-US" sz="1600" dirty="0" smtClean="0"/>
              <a:t>Is there any correlation between the length of a recession and the period of growth immediately following a recession?</a:t>
            </a:r>
          </a:p>
          <a:p>
            <a:pPr marL="234950" indent="-234950">
              <a:lnSpc>
                <a:spcPct val="100000"/>
              </a:lnSpc>
              <a:buClr>
                <a:srgbClr val="873B1F"/>
              </a:buClr>
              <a:buFont typeface="+mj-lt"/>
              <a:buAutoNum type="arabicPeriod"/>
            </a:pPr>
            <a:r>
              <a:rPr lang="en-US" sz="1600" dirty="0" smtClean="0"/>
              <a:t>Comment on your findings.</a:t>
            </a:r>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7" name="Slide Number Placeholder 6"/>
          <p:cNvSpPr>
            <a:spLocks noGrp="1"/>
          </p:cNvSpPr>
          <p:nvPr>
            <p:ph type="sldNum" sz="quarter" idx="4"/>
          </p:nvPr>
        </p:nvSpPr>
        <p:spPr/>
        <p:txBody>
          <a:bodyPr/>
          <a:lstStyle/>
          <a:p>
            <a:fld id="{9BB7F014-2DB4-4D49-99B4-59FA1294E957}" type="slidenum">
              <a:rPr lang="en-US" smtClean="0"/>
              <a:pPr/>
              <a:t>59</a:t>
            </a:fld>
            <a:endParaRPr lang="en-US" dirty="0"/>
          </a:p>
        </p:txBody>
      </p:sp>
    </p:spTree>
    <p:extLst>
      <p:ext uri="{BB962C8B-B14F-4D97-AF65-F5344CB8AC3E}">
        <p14:creationId xmlns:p14="http://schemas.microsoft.com/office/powerpoint/2010/main" val="160300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Types of Data</a:t>
            </a:r>
            <a:endParaRPr lang="en-US" dirty="0"/>
          </a:p>
        </p:txBody>
      </p:sp>
      <p:sp>
        <p:nvSpPr>
          <p:cNvPr id="4" name="Content Placeholder 2"/>
          <p:cNvSpPr>
            <a:spLocks noGrp="1"/>
          </p:cNvSpPr>
          <p:nvPr>
            <p:ph idx="1"/>
          </p:nvPr>
        </p:nvSpPr>
        <p:spPr>
          <a:xfrm>
            <a:off x="685800" y="1481328"/>
            <a:ext cx="7543800" cy="4698810"/>
          </a:xfrm>
        </p:spPr>
        <p:txBody>
          <a:bodyPr>
            <a:normAutofit lnSpcReduction="10000"/>
          </a:bodyPr>
          <a:lstStyle/>
          <a:p>
            <a:pPr marL="7937" indent="0">
              <a:lnSpc>
                <a:spcPct val="100000"/>
              </a:lnSpc>
              <a:spcBef>
                <a:spcPts val="2200"/>
              </a:spcBef>
              <a:buNone/>
            </a:pPr>
            <a:r>
              <a:rPr lang="en-US" sz="1800" b="1" dirty="0" smtClean="0">
                <a:solidFill>
                  <a:srgbClr val="873B1F"/>
                </a:solidFill>
              </a:rPr>
              <a:t>Notes</a:t>
            </a:r>
          </a:p>
          <a:p>
            <a:pPr marL="460375" indent="-225425">
              <a:lnSpc>
                <a:spcPct val="110000"/>
              </a:lnSpc>
            </a:pPr>
            <a:r>
              <a:rPr lang="en-US" sz="1800" dirty="0" smtClean="0"/>
              <a:t>All observations are measured to a finite degree of accuracy</a:t>
            </a:r>
          </a:p>
          <a:p>
            <a:pPr marL="460375" indent="-225425">
              <a:lnSpc>
                <a:spcPct val="110000"/>
              </a:lnSpc>
            </a:pPr>
            <a:r>
              <a:rPr lang="en-US" sz="1800" dirty="0" smtClean="0"/>
              <a:t>Variables may be discrete but conveniently approximated by continuous variables (e.g., monthly sales of automobiles at a national level)</a:t>
            </a:r>
          </a:p>
          <a:p>
            <a:pPr marL="7937" indent="0">
              <a:lnSpc>
                <a:spcPts val="2000"/>
              </a:lnSpc>
              <a:spcBef>
                <a:spcPts val="2200"/>
              </a:spcBef>
              <a:buNone/>
            </a:pPr>
            <a:r>
              <a:rPr lang="en-US" sz="1800" b="1" dirty="0" smtClean="0">
                <a:solidFill>
                  <a:srgbClr val="873B1F"/>
                </a:solidFill>
              </a:rPr>
              <a:t>Data Examples</a:t>
            </a:r>
          </a:p>
          <a:p>
            <a:pPr marL="7937" indent="0">
              <a:lnSpc>
                <a:spcPts val="2000"/>
              </a:lnSpc>
              <a:buNone/>
            </a:pPr>
            <a:r>
              <a:rPr lang="en-US" sz="1800" i="1" dirty="0" smtClean="0"/>
              <a:t>Q: How would you classify these variables?</a:t>
            </a:r>
            <a:endParaRPr lang="en-US" sz="1800" i="1" dirty="0"/>
          </a:p>
          <a:p>
            <a:pPr marL="460375" indent="-225425"/>
            <a:r>
              <a:rPr lang="en-US" sz="1800" dirty="0" smtClean="0"/>
              <a:t>Weekly sales of refrigerators in a single store</a:t>
            </a:r>
          </a:p>
          <a:p>
            <a:pPr marL="460375" indent="-225425"/>
            <a:r>
              <a:rPr lang="en-US" sz="1800" dirty="0" smtClean="0"/>
              <a:t>Sales of gasoline</a:t>
            </a:r>
          </a:p>
          <a:p>
            <a:pPr marL="460375" indent="-225425"/>
            <a:r>
              <a:rPr lang="en-US" sz="1800" dirty="0" smtClean="0"/>
              <a:t>Credit rating of individual consumers</a:t>
            </a:r>
          </a:p>
          <a:p>
            <a:pPr marL="460375" indent="-225425"/>
            <a:r>
              <a:rPr lang="en-US" sz="1800" dirty="0" smtClean="0"/>
              <a:t>Gross domestic product</a:t>
            </a:r>
          </a:p>
          <a:p>
            <a:pPr marL="460375" indent="-225425"/>
            <a:r>
              <a:rPr lang="en-US" sz="1800" dirty="0" smtClean="0"/>
              <a:t>Unemployment</a:t>
            </a:r>
          </a:p>
          <a:p>
            <a:pPr marL="460375" indent="-225425"/>
            <a:r>
              <a:rPr lang="en-US" sz="1800" dirty="0" smtClean="0"/>
              <a:t>Population census data</a:t>
            </a:r>
            <a:endParaRPr lang="en-US" sz="1800" dirty="0"/>
          </a:p>
          <a:p>
            <a:pPr marL="460375" indent="-225425"/>
            <a:endParaRPr lang="en-US" sz="1800"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6</a:t>
            </a:fld>
            <a:endParaRPr lang="en-US" dirty="0"/>
          </a:p>
        </p:txBody>
      </p:sp>
      <p:sp>
        <p:nvSpPr>
          <p:cNvPr id="6" name="Date Placeholder 5"/>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Tree>
    <p:extLst>
      <p:ext uri="{BB962C8B-B14F-4D97-AF65-F5344CB8AC3E}">
        <p14:creationId xmlns:p14="http://schemas.microsoft.com/office/powerpoint/2010/main" val="49943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3" name="Content Placeholder 2"/>
          <p:cNvSpPr>
            <a:spLocks noGrp="1"/>
          </p:cNvSpPr>
          <p:nvPr>
            <p:ph idx="1"/>
          </p:nvPr>
        </p:nvSpPr>
        <p:spPr/>
        <p:txBody>
          <a:bodyPr/>
          <a:lstStyle/>
          <a:p>
            <a:pPr>
              <a:lnSpc>
                <a:spcPct val="100000"/>
              </a:lnSpc>
              <a:spcBef>
                <a:spcPts val="2200"/>
              </a:spcBef>
            </a:pPr>
            <a:r>
              <a:rPr lang="en-US" dirty="0" smtClean="0"/>
              <a:t>Time is measured on the horizontal axis; in most applications the time intervals are (at least approximately) equally spaced.</a:t>
            </a:r>
          </a:p>
          <a:p>
            <a:pPr marL="520700" indent="-285750">
              <a:lnSpc>
                <a:spcPct val="100000"/>
              </a:lnSpc>
              <a:buClr>
                <a:schemeClr val="tx1"/>
              </a:buClr>
              <a:buFont typeface=".AppleSystemUIFont" charset="-120"/>
              <a:buChar char="–"/>
            </a:pPr>
            <a:r>
              <a:rPr lang="en-US" sz="1800" dirty="0" smtClean="0"/>
              <a:t>Daily sales</a:t>
            </a:r>
          </a:p>
          <a:p>
            <a:pPr marL="520700" indent="-285750">
              <a:lnSpc>
                <a:spcPct val="100000"/>
              </a:lnSpc>
              <a:spcBef>
                <a:spcPts val="400"/>
              </a:spcBef>
              <a:buClr>
                <a:schemeClr val="tx1"/>
              </a:buClr>
              <a:buFont typeface=".AppleSystemUIFont" charset="-120"/>
              <a:buChar char="–"/>
            </a:pPr>
            <a:r>
              <a:rPr lang="en-US" sz="1800" dirty="0" smtClean="0"/>
              <a:t>Monthly sales</a:t>
            </a:r>
          </a:p>
          <a:p>
            <a:pPr marL="520700" indent="-285750">
              <a:lnSpc>
                <a:spcPct val="100000"/>
              </a:lnSpc>
              <a:spcBef>
                <a:spcPts val="400"/>
              </a:spcBef>
              <a:buClr>
                <a:schemeClr val="tx1"/>
              </a:buClr>
              <a:buFont typeface=".AppleSystemUIFont" charset="-120"/>
              <a:buChar char="–"/>
            </a:pPr>
            <a:r>
              <a:rPr lang="en-US" sz="1800" dirty="0" smtClean="0"/>
              <a:t>Stock market closing prices</a:t>
            </a:r>
          </a:p>
          <a:p>
            <a:pPr>
              <a:lnSpc>
                <a:spcPct val="100000"/>
              </a:lnSpc>
              <a:spcBef>
                <a:spcPts val="2200"/>
              </a:spcBef>
            </a:pPr>
            <a:r>
              <a:rPr lang="en-US" sz="1800" dirty="0" smtClean="0"/>
              <a:t>The (dependent) variable(s) of interest is (are) measured on the vertical axis.</a:t>
            </a:r>
          </a:p>
          <a:p>
            <a:pPr>
              <a:lnSpc>
                <a:spcPct val="100000"/>
              </a:lnSpc>
              <a:spcBef>
                <a:spcPts val="2200"/>
              </a:spcBef>
            </a:pPr>
            <a:r>
              <a:rPr lang="en-US" sz="1800" dirty="0" smtClean="0"/>
              <a:t>The following slides show the time series plots for WFJ sales and for domestic passengers at Dulles Airport.</a:t>
            </a:r>
          </a:p>
          <a:p>
            <a:pPr>
              <a:lnSpc>
                <a:spcPct val="100000"/>
              </a:lnSpc>
              <a:spcBef>
                <a:spcPts val="2200"/>
              </a:spcBef>
            </a:pPr>
            <a:r>
              <a:rPr lang="en-US" sz="1800" dirty="0" smtClean="0"/>
              <a:t>Different components of a series may be overlaid and/or coded differently, as shown in Figures 2.3 (A) and (B).</a:t>
            </a:r>
            <a:endParaRPr lang="en-US" sz="1800"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7</a:t>
            </a:fld>
            <a:endParaRPr lang="en-US" dirty="0"/>
          </a:p>
        </p:txBody>
      </p:sp>
    </p:spTree>
    <p:extLst>
      <p:ext uri="{BB962C8B-B14F-4D97-AF65-F5344CB8AC3E}">
        <p14:creationId xmlns:p14="http://schemas.microsoft.com/office/powerpoint/2010/main" val="2114861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8</a:t>
            </a:fld>
            <a:endParaRPr lang="en-US" dirty="0"/>
          </a:p>
        </p:txBody>
      </p:sp>
      <p:pic>
        <p:nvPicPr>
          <p:cNvPr id="7" name="Picture 6"/>
          <p:cNvPicPr>
            <a:picLocks noChangeAspect="1"/>
          </p:cNvPicPr>
          <p:nvPr/>
        </p:nvPicPr>
        <p:blipFill rotWithShape="1">
          <a:blip r:embed="rId2"/>
          <a:srcRect t="5889" b="7181"/>
          <a:stretch/>
        </p:blipFill>
        <p:spPr>
          <a:xfrm>
            <a:off x="685799" y="1909334"/>
            <a:ext cx="6553200" cy="3403076"/>
          </a:xfrm>
          <a:prstGeom prst="rect">
            <a:avLst/>
          </a:prstGeom>
        </p:spPr>
      </p:pic>
      <p:sp>
        <p:nvSpPr>
          <p:cNvPr id="6" name="Content Placeholder 2"/>
          <p:cNvSpPr txBox="1">
            <a:spLocks/>
          </p:cNvSpPr>
          <p:nvPr/>
        </p:nvSpPr>
        <p:spPr>
          <a:xfrm>
            <a:off x="685799" y="1369450"/>
            <a:ext cx="7543800" cy="3134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Figure 2.1	</a:t>
            </a:r>
            <a:r>
              <a:rPr lang="en-US" sz="1600" b="1" dirty="0" smtClean="0">
                <a:solidFill>
                  <a:srgbClr val="873B1F"/>
                </a:solidFill>
              </a:rPr>
              <a:t>Time Series Plot of Weekly WFJ Sales</a:t>
            </a:r>
            <a:endParaRPr lang="en-US" sz="1600" b="1" dirty="0">
              <a:solidFill>
                <a:srgbClr val="873B1F"/>
              </a:solidFill>
            </a:endParaRPr>
          </a:p>
        </p:txBody>
      </p:sp>
    </p:spTree>
    <p:extLst>
      <p:ext uri="{BB962C8B-B14F-4D97-AF65-F5344CB8AC3E}">
        <p14:creationId xmlns:p14="http://schemas.microsoft.com/office/powerpoint/2010/main" val="158777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Time Series Plots</a:t>
            </a:r>
            <a:endParaRPr lang="en-US" dirty="0"/>
          </a:p>
        </p:txBody>
      </p:sp>
      <p:sp>
        <p:nvSpPr>
          <p:cNvPr id="4" name="Date Placeholder 3"/>
          <p:cNvSpPr>
            <a:spLocks noGrp="1"/>
          </p:cNvSpPr>
          <p:nvPr>
            <p:ph type="dt" sz="half" idx="2"/>
          </p:nvPr>
        </p:nvSpPr>
        <p:spPr/>
        <p:txBody>
          <a:bodyPr/>
          <a:lstStyle/>
          <a:p>
            <a:r>
              <a:rPr lang="en-US" smtClean="0"/>
              <a:t>© 2017 Wessex Press, Inc. Principles of Business Forecasting 2e (Ord, Fildes, Kourentzes) • Chapter 2: Basic Tools for Forecasting</a:t>
            </a:r>
            <a:endParaRPr lang="en-US" dirty="0"/>
          </a:p>
        </p:txBody>
      </p:sp>
      <p:sp>
        <p:nvSpPr>
          <p:cNvPr id="5" name="Slide Number Placeholder 4"/>
          <p:cNvSpPr>
            <a:spLocks noGrp="1"/>
          </p:cNvSpPr>
          <p:nvPr>
            <p:ph type="sldNum" sz="quarter" idx="4"/>
          </p:nvPr>
        </p:nvSpPr>
        <p:spPr/>
        <p:txBody>
          <a:bodyPr/>
          <a:lstStyle/>
          <a:p>
            <a:fld id="{9BB7F014-2DB4-4D49-99B4-59FA1294E957}" type="slidenum">
              <a:rPr lang="en-US" smtClean="0"/>
              <a:pPr/>
              <a:t>9</a:t>
            </a:fld>
            <a:endParaRPr lang="en-US" dirty="0"/>
          </a:p>
        </p:txBody>
      </p:sp>
      <p:sp>
        <p:nvSpPr>
          <p:cNvPr id="8" name="Content Placeholder 2"/>
          <p:cNvSpPr>
            <a:spLocks noGrp="1"/>
          </p:cNvSpPr>
          <p:nvPr>
            <p:ph idx="1"/>
          </p:nvPr>
        </p:nvSpPr>
        <p:spPr>
          <a:xfrm>
            <a:off x="685799" y="5572662"/>
            <a:ext cx="7543800" cy="382729"/>
          </a:xfrm>
        </p:spPr>
        <p:txBody>
          <a:bodyPr>
            <a:normAutofit/>
          </a:bodyPr>
          <a:lstStyle/>
          <a:p>
            <a:pPr marL="7937" indent="0">
              <a:lnSpc>
                <a:spcPts val="2000"/>
              </a:lnSpc>
              <a:buNone/>
            </a:pPr>
            <a:r>
              <a:rPr lang="en-US" sz="1800" dirty="0" smtClean="0">
                <a:solidFill>
                  <a:srgbClr val="873B1F"/>
                </a:solidFill>
              </a:rPr>
              <a:t>Annual numbers of domestic passengers at Dulles (’000s)</a:t>
            </a:r>
            <a:endParaRPr lang="en-US" sz="1800" dirty="0">
              <a:solidFill>
                <a:srgbClr val="873B1F"/>
              </a:solidFill>
            </a:endParaRPr>
          </a:p>
        </p:txBody>
      </p:sp>
      <p:pic>
        <p:nvPicPr>
          <p:cNvPr id="6" name="Picture 5"/>
          <p:cNvPicPr>
            <a:picLocks noChangeAspect="1"/>
          </p:cNvPicPr>
          <p:nvPr/>
        </p:nvPicPr>
        <p:blipFill rotWithShape="1">
          <a:blip r:embed="rId2"/>
          <a:srcRect t="7025" b="6734"/>
          <a:stretch/>
        </p:blipFill>
        <p:spPr>
          <a:xfrm>
            <a:off x="685799" y="1998024"/>
            <a:ext cx="6553200" cy="3129699"/>
          </a:xfrm>
          <a:prstGeom prst="rect">
            <a:avLst/>
          </a:prstGeom>
        </p:spPr>
      </p:pic>
      <p:sp>
        <p:nvSpPr>
          <p:cNvPr id="9" name="Content Placeholder 2"/>
          <p:cNvSpPr txBox="1">
            <a:spLocks/>
          </p:cNvSpPr>
          <p:nvPr/>
        </p:nvSpPr>
        <p:spPr>
          <a:xfrm>
            <a:off x="685799" y="1369450"/>
            <a:ext cx="7543800" cy="3134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rgbClr val="873B1F"/>
              </a:buClr>
              <a:buFont typeface="Arial" panose="020B0604020202020204" pitchFamily="34" charset="0"/>
              <a:buChar char="•"/>
              <a:defRPr sz="2000" kern="1200">
                <a:solidFill>
                  <a:schemeClr val="tx1"/>
                </a:solidFill>
                <a:latin typeface="Arial" charset="0"/>
                <a:ea typeface="Arial" charset="0"/>
                <a:cs typeface="Arial" charset="0"/>
              </a:defRPr>
            </a:lvl1pPr>
            <a:lvl2pPr marL="457200" indent="-228600" algn="l" defTabSz="914400" rtl="0" eaLnBrk="1" latinLnBrk="0" hangingPunct="1">
              <a:lnSpc>
                <a:spcPct val="90000"/>
              </a:lnSpc>
              <a:spcBef>
                <a:spcPts val="500"/>
              </a:spcBef>
              <a:buFont typeface=".AppleSystemUIFont" charset="-120"/>
              <a:buChar char="–"/>
              <a:tabLst/>
              <a:defRPr sz="1800" kern="1200">
                <a:solidFill>
                  <a:schemeClr val="tx1"/>
                </a:solidFill>
                <a:latin typeface="Arial" charset="0"/>
                <a:ea typeface="Arial" charset="0"/>
                <a:cs typeface="Arial" charset="0"/>
              </a:defRPr>
            </a:lvl2pPr>
            <a:lvl3pPr marL="687388" indent="-2301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charset="0"/>
                <a:ea typeface="Arial" charset="0"/>
                <a:cs typeface="Arial" charset="0"/>
              </a:defRPr>
            </a:lvl3pPr>
            <a:lvl4pPr marL="915988" indent="-228600" algn="l" defTabSz="914400" rtl="0" eaLnBrk="1" latinLnBrk="0" hangingPunct="1">
              <a:lnSpc>
                <a:spcPct val="90000"/>
              </a:lnSpc>
              <a:spcBef>
                <a:spcPts val="500"/>
              </a:spcBef>
              <a:buFont typeface=".AppleSystemUIFont" charset="-120"/>
              <a:buChar char="–"/>
              <a:tabLst/>
              <a:defRPr sz="1400" kern="1200">
                <a:solidFill>
                  <a:schemeClr val="tx1"/>
                </a:solidFill>
                <a:latin typeface="Arial" charset="0"/>
                <a:ea typeface="Arial" charset="0"/>
                <a:cs typeface="Arial" charset="0"/>
              </a:defRPr>
            </a:lvl4pPr>
            <a:lvl5pPr marL="1146175" indent="-230188"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6175" indent="-1146175">
              <a:lnSpc>
                <a:spcPct val="100000"/>
              </a:lnSpc>
              <a:buFont typeface="Arial" panose="020B0604020202020204" pitchFamily="34" charset="0"/>
              <a:buNone/>
            </a:pPr>
            <a:r>
              <a:rPr lang="en-US" sz="1600" b="1" dirty="0" smtClean="0">
                <a:solidFill>
                  <a:srgbClr val="182752"/>
                </a:solidFill>
              </a:rPr>
              <a:t>Figure 2.2	</a:t>
            </a:r>
            <a:r>
              <a:rPr lang="en-US" sz="1600" b="1" dirty="0" smtClean="0">
                <a:solidFill>
                  <a:srgbClr val="873B1F"/>
                </a:solidFill>
              </a:rPr>
              <a:t>Time Series Plot of Domestic Passengers at Dulles, 1963–2015</a:t>
            </a:r>
            <a:endParaRPr lang="en-US" sz="1600" b="1" dirty="0">
              <a:solidFill>
                <a:srgbClr val="873B1F"/>
              </a:solidFill>
            </a:endParaRPr>
          </a:p>
        </p:txBody>
      </p:sp>
    </p:spTree>
    <p:extLst>
      <p:ext uri="{BB962C8B-B14F-4D97-AF65-F5344CB8AC3E}">
        <p14:creationId xmlns:p14="http://schemas.microsoft.com/office/powerpoint/2010/main" val="18276738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938</TotalTime>
  <Words>4436</Words>
  <Application>Microsoft Macintosh PowerPoint</Application>
  <PresentationFormat>On-screen Show (4:3)</PresentationFormat>
  <Paragraphs>591</Paragraphs>
  <Slides>59</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8" baseType="lpstr">
      <vt:lpstr>.AppleSystemUIFont</vt:lpstr>
      <vt:lpstr>Arial</vt:lpstr>
      <vt:lpstr>Calibri</vt:lpstr>
      <vt:lpstr>Cambria Math</vt:lpstr>
      <vt:lpstr>Symbol</vt:lpstr>
      <vt:lpstr>Times New Roman</vt:lpstr>
      <vt:lpstr>Office Theme</vt:lpstr>
      <vt:lpstr>Worksheet</vt:lpstr>
      <vt:lpstr>Equation</vt:lpstr>
      <vt:lpstr>Basic Tools  for Forecasting</vt:lpstr>
      <vt:lpstr>Chapter 2: Basic Tools for Forecasting</vt:lpstr>
      <vt:lpstr>2.1 Types of Data</vt:lpstr>
      <vt:lpstr>2.1 Types of Data</vt:lpstr>
      <vt:lpstr>2.1 Types of Data</vt:lpstr>
      <vt:lpstr>2.1 Types of Data</vt:lpstr>
      <vt:lpstr>2.2 Time Series Plots</vt:lpstr>
      <vt:lpstr>2.2 Time Series Plots</vt:lpstr>
      <vt:lpstr>2.2 Time Series Plots</vt:lpstr>
      <vt:lpstr>2.2 Time Series Plots</vt:lpstr>
      <vt:lpstr>2.2 Time Series Plots</vt:lpstr>
      <vt:lpstr>2.2 Time Series Plots</vt:lpstr>
      <vt:lpstr>2.3 Scatterplots</vt:lpstr>
      <vt:lpstr>2.3 Scatterplots</vt:lpstr>
      <vt:lpstr>2.4 Summarizing the Data</vt:lpstr>
      <vt:lpstr>2.4 Summarizing the Data</vt:lpstr>
      <vt:lpstr>Discussion Question</vt:lpstr>
      <vt:lpstr>2.4 Summarizing the Data</vt:lpstr>
      <vt:lpstr>2.4 Summarizing the Data</vt:lpstr>
      <vt:lpstr>2.4 Summarizing the Data</vt:lpstr>
      <vt:lpstr>2.4 Summarizing the Data</vt:lpstr>
      <vt:lpstr>2.4 Summarizing the Data</vt:lpstr>
      <vt:lpstr>2.4 Summarizing the Data</vt:lpstr>
      <vt:lpstr>2.5 Correlation</vt:lpstr>
      <vt:lpstr>2.5 Correlation – Examples</vt:lpstr>
      <vt:lpstr>2.5 Correlation – Examples</vt:lpstr>
      <vt:lpstr>2.5 Correlation</vt:lpstr>
      <vt:lpstr>2.5 Correlation</vt:lpstr>
      <vt:lpstr>2.5 Correlation</vt:lpstr>
      <vt:lpstr>2.6 Transformations</vt:lpstr>
      <vt:lpstr>2.6 Transformations</vt:lpstr>
      <vt:lpstr>2.6 Transformations</vt:lpstr>
      <vt:lpstr>2.6 Transformations</vt:lpstr>
      <vt:lpstr>2.6 Transformations</vt:lpstr>
      <vt:lpstr>2.6 Transformations</vt:lpstr>
      <vt:lpstr>2.6 Transformations</vt:lpstr>
      <vt:lpstr>2.7 How to Evaluate Forecasting Accuracy</vt:lpstr>
      <vt:lpstr>2.7 How to Evaluate Forecasting Accuracy</vt:lpstr>
      <vt:lpstr>2.7 How to Evaluate Forecasting Accuracy</vt:lpstr>
      <vt:lpstr>Measures of Forecasting Accuracy</vt:lpstr>
      <vt:lpstr>Measures of Forecasting Accuracy</vt:lpstr>
      <vt:lpstr>Measures of Forecasting Accuracy</vt:lpstr>
      <vt:lpstr>Measures of Absolute Error</vt:lpstr>
      <vt:lpstr>Measures of Absolute Error (continued)</vt:lpstr>
      <vt:lpstr>Forecasting Accuracy – An Example</vt:lpstr>
      <vt:lpstr>Comparison of Error Measures</vt:lpstr>
      <vt:lpstr>Comparison of Error Measures</vt:lpstr>
      <vt:lpstr>How to Measure Forecasting Accuracy</vt:lpstr>
      <vt:lpstr>How to Measure Forecasting Accuracy</vt:lpstr>
      <vt:lpstr>2.8 Prediction Intervals</vt:lpstr>
      <vt:lpstr>2.8 Prediction Intervals</vt:lpstr>
      <vt:lpstr>2.8 Prediction Intervals</vt:lpstr>
      <vt:lpstr>Empirical Prediction Intervals – Example</vt:lpstr>
      <vt:lpstr>2.8 Prediction Intervals</vt:lpstr>
      <vt:lpstr>2.9 Basic Principles of Data Analysis</vt:lpstr>
      <vt:lpstr>Take-Aways</vt:lpstr>
      <vt:lpstr>Minicase 2.1 Baseball Salaries</vt:lpstr>
      <vt:lpstr>Minicase 2.2 Whither Walmart?</vt:lpstr>
      <vt:lpstr>Minicase 2.3 Length of Recessions</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Botelho</dc:creator>
  <cp:lastModifiedBy>Anna Botelho</cp:lastModifiedBy>
  <cp:revision>58</cp:revision>
  <dcterms:created xsi:type="dcterms:W3CDTF">2017-08-05T17:51:38Z</dcterms:created>
  <dcterms:modified xsi:type="dcterms:W3CDTF">2017-08-23T18:14:04Z</dcterms:modified>
</cp:coreProperties>
</file>