
<file path=[Content_Types].xml><?xml version="1.0" encoding="utf-8"?>
<Types xmlns="http://schemas.openxmlformats.org/package/2006/content-types">
  <Default Extension="xml" ContentType="application/xml"/>
  <Default Extension="png" ContentType="image/png"/>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sldIdLst>
    <p:sldId id="256" r:id="rId2"/>
    <p:sldId id="258" r:id="rId3"/>
    <p:sldId id="259" r:id="rId4"/>
    <p:sldId id="261" r:id="rId5"/>
    <p:sldId id="330" r:id="rId6"/>
    <p:sldId id="331" r:id="rId7"/>
    <p:sldId id="291" r:id="rId8"/>
    <p:sldId id="332" r:id="rId9"/>
    <p:sldId id="333" r:id="rId10"/>
    <p:sldId id="334" r:id="rId11"/>
    <p:sldId id="335" r:id="rId12"/>
    <p:sldId id="292" r:id="rId13"/>
    <p:sldId id="266" r:id="rId14"/>
    <p:sldId id="337" r:id="rId15"/>
    <p:sldId id="338" r:id="rId16"/>
    <p:sldId id="339" r:id="rId17"/>
    <p:sldId id="340" r:id="rId18"/>
    <p:sldId id="367" r:id="rId19"/>
    <p:sldId id="341" r:id="rId20"/>
    <p:sldId id="342" r:id="rId21"/>
    <p:sldId id="343" r:id="rId22"/>
    <p:sldId id="344" r:id="rId23"/>
    <p:sldId id="345" r:id="rId24"/>
    <p:sldId id="346" r:id="rId25"/>
    <p:sldId id="347" r:id="rId26"/>
    <p:sldId id="26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268" r:id="rId40"/>
    <p:sldId id="360" r:id="rId41"/>
    <p:sldId id="299" r:id="rId42"/>
    <p:sldId id="300" r:id="rId43"/>
    <p:sldId id="361" r:id="rId44"/>
    <p:sldId id="362" r:id="rId45"/>
    <p:sldId id="301" r:id="rId46"/>
    <p:sldId id="302" r:id="rId47"/>
    <p:sldId id="303" r:id="rId48"/>
    <p:sldId id="304" r:id="rId49"/>
    <p:sldId id="270" r:id="rId50"/>
    <p:sldId id="272" r:id="rId51"/>
    <p:sldId id="290" r:id="rId52"/>
    <p:sldId id="364" r:id="rId53"/>
    <p:sldId id="363" r:id="rId54"/>
    <p:sldId id="365" r:id="rId55"/>
    <p:sldId id="36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3B1F"/>
    <a:srgbClr val="182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35"/>
    <p:restoredTop sz="94643"/>
  </p:normalViewPr>
  <p:slideViewPr>
    <p:cSldViewPr snapToGrid="0" snapToObjects="1">
      <p:cViewPr varScale="1">
        <p:scale>
          <a:sx n="116" d="100"/>
          <a:sy n="116" d="100"/>
        </p:scale>
        <p:origin x="200"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wmf"/><Relationship Id="rId2"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 Id="rId2"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 Id="rId3"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8/23/17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9634CD-C043-3F44-B5E6-9E1B6AE4D74C}" type="slidenum">
              <a:rPr lang="en-US" smtClean="0"/>
              <a:t>1</a:t>
            </a:fld>
            <a:endParaRPr lang="en-US"/>
          </a:p>
        </p:txBody>
      </p:sp>
    </p:spTree>
    <p:extLst>
      <p:ext uri="{BB962C8B-B14F-4D97-AF65-F5344CB8AC3E}">
        <p14:creationId xmlns:p14="http://schemas.microsoft.com/office/powerpoint/2010/main" val="31834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3</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buClr>
                <a:srgbClr val="873B1F"/>
              </a:buClr>
              <a:defRPr sz="2000"/>
            </a:lvl1pPr>
            <a:lvl2pPr marL="457200" indent="-228600">
              <a:buFont typeface=".AppleSystemUIFont" charset="-120"/>
              <a:buChar char="–"/>
              <a:defRPr sz="1800"/>
            </a:lvl2pPr>
            <a:lvl3pPr>
              <a:buClr>
                <a:srgbClr val="873B1F"/>
              </a:buClr>
              <a:defRPr sz="1600"/>
            </a:lvl3pPr>
            <a:lvl4pPr marL="915988" indent="-228600">
              <a:buFont typeface=".AppleSystemUIFont" charset="-120"/>
              <a:buChar char="–"/>
              <a:defRPr sz="1400"/>
            </a:lvl4pPr>
            <a:lvl5pPr>
              <a:buClr>
                <a:srgbClr val="873B1F"/>
              </a:buCl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3: Forecasting Non-Seasonal Series</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30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9.wmf"/><Relationship Id="rId5" Type="http://schemas.openxmlformats.org/officeDocument/2006/relationships/oleObject" Target="../embeddings/oleObject4.bin"/><Relationship Id="rId6" Type="http://schemas.openxmlformats.org/officeDocument/2006/relationships/image" Target="../media/image1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1.wmf"/><Relationship Id="rId5" Type="http://schemas.openxmlformats.org/officeDocument/2006/relationships/oleObject" Target="../embeddings/oleObject6.bin"/><Relationship Id="rId6" Type="http://schemas.openxmlformats.org/officeDocument/2006/relationships/image" Target="../media/image12.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3.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4.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3.wmf"/><Relationship Id="rId5" Type="http://schemas.openxmlformats.org/officeDocument/2006/relationships/oleObject" Target="../embeddings/oleObject10.bin"/><Relationship Id="rId6" Type="http://schemas.openxmlformats.org/officeDocument/2006/relationships/image" Target="../media/image24.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oleObject" Target="../embeddings/oleObject11.bin"/><Relationship Id="rId5" Type="http://schemas.openxmlformats.org/officeDocument/2006/relationships/image" Target="../media/image25.wmf"/><Relationship Id="rId6" Type="http://schemas.openxmlformats.org/officeDocument/2006/relationships/image" Target="../media/image2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26.wmf"/><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2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1.wmf"/><Relationship Id="rId5" Type="http://schemas.openxmlformats.org/officeDocument/2006/relationships/oleObject" Target="../embeddings/oleObject14.bin"/><Relationship Id="rId6" Type="http://schemas.openxmlformats.org/officeDocument/2006/relationships/image" Target="../media/image32.wmf"/><Relationship Id="rId7" Type="http://schemas.openxmlformats.org/officeDocument/2006/relationships/oleObject" Target="../embeddings/oleObject15.bin"/><Relationship Id="rId8" Type="http://schemas.openxmlformats.org/officeDocument/2006/relationships/image" Target="../media/image33.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36.wmf"/><Relationship Id="rId5" Type="http://schemas.openxmlformats.org/officeDocument/2006/relationships/oleObject" Target="../embeddings/oleObject17.bin"/><Relationship Id="rId6" Type="http://schemas.openxmlformats.org/officeDocument/2006/relationships/image" Target="../media/image37.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 Id="rId3" Type="http://schemas.openxmlformats.org/officeDocument/2006/relationships/image" Target="../media/image4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Efficient-market_hypothesis" TargetMode="Externa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wmf"/><Relationship Id="rId5" Type="http://schemas.openxmlformats.org/officeDocument/2006/relationships/oleObject" Target="../embeddings/oleObject2.bin"/><Relationship Id="rId6" Type="http://schemas.openxmlformats.org/officeDocument/2006/relationships/image" Target="../media/image6.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Forecasting </a:t>
            </a:r>
            <a:br>
              <a:rPr lang="en-US" dirty="0" smtClean="0"/>
            </a:br>
            <a:r>
              <a:rPr lang="en-US" dirty="0" smtClean="0"/>
              <a:t>Non-Seasonal Series</a:t>
            </a:r>
            <a:endParaRPr lang="en-US" dirty="0"/>
          </a:p>
        </p:txBody>
      </p:sp>
      <p:sp>
        <p:nvSpPr>
          <p:cNvPr id="3" name="Subtitle 2"/>
          <p:cNvSpPr>
            <a:spLocks noGrp="1"/>
          </p:cNvSpPr>
          <p:nvPr>
            <p:ph type="subTitle" idx="1"/>
          </p:nvPr>
        </p:nvSpPr>
        <p:spPr/>
        <p:txBody>
          <a:bodyPr/>
          <a:lstStyle/>
          <a:p>
            <a:r>
              <a:rPr lang="en-US" dirty="0" smtClean="0"/>
              <a:t>Chapter 3</a:t>
            </a:r>
            <a:endParaRPr lang="en-US" dirty="0"/>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85798" y="2260746"/>
            <a:ext cx="5823859" cy="3963168"/>
          </a:xfrm>
          <a:prstGeom prst="rect">
            <a:avLst/>
          </a:prstGeom>
        </p:spPr>
      </p:pic>
      <p:sp>
        <p:nvSpPr>
          <p:cNvPr id="2" name="Title 1"/>
          <p:cNvSpPr>
            <a:spLocks noGrp="1"/>
          </p:cNvSpPr>
          <p:nvPr>
            <p:ph type="title"/>
          </p:nvPr>
        </p:nvSpPr>
        <p:spPr/>
        <p:txBody>
          <a:bodyPr/>
          <a:lstStyle/>
          <a:p>
            <a:r>
              <a:rPr lang="en-US" dirty="0"/>
              <a:t>3.2 Extrapolative Methods</a:t>
            </a:r>
          </a:p>
        </p:txBody>
      </p:sp>
      <p:sp>
        <p:nvSpPr>
          <p:cNvPr id="4" name="Content Placeholder 2"/>
          <p:cNvSpPr>
            <a:spLocks noGrp="1"/>
          </p:cNvSpPr>
          <p:nvPr>
            <p:ph idx="1"/>
          </p:nvPr>
        </p:nvSpPr>
        <p:spPr>
          <a:xfrm>
            <a:off x="685800" y="1481328"/>
            <a:ext cx="7543800" cy="4698810"/>
          </a:xfrm>
        </p:spPr>
        <p:txBody>
          <a:bodyPr/>
          <a:lstStyle/>
          <a:p>
            <a:pPr marL="7937" indent="0">
              <a:lnSpc>
                <a:spcPts val="2000"/>
              </a:lnSpc>
              <a:spcBef>
                <a:spcPts val="2200"/>
              </a:spcBef>
              <a:buNone/>
            </a:pPr>
            <a:r>
              <a:rPr lang="en-US" b="1" dirty="0" smtClean="0">
                <a:solidFill>
                  <a:srgbClr val="873B1F"/>
                </a:solidFill>
              </a:rPr>
              <a:t>Calculation of Moving Averages</a:t>
            </a:r>
            <a:endParaRPr lang="en-US" sz="1800" i="1"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10</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7" name="Content Placeholder 2"/>
          <p:cNvSpPr txBox="1">
            <a:spLocks/>
          </p:cNvSpPr>
          <p:nvPr/>
        </p:nvSpPr>
        <p:spPr>
          <a:xfrm>
            <a:off x="685799" y="1980026"/>
            <a:ext cx="7543800" cy="3276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3.2	</a:t>
            </a:r>
            <a:r>
              <a:rPr lang="en-US" sz="1600" b="1" dirty="0" smtClean="0">
                <a:solidFill>
                  <a:srgbClr val="873B1F"/>
                </a:solidFill>
              </a:rPr>
              <a:t>Calculation of Moving Averages for WFJ Sales</a:t>
            </a:r>
            <a:endParaRPr lang="en-US" sz="1600" dirty="0">
              <a:solidFill>
                <a:srgbClr val="873B1F"/>
              </a:solidFill>
            </a:endParaRPr>
          </a:p>
        </p:txBody>
      </p:sp>
    </p:spTree>
    <p:extLst>
      <p:ext uri="{BB962C8B-B14F-4D97-AF65-F5344CB8AC3E}">
        <p14:creationId xmlns:p14="http://schemas.microsoft.com/office/powerpoint/2010/main" val="31797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798" y="2569027"/>
            <a:ext cx="6843396" cy="3725517"/>
          </a:xfrm>
          <a:prstGeom prst="rect">
            <a:avLst/>
          </a:prstGeom>
        </p:spPr>
      </p:pic>
      <p:sp>
        <p:nvSpPr>
          <p:cNvPr id="2" name="Title 1"/>
          <p:cNvSpPr>
            <a:spLocks noGrp="1"/>
          </p:cNvSpPr>
          <p:nvPr>
            <p:ph type="title"/>
          </p:nvPr>
        </p:nvSpPr>
        <p:spPr/>
        <p:txBody>
          <a:bodyPr/>
          <a:lstStyle/>
          <a:p>
            <a:r>
              <a:rPr lang="en-US" dirty="0"/>
              <a:t>3.2 Extrapolative Methods</a:t>
            </a:r>
          </a:p>
        </p:txBody>
      </p:sp>
      <p:sp>
        <p:nvSpPr>
          <p:cNvPr id="4" name="Content Placeholder 2"/>
          <p:cNvSpPr>
            <a:spLocks noGrp="1"/>
          </p:cNvSpPr>
          <p:nvPr>
            <p:ph idx="1"/>
          </p:nvPr>
        </p:nvSpPr>
        <p:spPr>
          <a:xfrm>
            <a:off x="685800" y="1481328"/>
            <a:ext cx="7543800" cy="4698810"/>
          </a:xfrm>
        </p:spPr>
        <p:txBody>
          <a:bodyPr/>
          <a:lstStyle/>
          <a:p>
            <a:pPr marL="7937" indent="0">
              <a:lnSpc>
                <a:spcPts val="2000"/>
              </a:lnSpc>
              <a:spcBef>
                <a:spcPts val="2200"/>
              </a:spcBef>
              <a:buNone/>
            </a:pPr>
            <a:r>
              <a:rPr lang="en-US" b="1" dirty="0" smtClean="0">
                <a:solidFill>
                  <a:srgbClr val="873B1F"/>
                </a:solidFill>
              </a:rPr>
              <a:t>Use of Moving Averages</a:t>
            </a:r>
            <a:endParaRPr lang="en-US" sz="1800" i="1"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11</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8" name="Content Placeholder 2"/>
          <p:cNvSpPr txBox="1">
            <a:spLocks/>
          </p:cNvSpPr>
          <p:nvPr/>
        </p:nvSpPr>
        <p:spPr>
          <a:xfrm>
            <a:off x="685800" y="1960526"/>
            <a:ext cx="7543800" cy="5121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dirty="0" smtClean="0">
                <a:solidFill>
                  <a:srgbClr val="182752"/>
                </a:solidFill>
              </a:rPr>
              <a:t>Figure 3.5</a:t>
            </a:r>
            <a:r>
              <a:rPr lang="en-US" sz="1600" b="1" smtClean="0">
                <a:solidFill>
                  <a:srgbClr val="182752"/>
                </a:solidFill>
              </a:rPr>
              <a:t>	</a:t>
            </a:r>
            <a:r>
              <a:rPr lang="en-US" sz="1600" b="1" smtClean="0">
                <a:solidFill>
                  <a:srgbClr val="873B1F"/>
                </a:solidFill>
              </a:rPr>
              <a:t>WFJ Sales for First 26 Weeks, with Moving Averages of </a:t>
            </a:r>
            <a:br>
              <a:rPr lang="en-US" sz="1600" b="1" smtClean="0">
                <a:solidFill>
                  <a:srgbClr val="873B1F"/>
                </a:solidFill>
              </a:rPr>
            </a:br>
            <a:r>
              <a:rPr lang="en-US" sz="1600" b="1" smtClean="0">
                <a:solidFill>
                  <a:srgbClr val="873B1F"/>
                </a:solidFill>
              </a:rPr>
              <a:t>Lengths 3 and 7</a:t>
            </a:r>
            <a:endParaRPr lang="en-US" sz="1600" dirty="0">
              <a:solidFill>
                <a:srgbClr val="873B1F"/>
              </a:solidFill>
            </a:endParaRPr>
          </a:p>
        </p:txBody>
      </p:sp>
    </p:spTree>
    <p:extLst>
      <p:ext uri="{BB962C8B-B14F-4D97-AF65-F5344CB8AC3E}">
        <p14:creationId xmlns:p14="http://schemas.microsoft.com/office/powerpoint/2010/main" val="197620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3.3 Simple Exponential Smoothing</a:t>
            </a:r>
            <a:endParaRPr lang="en-US" dirty="0"/>
          </a:p>
        </p:txBody>
      </p:sp>
      <p:sp>
        <p:nvSpPr>
          <p:cNvPr id="4" name="Content Placeholder 2"/>
          <p:cNvSpPr>
            <a:spLocks noGrp="1"/>
          </p:cNvSpPr>
          <p:nvPr>
            <p:ph idx="1"/>
          </p:nvPr>
        </p:nvSpPr>
        <p:spPr>
          <a:xfrm>
            <a:off x="685800" y="1481328"/>
            <a:ext cx="7543800" cy="4698810"/>
          </a:xfrm>
        </p:spPr>
        <p:txBody>
          <a:bodyPr/>
          <a:lstStyle/>
          <a:p>
            <a:pPr marL="0" indent="0">
              <a:buNone/>
            </a:pPr>
            <a:r>
              <a:rPr lang="en-US" sz="1800" dirty="0"/>
              <a:t>When the (n+1)</a:t>
            </a:r>
            <a:r>
              <a:rPr lang="en-US" sz="1800" dirty="0" err="1"/>
              <a:t>th</a:t>
            </a:r>
            <a:r>
              <a:rPr lang="en-US" sz="1800" dirty="0"/>
              <a:t> observation is added, the mean may be expressed as:</a:t>
            </a:r>
          </a:p>
          <a:p>
            <a:pPr marL="0" indent="0">
              <a:buNone/>
            </a:pPr>
            <a:endParaRPr lang="en-US" sz="1800" dirty="0"/>
          </a:p>
          <a:p>
            <a:pPr marL="0" indent="0">
              <a:buNone/>
            </a:pPr>
            <a:endParaRPr lang="en-US" sz="1800" b="1" dirty="0"/>
          </a:p>
          <a:p>
            <a:pPr marL="0" indent="0">
              <a:buNone/>
            </a:pPr>
            <a:endParaRPr lang="en-US" sz="1800" b="1" dirty="0"/>
          </a:p>
          <a:p>
            <a:pPr marL="0" indent="0">
              <a:buNone/>
            </a:pPr>
            <a:endParaRPr lang="en-US" sz="1800" b="1" dirty="0"/>
          </a:p>
          <a:p>
            <a:pPr marL="0" indent="0">
              <a:buNone/>
            </a:pPr>
            <a:r>
              <a:rPr lang="en-US" sz="1800" dirty="0"/>
              <a:t>A verbal description of this expression is:</a:t>
            </a:r>
            <a:endParaRPr lang="en-US" sz="1800" b="1"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044111252"/>
              </p:ext>
            </p:extLst>
          </p:nvPr>
        </p:nvGraphicFramePr>
        <p:xfrm>
          <a:off x="2774113" y="1847728"/>
          <a:ext cx="3367174" cy="1381405"/>
        </p:xfrm>
        <a:graphic>
          <a:graphicData uri="http://schemas.openxmlformats.org/presentationml/2006/ole">
            <mc:AlternateContent xmlns:mc="http://schemas.openxmlformats.org/markup-compatibility/2006">
              <mc:Choice xmlns:v="urn:schemas-microsoft-com:vml" Requires="v">
                <p:oleObj spid="_x0000_s23592" name="Equation" r:id="rId3" imgW="1981200" imgH="812800" progId="">
                  <p:embed/>
                </p:oleObj>
              </mc:Choice>
              <mc:Fallback>
                <p:oleObj name="Equation" r:id="rId3" imgW="1981200" imgH="812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113" y="1847728"/>
                        <a:ext cx="3367174" cy="138140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99150611"/>
              </p:ext>
            </p:extLst>
          </p:nvPr>
        </p:nvGraphicFramePr>
        <p:xfrm>
          <a:off x="838200" y="3742188"/>
          <a:ext cx="7239000" cy="754247"/>
        </p:xfrm>
        <a:graphic>
          <a:graphicData uri="http://schemas.openxmlformats.org/presentationml/2006/ole">
            <mc:AlternateContent xmlns:mc="http://schemas.openxmlformats.org/markup-compatibility/2006">
              <mc:Choice xmlns:v="urn:schemas-microsoft-com:vml" Requires="v">
                <p:oleObj spid="_x0000_s23593" name="Equation" r:id="rId5" imgW="4025880" imgH="419040" progId="Equation.DSMT4">
                  <p:embed/>
                </p:oleObj>
              </mc:Choice>
              <mc:Fallback>
                <p:oleObj name="Equation" r:id="rId5" imgW="4025880" imgH="419040" progId="Equation.DSMT4">
                  <p:embed/>
                  <p:pic>
                    <p:nvPicPr>
                      <p:cNvPr id="0" name=""/>
                      <p:cNvPicPr>
                        <a:picLocks noChangeAspect="1" noChangeArrowheads="1"/>
                      </p:cNvPicPr>
                      <p:nvPr/>
                    </p:nvPicPr>
                    <p:blipFill>
                      <a:blip r:embed="rId6"/>
                      <a:srcRect/>
                      <a:stretch>
                        <a:fillRect/>
                      </a:stretch>
                    </p:blipFill>
                    <p:spPr bwMode="auto">
                      <a:xfrm>
                        <a:off x="838200" y="3742188"/>
                        <a:ext cx="7239000" cy="754247"/>
                      </a:xfrm>
                      <a:prstGeom prst="rect">
                        <a:avLst/>
                      </a:prstGeom>
                      <a:noFill/>
                    </p:spPr>
                  </p:pic>
                </p:oleObj>
              </mc:Fallback>
            </mc:AlternateContent>
          </a:graphicData>
        </a:graphic>
      </p:graphicFrame>
    </p:spTree>
    <p:extLst>
      <p:ext uri="{BB962C8B-B14F-4D97-AF65-F5344CB8AC3E}">
        <p14:creationId xmlns:p14="http://schemas.microsoft.com/office/powerpoint/2010/main" val="49943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Smoothing</a:t>
            </a:r>
          </a:p>
        </p:txBody>
      </p:sp>
      <p:sp>
        <p:nvSpPr>
          <p:cNvPr id="3" name="Content Placeholder 2"/>
          <p:cNvSpPr>
            <a:spLocks noGrp="1"/>
          </p:cNvSpPr>
          <p:nvPr>
            <p:ph idx="1"/>
          </p:nvPr>
        </p:nvSpPr>
        <p:spPr/>
        <p:txBody>
          <a:bodyPr>
            <a:normAutofit/>
          </a:bodyPr>
          <a:lstStyle/>
          <a:p>
            <a:r>
              <a:rPr lang="en-US" sz="1800" dirty="0">
                <a:cs typeface="Times New Roman" pitchFamily="18" charset="0"/>
              </a:rPr>
              <a:t>Simple (or Single) Exponential Smoothing follows the same general idea but makes a smooth transition from one period to the next.</a:t>
            </a:r>
          </a:p>
          <a:p>
            <a:r>
              <a:rPr lang="en-US" sz="1800" dirty="0">
                <a:cs typeface="Times New Roman" pitchFamily="18" charset="0"/>
              </a:rPr>
              <a:t>We select a smoothing constant </a:t>
            </a:r>
            <a:r>
              <a:rPr lang="en-US" sz="1800" dirty="0">
                <a:sym typeface="Symbol" pitchFamily="18" charset="2"/>
              </a:rPr>
              <a:t></a:t>
            </a:r>
            <a:r>
              <a:rPr lang="en-US" sz="1800" dirty="0">
                <a:cs typeface="Times New Roman" pitchFamily="18" charset="0"/>
              </a:rPr>
              <a:t>, such that 0&lt;</a:t>
            </a:r>
            <a:r>
              <a:rPr lang="en-US" sz="1800" dirty="0">
                <a:sym typeface="Symbol" pitchFamily="18" charset="2"/>
              </a:rPr>
              <a:t></a:t>
            </a:r>
            <a:r>
              <a:rPr lang="en-US" sz="1800" dirty="0">
                <a:cs typeface="Times New Roman" pitchFamily="18" charset="0"/>
              </a:rPr>
              <a:t>&lt;1 making for a partial adjustment.</a:t>
            </a:r>
          </a:p>
          <a:p>
            <a:r>
              <a:rPr lang="en-US" sz="1800" dirty="0"/>
              <a:t>We denote the mean level at time </a:t>
            </a:r>
            <a:r>
              <a:rPr lang="en-US" sz="1800" i="1" dirty="0"/>
              <a:t>t </a:t>
            </a:r>
            <a:r>
              <a:rPr lang="en-US" sz="1800" dirty="0"/>
              <a:t>by </a:t>
            </a:r>
            <a:r>
              <a:rPr lang="en-US" sz="1800" i="1" dirty="0"/>
              <a:t>L</a:t>
            </a:r>
            <a:r>
              <a:rPr lang="en-US" sz="1800" i="1" baseline="-25000" dirty="0"/>
              <a:t>t</a:t>
            </a:r>
            <a:r>
              <a:rPr lang="en-US" sz="1800" i="1" dirty="0" smtClean="0"/>
              <a:t>.</a:t>
            </a:r>
          </a:p>
          <a:p>
            <a:pPr marL="9525" indent="0" algn="ctr">
              <a:spcBef>
                <a:spcPts val="2200"/>
              </a:spcBef>
              <a:buNone/>
            </a:pPr>
            <a:r>
              <a:rPr lang="en-US" sz="1600" dirty="0" smtClean="0"/>
              <a:t>New mean = Old mean + </a:t>
            </a:r>
            <a:r>
              <a:rPr lang="en-US" sz="1600" dirty="0">
                <a:sym typeface="Symbol" pitchFamily="18" charset="2"/>
              </a:rPr>
              <a:t></a:t>
            </a:r>
            <a:r>
              <a:rPr lang="en-US" sz="1600" dirty="0" smtClean="0"/>
              <a:t> × (Difference between new observation and old mean)</a:t>
            </a:r>
          </a:p>
          <a:p>
            <a:pPr marL="236538" indent="-227013">
              <a:spcBef>
                <a:spcPts val="4600"/>
              </a:spcBef>
            </a:pPr>
            <a:r>
              <a:rPr lang="en-US" sz="1800" dirty="0" smtClean="0"/>
              <a:t>By </a:t>
            </a:r>
            <a:r>
              <a:rPr lang="en-US" sz="1800" dirty="0"/>
              <a:t>repeated substitution, we obtain  the extended form showing the declining weights that give rise to the name </a:t>
            </a:r>
            <a:r>
              <a:rPr lang="en-US" sz="1800" i="1" dirty="0"/>
              <a:t>exponential smoothing</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13</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86825709"/>
              </p:ext>
            </p:extLst>
          </p:nvPr>
        </p:nvGraphicFramePr>
        <p:xfrm>
          <a:off x="3474720" y="3572391"/>
          <a:ext cx="2200166" cy="371278"/>
        </p:xfrm>
        <a:graphic>
          <a:graphicData uri="http://schemas.openxmlformats.org/presentationml/2006/ole">
            <mc:AlternateContent xmlns:mc="http://schemas.openxmlformats.org/markup-compatibility/2006">
              <mc:Choice xmlns:v="urn:schemas-microsoft-com:vml" Requires="v">
                <p:oleObj spid="_x0000_s24602" name="Equation" r:id="rId3" imgW="1536700" imgH="254000" progId="">
                  <p:embed/>
                </p:oleObj>
              </mc:Choice>
              <mc:Fallback>
                <p:oleObj name="Equation" r:id="rId3" imgW="1536700" imgH="254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720" y="3572391"/>
                        <a:ext cx="2200166" cy="371278"/>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74610753"/>
              </p:ext>
            </p:extLst>
          </p:nvPr>
        </p:nvGraphicFramePr>
        <p:xfrm>
          <a:off x="2873703" y="4696924"/>
          <a:ext cx="3396594" cy="729959"/>
        </p:xfrm>
        <a:graphic>
          <a:graphicData uri="http://schemas.openxmlformats.org/presentationml/2006/ole">
            <mc:AlternateContent xmlns:mc="http://schemas.openxmlformats.org/markup-compatibility/2006">
              <mc:Choice xmlns:v="urn:schemas-microsoft-com:vml" Requires="v">
                <p:oleObj spid="_x0000_s24603" name="Equation" r:id="rId5" imgW="2489200" imgH="508000" progId="">
                  <p:embed/>
                </p:oleObj>
              </mc:Choice>
              <mc:Fallback>
                <p:oleObj name="Equation" r:id="rId5" imgW="2489200" imgH="508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703" y="4696924"/>
                        <a:ext cx="3396594" cy="729959"/>
                      </a:xfrm>
                      <a:prstGeom prst="rect">
                        <a:avLst/>
                      </a:prstGeom>
                      <a:noFill/>
                    </p:spPr>
                  </p:pic>
                </p:oleObj>
              </mc:Fallback>
            </mc:AlternateContent>
          </a:graphicData>
        </a:graphic>
      </p:graphicFrame>
    </p:spTree>
    <p:extLst>
      <p:ext uri="{BB962C8B-B14F-4D97-AF65-F5344CB8AC3E}">
        <p14:creationId xmlns:p14="http://schemas.microsoft.com/office/powerpoint/2010/main" val="211486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Smoothing</a:t>
            </a:r>
          </a:p>
        </p:txBody>
      </p:sp>
      <p:sp>
        <p:nvSpPr>
          <p:cNvPr id="3" name="Content Placeholder 2"/>
          <p:cNvSpPr>
            <a:spLocks noGrp="1"/>
          </p:cNvSpPr>
          <p:nvPr>
            <p:ph idx="1"/>
          </p:nvPr>
        </p:nvSpPr>
        <p:spPr/>
        <p:txBody>
          <a:bodyPr>
            <a:normAutofit/>
          </a:bodyPr>
          <a:lstStyle/>
          <a:p>
            <a:pPr marL="0" indent="0">
              <a:buNone/>
            </a:pPr>
            <a:r>
              <a:rPr lang="en-US" sz="1800" dirty="0"/>
              <a:t>This expression simplifies to the </a:t>
            </a:r>
            <a:r>
              <a:rPr lang="en-US" sz="1800" i="1" dirty="0"/>
              <a:t>Error Correction </a:t>
            </a:r>
            <a:r>
              <a:rPr lang="en-US" sz="1800" dirty="0"/>
              <a:t>form:</a:t>
            </a:r>
          </a:p>
          <a:p>
            <a:pPr>
              <a:buFontTx/>
              <a:buNone/>
            </a:pPr>
            <a:endParaRPr lang="en-US" sz="1800" dirty="0"/>
          </a:p>
          <a:p>
            <a:pPr lvl="1"/>
            <a:endParaRPr lang="en-US" sz="1800" dirty="0">
              <a:sym typeface="Symbol" pitchFamily="18" charset="2"/>
            </a:endParaRPr>
          </a:p>
          <a:p>
            <a:pPr lvl="1">
              <a:buFont typeface="Arial" charset="0"/>
              <a:buChar char="•"/>
            </a:pPr>
            <a:r>
              <a:rPr lang="en-US" sz="1800" dirty="0">
                <a:sym typeface="Symbol" pitchFamily="18" charset="2"/>
              </a:rPr>
              <a:t>where  is known as the smoothing constant</a:t>
            </a:r>
          </a:p>
          <a:p>
            <a:pPr lvl="1">
              <a:buFont typeface="Arial" charset="0"/>
              <a:buChar char="•"/>
            </a:pPr>
            <a:r>
              <a:rPr lang="en-US" sz="1800" i="1" dirty="0">
                <a:sym typeface="Symbol" pitchFamily="18" charset="2"/>
              </a:rPr>
              <a:t>e</a:t>
            </a:r>
            <a:r>
              <a:rPr lang="en-US" sz="1800" i="1" baseline="-25000" dirty="0">
                <a:sym typeface="Symbol" pitchFamily="18" charset="2"/>
              </a:rPr>
              <a:t>t</a:t>
            </a:r>
            <a:r>
              <a:rPr lang="en-US" sz="1800" dirty="0">
                <a:sym typeface="Symbol" pitchFamily="18" charset="2"/>
              </a:rPr>
              <a:t> is the 1-step ahead forecast error = </a:t>
            </a:r>
            <a:r>
              <a:rPr lang="en-US" sz="1800" i="1" dirty="0" err="1">
                <a:sym typeface="Symbol" pitchFamily="18" charset="2"/>
              </a:rPr>
              <a:t>Y</a:t>
            </a:r>
            <a:r>
              <a:rPr lang="en-US" sz="1800" i="1" baseline="-25000" dirty="0" err="1">
                <a:sym typeface="Symbol" pitchFamily="18" charset="2"/>
              </a:rPr>
              <a:t>t</a:t>
            </a:r>
            <a:r>
              <a:rPr lang="en-US" sz="1800" i="1" dirty="0">
                <a:sym typeface="Symbol" pitchFamily="18" charset="2"/>
              </a:rPr>
              <a:t> – F</a:t>
            </a:r>
            <a:r>
              <a:rPr lang="en-US" sz="1800" i="1" baseline="-25000" dirty="0">
                <a:sym typeface="Symbol" pitchFamily="18" charset="2"/>
              </a:rPr>
              <a:t>t</a:t>
            </a:r>
          </a:p>
          <a:p>
            <a:endParaRPr lang="en-US" sz="1800" dirty="0"/>
          </a:p>
          <a:p>
            <a:pPr marL="0" indent="0">
              <a:buNone/>
            </a:pPr>
            <a:r>
              <a:rPr lang="en-US" sz="1800" dirty="0"/>
              <a:t>A smaller value of </a:t>
            </a:r>
            <a:r>
              <a:rPr lang="en-US" sz="1800" dirty="0">
                <a:sym typeface="Symbol" pitchFamily="18" charset="2"/>
              </a:rPr>
              <a:t></a:t>
            </a:r>
            <a:r>
              <a:rPr lang="en-US" sz="1800" dirty="0"/>
              <a:t> gives a smoother trend line:</a:t>
            </a:r>
          </a:p>
          <a:p>
            <a:pPr lvl="1">
              <a:buFont typeface="Arial" charset="0"/>
              <a:buChar char="•"/>
            </a:pPr>
            <a:r>
              <a:rPr lang="en-US" sz="1800" dirty="0">
                <a:sym typeface="Symbol" pitchFamily="18" charset="2"/>
              </a:rPr>
              <a:t> = 0.1 gives slow adjustment</a:t>
            </a:r>
          </a:p>
          <a:p>
            <a:pPr lvl="1">
              <a:buFont typeface="Arial" charset="0"/>
              <a:buChar char="•"/>
            </a:pPr>
            <a:r>
              <a:rPr lang="en-US" sz="1800" dirty="0">
                <a:sym typeface="Symbol" pitchFamily="18" charset="2"/>
              </a:rPr>
              <a:t> = 0.9 gives rapid adjustment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14</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499027097"/>
              </p:ext>
            </p:extLst>
          </p:nvPr>
        </p:nvGraphicFramePr>
        <p:xfrm>
          <a:off x="2331717" y="1820151"/>
          <a:ext cx="4147032" cy="391230"/>
        </p:xfrm>
        <a:graphic>
          <a:graphicData uri="http://schemas.openxmlformats.org/presentationml/2006/ole">
            <mc:AlternateContent xmlns:mc="http://schemas.openxmlformats.org/markup-compatibility/2006">
              <mc:Choice xmlns:v="urn:schemas-microsoft-com:vml" Requires="v">
                <p:oleObj spid="_x0000_s26647" name="Equation" r:id="rId3" imgW="2692400" imgH="254000" progId="">
                  <p:embed/>
                </p:oleObj>
              </mc:Choice>
              <mc:Fallback>
                <p:oleObj name="Equation" r:id="rId3" imgW="2692400" imgH="254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717" y="1820151"/>
                        <a:ext cx="4147032" cy="391230"/>
                      </a:xfrm>
                      <a:prstGeom prst="rect">
                        <a:avLst/>
                      </a:prstGeom>
                      <a:noFill/>
                    </p:spPr>
                  </p:pic>
                </p:oleObj>
              </mc:Fallback>
            </mc:AlternateContent>
          </a:graphicData>
        </a:graphic>
      </p:graphicFrame>
    </p:spTree>
    <p:extLst>
      <p:ext uri="{BB962C8B-B14F-4D97-AF65-F5344CB8AC3E}">
        <p14:creationId xmlns:p14="http://schemas.microsoft.com/office/powerpoint/2010/main" val="1345228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Smoothing</a:t>
            </a:r>
          </a:p>
        </p:txBody>
      </p:sp>
      <p:sp>
        <p:nvSpPr>
          <p:cNvPr id="3" name="Content Placeholder 2"/>
          <p:cNvSpPr>
            <a:spLocks noGrp="1"/>
          </p:cNvSpPr>
          <p:nvPr>
            <p:ph idx="1"/>
          </p:nvPr>
        </p:nvSpPr>
        <p:spPr/>
        <p:txBody>
          <a:bodyPr>
            <a:normAutofit/>
          </a:bodyPr>
          <a:lstStyle/>
          <a:p>
            <a:r>
              <a:rPr lang="en-US" sz="1800" dirty="0"/>
              <a:t>Developed by R.G. Brown in 1940s &amp; 50s.</a:t>
            </a:r>
          </a:p>
          <a:p>
            <a:r>
              <a:rPr lang="en-US" sz="1800" dirty="0"/>
              <a:t>For each series, only need to record last forecast, latest observation and smoothing constant.</a:t>
            </a:r>
          </a:p>
          <a:p>
            <a:r>
              <a:rPr lang="en-US" sz="1800" dirty="0"/>
              <a:t>Useful for short-term forecasting [especially for a large number of series].</a:t>
            </a:r>
          </a:p>
          <a:p>
            <a:r>
              <a:rPr lang="en-US" sz="1800" dirty="0"/>
              <a:t>Local level model, so </a:t>
            </a:r>
            <a:r>
              <a:rPr lang="en-US" sz="1800" i="1" dirty="0"/>
              <a:t>h</a:t>
            </a:r>
            <a:r>
              <a:rPr lang="en-US" sz="1800" dirty="0"/>
              <a:t>-step ahead </a:t>
            </a:r>
            <a:r>
              <a:rPr lang="en-US" sz="1800" b="1" dirty="0"/>
              <a:t>point</a:t>
            </a:r>
            <a:r>
              <a:rPr lang="en-US" sz="1800" dirty="0"/>
              <a:t> forecast is same as 1-step ahead: </a:t>
            </a:r>
          </a:p>
          <a:p>
            <a:endParaRPr lang="en-US" sz="1800" dirty="0"/>
          </a:p>
          <a:p>
            <a:endParaRPr lang="en-US" sz="1800" dirty="0"/>
          </a:p>
          <a:p>
            <a:r>
              <a:rPr lang="en-US" sz="1800" dirty="0"/>
              <a:t>Uncertainty increases as the forecasting horizon increases.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p:graphicFrame>
        <p:nvGraphicFramePr>
          <p:cNvPr id="8" name="Object 31"/>
          <p:cNvGraphicFramePr>
            <a:graphicFrameLocks noChangeAspect="1"/>
          </p:cNvGraphicFramePr>
          <p:nvPr>
            <p:extLst>
              <p:ext uri="{D42A27DB-BD31-4B8C-83A1-F6EECF244321}">
                <p14:modId xmlns:p14="http://schemas.microsoft.com/office/powerpoint/2010/main" val="834731007"/>
              </p:ext>
            </p:extLst>
          </p:nvPr>
        </p:nvGraphicFramePr>
        <p:xfrm>
          <a:off x="3218338" y="3614941"/>
          <a:ext cx="2373789" cy="408394"/>
        </p:xfrm>
        <a:graphic>
          <a:graphicData uri="http://schemas.openxmlformats.org/presentationml/2006/ole">
            <mc:AlternateContent xmlns:mc="http://schemas.openxmlformats.org/markup-compatibility/2006">
              <mc:Choice xmlns:v="urn:schemas-microsoft-com:vml" Requires="v">
                <p:oleObj spid="_x0000_s27671" name="Equation" r:id="rId3" imgW="1333500" imgH="228600" progId="">
                  <p:embed/>
                </p:oleObj>
              </mc:Choice>
              <mc:Fallback>
                <p:oleObj name="Equation" r:id="rId3" imgW="13335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338" y="3614941"/>
                        <a:ext cx="2373789" cy="408394"/>
                      </a:xfrm>
                      <a:prstGeom prst="rect">
                        <a:avLst/>
                      </a:prstGeom>
                      <a:noFill/>
                      <a:extLst/>
                    </p:spPr>
                  </p:pic>
                </p:oleObj>
              </mc:Fallback>
            </mc:AlternateContent>
          </a:graphicData>
        </a:graphic>
      </p:graphicFrame>
    </p:spTree>
    <p:extLst>
      <p:ext uri="{BB962C8B-B14F-4D97-AF65-F5344CB8AC3E}">
        <p14:creationId xmlns:p14="http://schemas.microsoft.com/office/powerpoint/2010/main" val="1516234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a:xfrm>
            <a:off x="685800" y="1481328"/>
            <a:ext cx="7543800" cy="379033"/>
          </a:xfrm>
        </p:spPr>
        <p:txBody>
          <a:bodyPr>
            <a:normAutofit/>
          </a:bodyPr>
          <a:lstStyle/>
          <a:p>
            <a:pPr marL="0" indent="0">
              <a:buNone/>
            </a:pPr>
            <a:r>
              <a:rPr lang="en-US" sz="2400" b="1" dirty="0" smtClean="0">
                <a:solidFill>
                  <a:srgbClr val="873B1F"/>
                </a:solidFill>
              </a:rPr>
              <a:t>Weights</a:t>
            </a:r>
            <a:endParaRPr lang="en-US" sz="2400"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sp>
        <p:nvSpPr>
          <p:cNvPr id="7" name="Content Placeholder 2"/>
          <p:cNvSpPr txBox="1">
            <a:spLocks/>
          </p:cNvSpPr>
          <p:nvPr/>
        </p:nvSpPr>
        <p:spPr>
          <a:xfrm>
            <a:off x="685800" y="1942618"/>
            <a:ext cx="7543800" cy="5121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dirty="0" smtClean="0">
                <a:solidFill>
                  <a:srgbClr val="182752"/>
                </a:solidFill>
              </a:rPr>
              <a:t>Figure 3.6	</a:t>
            </a:r>
            <a:r>
              <a:rPr lang="en-US" sz="1600" b="1" dirty="0" smtClean="0">
                <a:solidFill>
                  <a:srgbClr val="873B1F"/>
                </a:solidFill>
              </a:rPr>
              <a:t>Weights on Different Lags in an Exponentially </a:t>
            </a:r>
            <a:br>
              <a:rPr lang="en-US" sz="1600" b="1" dirty="0" smtClean="0">
                <a:solidFill>
                  <a:srgbClr val="873B1F"/>
                </a:solidFill>
              </a:rPr>
            </a:br>
            <a:r>
              <a:rPr lang="en-US" sz="1600" b="1" dirty="0" smtClean="0">
                <a:solidFill>
                  <a:srgbClr val="873B1F"/>
                </a:solidFill>
              </a:rPr>
              <a:t>Weighted Moving Average</a:t>
            </a:r>
            <a:endParaRPr lang="en-US" sz="1600" dirty="0">
              <a:solidFill>
                <a:srgbClr val="873B1F"/>
              </a:solidFill>
            </a:endParaRPr>
          </a:p>
        </p:txBody>
      </p:sp>
      <p:pic>
        <p:nvPicPr>
          <p:cNvPr id="6" name="Picture 5"/>
          <p:cNvPicPr>
            <a:picLocks noChangeAspect="1"/>
          </p:cNvPicPr>
          <p:nvPr/>
        </p:nvPicPr>
        <p:blipFill>
          <a:blip r:embed="rId2"/>
          <a:stretch>
            <a:fillRect/>
          </a:stretch>
        </p:blipFill>
        <p:spPr>
          <a:xfrm>
            <a:off x="685799" y="2617948"/>
            <a:ext cx="5803296" cy="3430474"/>
          </a:xfrm>
          <a:prstGeom prst="rect">
            <a:avLst/>
          </a:prstGeom>
        </p:spPr>
      </p:pic>
    </p:spTree>
    <p:extLst>
      <p:ext uri="{BB962C8B-B14F-4D97-AF65-F5344CB8AC3E}">
        <p14:creationId xmlns:p14="http://schemas.microsoft.com/office/powerpoint/2010/main" val="762996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Forecasting with the EWMA: Calculations</a:t>
            </a: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sp>
        <p:nvSpPr>
          <p:cNvPr id="9" name="Text Box 6"/>
          <p:cNvSpPr txBox="1">
            <a:spLocks noChangeArrowheads="1"/>
          </p:cNvSpPr>
          <p:nvPr/>
        </p:nvSpPr>
        <p:spPr bwMode="auto">
          <a:xfrm>
            <a:off x="6644640" y="2849260"/>
            <a:ext cx="1996438" cy="2539157"/>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Choosing the Smoothing Parameter</a:t>
            </a:r>
          </a:p>
          <a:p>
            <a:pPr defTabSz="1047750" eaLnBrk="0" hangingPunct="0">
              <a:spcBef>
                <a:spcPts val="600"/>
              </a:spcBef>
            </a:pPr>
            <a:r>
              <a:rPr lang="en-GB" sz="1600" dirty="0" smtClean="0">
                <a:solidFill>
                  <a:srgbClr val="873B1F"/>
                </a:solidFill>
                <a:latin typeface="Arial" charset="0"/>
                <a:ea typeface="Arial" charset="0"/>
                <a:cs typeface="Arial" charset="0"/>
              </a:rPr>
              <a:t>When forecasting with exponential smoothing, estimate the optimal smoothing parameters, rather than using </a:t>
            </a:r>
            <a:r>
              <a:rPr lang="en-GB" sz="1600" dirty="0" err="1" smtClean="0">
                <a:solidFill>
                  <a:srgbClr val="873B1F"/>
                </a:solidFill>
                <a:latin typeface="Arial" charset="0"/>
                <a:ea typeface="Arial" charset="0"/>
                <a:cs typeface="Arial" charset="0"/>
              </a:rPr>
              <a:t>preset</a:t>
            </a:r>
            <a:r>
              <a:rPr lang="en-GB" sz="1600" dirty="0" smtClean="0">
                <a:solidFill>
                  <a:srgbClr val="873B1F"/>
                </a:solidFill>
                <a:latin typeface="Arial" charset="0"/>
                <a:ea typeface="Arial" charset="0"/>
                <a:cs typeface="Arial" charset="0"/>
              </a:rPr>
              <a:t> values.</a:t>
            </a:r>
            <a:endParaRPr lang="en-GB" sz="1600" u="none" dirty="0">
              <a:solidFill>
                <a:srgbClr val="873B1F"/>
              </a:solidFill>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11" name="Content Placeholder 2"/>
              <p:cNvSpPr txBox="1">
                <a:spLocks/>
              </p:cNvSpPr>
              <p:nvPr/>
            </p:nvSpPr>
            <p:spPr>
              <a:xfrm>
                <a:off x="685798" y="1928911"/>
                <a:ext cx="7543800" cy="5121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3.3	</a:t>
                </a:r>
                <a:r>
                  <a:rPr lang="en-US" sz="1600" b="1" dirty="0" smtClean="0">
                    <a:solidFill>
                      <a:srgbClr val="873B1F"/>
                    </a:solidFill>
                  </a:rPr>
                  <a:t>Illustration of Spreadsheet Calculations for </a:t>
                </a:r>
                <a:br>
                  <a:rPr lang="en-US" sz="1600" b="1" dirty="0" smtClean="0">
                    <a:solidFill>
                      <a:srgbClr val="873B1F"/>
                    </a:solidFill>
                  </a:rPr>
                </a:br>
                <a:r>
                  <a:rPr lang="en-US" sz="1600" b="1" dirty="0" smtClean="0">
                    <a:solidFill>
                      <a:srgbClr val="873B1F"/>
                    </a:solidFill>
                  </a:rPr>
                  <a:t>SES Smoothing Constant: Alpha (</a:t>
                </a:r>
                <a14:m>
                  <m:oMath xmlns:m="http://schemas.openxmlformats.org/officeDocument/2006/math">
                    <m:r>
                      <a:rPr lang="en-US" sz="1600" b="1" i="1" dirty="0" smtClean="0">
                        <a:solidFill>
                          <a:srgbClr val="873B1F"/>
                        </a:solidFill>
                        <a:latin typeface="Cambria Math" charset="0"/>
                        <a:ea typeface="Cambria Math" charset="0"/>
                        <a:cs typeface="Cambria Math" charset="0"/>
                      </a:rPr>
                      <m:t>𝜶</m:t>
                    </m:r>
                  </m:oMath>
                </a14:m>
                <a:r>
                  <a:rPr lang="en-US" sz="1600" b="1" dirty="0" smtClean="0">
                    <a:solidFill>
                      <a:srgbClr val="873B1F"/>
                    </a:solidFill>
                  </a:rPr>
                  <a:t>) = 0.3</a:t>
                </a:r>
                <a:endParaRPr lang="en-US" sz="1600" dirty="0">
                  <a:solidFill>
                    <a:srgbClr val="873B1F"/>
                  </a:solidFill>
                </a:endParaRP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685798" y="1928911"/>
                <a:ext cx="7543800" cy="512139"/>
              </a:xfrm>
              <a:prstGeom prst="rect">
                <a:avLst/>
              </a:prstGeom>
              <a:blipFill rotWithShape="0">
                <a:blip r:embed="rId2"/>
                <a:stretch>
                  <a:fillRect l="-1616" t="-11905" b="-20238"/>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685798" y="2589222"/>
            <a:ext cx="5681436" cy="3059235"/>
          </a:xfrm>
          <a:prstGeom prst="rect">
            <a:avLst/>
          </a:prstGeom>
        </p:spPr>
      </p:pic>
    </p:spTree>
    <p:extLst>
      <p:ext uri="{BB962C8B-B14F-4D97-AF65-F5344CB8AC3E}">
        <p14:creationId xmlns:p14="http://schemas.microsoft.com/office/powerpoint/2010/main" val="169813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p:txBody>
          <a:bodyPr/>
          <a:lstStyle/>
          <a:p>
            <a:pPr>
              <a:lnSpc>
                <a:spcPct val="100000"/>
              </a:lnSpc>
              <a:spcBef>
                <a:spcPts val="400"/>
              </a:spcBef>
            </a:pPr>
            <a:r>
              <a:rPr lang="en-US" dirty="0"/>
              <a:t>If you had to make a subjective choice for the value of the smoothing constant, what value would you choose for (a) a product with long-term steady sales and (b) a stock price index?</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Tree>
    <p:extLst>
      <p:ext uri="{BB962C8B-B14F-4D97-AF65-F5344CB8AC3E}">
        <p14:creationId xmlns:p14="http://schemas.microsoft.com/office/powerpoint/2010/main" val="174761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The Exponential Smoothing Macro (ESM)</a:t>
            </a:r>
          </a:p>
          <a:p>
            <a:r>
              <a:rPr lang="en-US" sz="1800" dirty="0"/>
              <a:t>The ESM is available on the book’s website. It is designed to generate forecasts from a wide selection of exponential smoothing models.</a:t>
            </a:r>
          </a:p>
          <a:p>
            <a:r>
              <a:rPr lang="en-US" sz="1800" dirty="0"/>
              <a:t>Features include:</a:t>
            </a:r>
          </a:p>
          <a:p>
            <a:pPr lvl="1">
              <a:buFont typeface=".AppleSystemUIFont" charset="-120"/>
              <a:buChar char="–"/>
            </a:pPr>
            <a:r>
              <a:rPr lang="en-US" sz="1800" dirty="0"/>
              <a:t>No trend, trend or damped trend</a:t>
            </a:r>
          </a:p>
          <a:p>
            <a:pPr lvl="1">
              <a:buFont typeface=".AppleSystemUIFont" charset="-120"/>
              <a:buChar char="–"/>
            </a:pPr>
            <a:r>
              <a:rPr lang="en-US" sz="1800" dirty="0"/>
              <a:t>Additive or multiplicative seasonality, for any length of seasonal pattern</a:t>
            </a:r>
          </a:p>
          <a:p>
            <a:pPr lvl="1">
              <a:buFont typeface=".AppleSystemUIFont" charset="-120"/>
              <a:buChar char="–"/>
            </a:pPr>
            <a:r>
              <a:rPr lang="en-US" sz="1800" dirty="0"/>
              <a:t>Box-Cox or logarithmic transformations</a:t>
            </a:r>
          </a:p>
          <a:p>
            <a:pPr lvl="1">
              <a:buFont typeface=".AppleSystemUIFont" charset="-120"/>
              <a:buChar char="–"/>
            </a:pPr>
            <a:r>
              <a:rPr lang="en-US" sz="1800" dirty="0"/>
              <a:t>Separate summary statistics for estimation and hold-out samples</a:t>
            </a:r>
          </a:p>
          <a:p>
            <a:pPr lvl="1">
              <a:buFont typeface=".AppleSystemUIFont" charset="-120"/>
              <a:buChar char="–"/>
            </a:pPr>
            <a:r>
              <a:rPr lang="en-US" sz="1800" dirty="0"/>
              <a:t>Seasonality checks</a:t>
            </a:r>
          </a:p>
          <a:p>
            <a:pPr lvl="1">
              <a:buFont typeface=".AppleSystemUIFont" charset="-120"/>
              <a:buChar char="–"/>
            </a:pPr>
            <a:r>
              <a:rPr lang="en-US" sz="1800" dirty="0"/>
              <a:t>Rolling origin analysis for non-seasonal series</a:t>
            </a:r>
          </a:p>
          <a:p>
            <a:pPr lvl="1">
              <a:buFont typeface=".AppleSystemUIFont" charset="-120"/>
              <a:buChar char="–"/>
            </a:pPr>
            <a:r>
              <a:rPr lang="en-US" sz="1800" dirty="0"/>
              <a:t>Fitting by nonlinear least squares using Excel </a:t>
            </a:r>
            <a:r>
              <a:rPr lang="en-US" sz="1800" dirty="0" smtClean="0"/>
              <a:t>Solver</a:t>
            </a:r>
            <a:endParaRPr lang="en-US" dirty="0"/>
          </a:p>
          <a:p>
            <a:pPr marL="0" indent="0">
              <a:buNone/>
            </a:pPr>
            <a:endParaRPr lang="en-US" b="1" dirty="0">
              <a:solidFill>
                <a:srgbClr val="873B1F"/>
              </a:solidFill>
            </a:endParaRP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spTree>
    <p:extLst>
      <p:ext uri="{BB962C8B-B14F-4D97-AF65-F5344CB8AC3E}">
        <p14:creationId xmlns:p14="http://schemas.microsoft.com/office/powerpoint/2010/main" val="1869819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 Forecasting Non-Seasonal Series</a:t>
            </a:r>
            <a:endParaRPr lang="en-US" dirty="0"/>
          </a:p>
        </p:txBody>
      </p:sp>
      <p:sp>
        <p:nvSpPr>
          <p:cNvPr id="3" name="Content Placeholder 2"/>
          <p:cNvSpPr>
            <a:spLocks noGrp="1"/>
          </p:cNvSpPr>
          <p:nvPr>
            <p:ph idx="1"/>
          </p:nvPr>
        </p:nvSpPr>
        <p:spPr/>
        <p:txBody>
          <a:bodyPr/>
          <a:lstStyle/>
          <a:p>
            <a:pPr marL="685800" indent="-677863">
              <a:buNone/>
            </a:pPr>
            <a:r>
              <a:rPr lang="en-US" dirty="0"/>
              <a:t>3</a:t>
            </a:r>
            <a:r>
              <a:rPr lang="en-US" dirty="0" smtClean="0"/>
              <a:t>.1	Method or Model?</a:t>
            </a:r>
          </a:p>
          <a:p>
            <a:pPr marL="685800" indent="-677863">
              <a:buNone/>
            </a:pPr>
            <a:r>
              <a:rPr lang="en-US" dirty="0"/>
              <a:t>3</a:t>
            </a:r>
            <a:r>
              <a:rPr lang="en-US" dirty="0" smtClean="0"/>
              <a:t>.2	Extrapolative Methods</a:t>
            </a:r>
          </a:p>
          <a:p>
            <a:pPr marL="685800" indent="-677863">
              <a:buNone/>
            </a:pPr>
            <a:r>
              <a:rPr lang="en-US" dirty="0"/>
              <a:t>3</a:t>
            </a:r>
            <a:r>
              <a:rPr lang="en-US" dirty="0" smtClean="0"/>
              <a:t>.3	Simple Exponential Smoothing</a:t>
            </a:r>
          </a:p>
          <a:p>
            <a:pPr marL="685800" indent="-677863">
              <a:buNone/>
            </a:pPr>
            <a:r>
              <a:rPr lang="en-US" dirty="0"/>
              <a:t>3</a:t>
            </a:r>
            <a:r>
              <a:rPr lang="en-US" dirty="0" smtClean="0"/>
              <a:t>.4	Linear Exponential Smoothing</a:t>
            </a:r>
          </a:p>
          <a:p>
            <a:pPr marL="685800" indent="-677863">
              <a:buNone/>
            </a:pPr>
            <a:r>
              <a:rPr lang="en-US" dirty="0"/>
              <a:t>3</a:t>
            </a:r>
            <a:r>
              <a:rPr lang="en-US" dirty="0" smtClean="0"/>
              <a:t>.5	Exponential Smoothing with a Damped Trend</a:t>
            </a:r>
          </a:p>
          <a:p>
            <a:pPr marL="685800" indent="-677863">
              <a:buNone/>
            </a:pPr>
            <a:r>
              <a:rPr lang="en-US" dirty="0"/>
              <a:t>3</a:t>
            </a:r>
            <a:r>
              <a:rPr lang="en-US" dirty="0" smtClean="0"/>
              <a:t>.6	Other Approaches to Trend Forecasting</a:t>
            </a:r>
          </a:p>
          <a:p>
            <a:pPr marL="685800" indent="-677863">
              <a:buNone/>
            </a:pPr>
            <a:r>
              <a:rPr lang="en-US" dirty="0"/>
              <a:t>3</a:t>
            </a:r>
            <a:r>
              <a:rPr lang="en-US" dirty="0" smtClean="0"/>
              <a:t>.7	The Use of Transformations</a:t>
            </a:r>
          </a:p>
          <a:p>
            <a:pPr marL="685800" indent="-677863">
              <a:buNone/>
            </a:pPr>
            <a:r>
              <a:rPr lang="en-US" dirty="0"/>
              <a:t>3</a:t>
            </a:r>
            <a:r>
              <a:rPr lang="en-US" dirty="0" smtClean="0"/>
              <a:t>.8	Prediction Intervals</a:t>
            </a:r>
          </a:p>
          <a:p>
            <a:pPr marL="685800" indent="-677863">
              <a:buNone/>
            </a:pPr>
            <a:r>
              <a:rPr lang="en-US" dirty="0"/>
              <a:t>3</a:t>
            </a:r>
            <a:r>
              <a:rPr lang="en-US" dirty="0" smtClean="0"/>
              <a:t>.9	Method Selection</a:t>
            </a:r>
          </a:p>
          <a:p>
            <a:pPr marL="685800" indent="-677863">
              <a:buNone/>
            </a:pPr>
            <a:r>
              <a:rPr lang="en-US" dirty="0" smtClean="0"/>
              <a:t>3.10	Principles of Extrapolative Methods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Exponential Smoothing Macro – An Example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p:sp>
        <p:nvSpPr>
          <p:cNvPr id="7" name="Content Placeholder 2"/>
          <p:cNvSpPr txBox="1">
            <a:spLocks/>
          </p:cNvSpPr>
          <p:nvPr/>
        </p:nvSpPr>
        <p:spPr>
          <a:xfrm>
            <a:off x="685800" y="2017930"/>
            <a:ext cx="7543800" cy="5121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smtClean="0">
                <a:solidFill>
                  <a:srgbClr val="182752"/>
                </a:solidFill>
              </a:rPr>
              <a:t>Figure 3.7</a:t>
            </a:r>
            <a:r>
              <a:rPr lang="en-US" sz="1600" b="1" dirty="0" smtClean="0">
                <a:solidFill>
                  <a:srgbClr val="182752"/>
                </a:solidFill>
              </a:rPr>
              <a:t>	</a:t>
            </a:r>
            <a:r>
              <a:rPr lang="en-US" sz="1600" b="1" dirty="0" smtClean="0">
                <a:solidFill>
                  <a:srgbClr val="873B1F"/>
                </a:solidFill>
              </a:rPr>
              <a:t>SES Forecasts for WFJ Sales: The Effects </a:t>
            </a:r>
            <a:r>
              <a:rPr lang="en-US" sz="1600" b="1" smtClean="0">
                <a:solidFill>
                  <a:srgbClr val="873B1F"/>
                </a:solidFill>
              </a:rPr>
              <a:t>of </a:t>
            </a:r>
            <a:br>
              <a:rPr lang="en-US" sz="1600" b="1" smtClean="0">
                <a:solidFill>
                  <a:srgbClr val="873B1F"/>
                </a:solidFill>
              </a:rPr>
            </a:br>
            <a:r>
              <a:rPr lang="en-US" sz="1600" b="1" smtClean="0">
                <a:solidFill>
                  <a:srgbClr val="873B1F"/>
                </a:solidFill>
              </a:rPr>
              <a:t>Different Smoothing Constants</a:t>
            </a:r>
            <a:endParaRPr lang="en-US" sz="1600" dirty="0">
              <a:solidFill>
                <a:srgbClr val="873B1F"/>
              </a:solidFill>
            </a:endParaRPr>
          </a:p>
        </p:txBody>
      </p:sp>
      <p:pic>
        <p:nvPicPr>
          <p:cNvPr id="6" name="Picture 5"/>
          <p:cNvPicPr>
            <a:picLocks noChangeAspect="1"/>
          </p:cNvPicPr>
          <p:nvPr/>
        </p:nvPicPr>
        <p:blipFill>
          <a:blip r:embed="rId2"/>
          <a:stretch>
            <a:fillRect/>
          </a:stretch>
        </p:blipFill>
        <p:spPr>
          <a:xfrm>
            <a:off x="685799" y="2655161"/>
            <a:ext cx="6851651" cy="3216081"/>
          </a:xfrm>
          <a:prstGeom prst="rect">
            <a:avLst/>
          </a:prstGeom>
        </p:spPr>
      </p:pic>
    </p:spTree>
    <p:extLst>
      <p:ext uri="{BB962C8B-B14F-4D97-AF65-F5344CB8AC3E}">
        <p14:creationId xmlns:p14="http://schemas.microsoft.com/office/powerpoint/2010/main" val="1685416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The Use of Hold-Out Samples</a:t>
            </a:r>
          </a:p>
          <a:p>
            <a:r>
              <a:rPr lang="en-US" sz="1800" dirty="0"/>
              <a:t>For model development purposes, a time series is typically divided into two parts:</a:t>
            </a:r>
          </a:p>
          <a:p>
            <a:pPr lvl="1">
              <a:spcBef>
                <a:spcPts val="1100"/>
              </a:spcBef>
            </a:pPr>
            <a:r>
              <a:rPr lang="en-US" sz="1600" dirty="0"/>
              <a:t>The first part, the </a:t>
            </a:r>
            <a:r>
              <a:rPr lang="en-US" sz="1600" b="1" i="1" dirty="0">
                <a:solidFill>
                  <a:srgbClr val="873B1F"/>
                </a:solidFill>
              </a:rPr>
              <a:t>estimation</a:t>
            </a:r>
            <a:r>
              <a:rPr lang="en-US" sz="1600" i="1" dirty="0">
                <a:solidFill>
                  <a:srgbClr val="873B1F"/>
                </a:solidFill>
              </a:rPr>
              <a:t> </a:t>
            </a:r>
            <a:r>
              <a:rPr lang="en-US" sz="1600" i="1" dirty="0"/>
              <a:t>or fitting sample</a:t>
            </a:r>
            <a:r>
              <a:rPr lang="en-US" sz="1600" dirty="0"/>
              <a:t>, is used to estimate the parameters of the forecast function.</a:t>
            </a:r>
          </a:p>
          <a:p>
            <a:pPr lvl="1">
              <a:spcBef>
                <a:spcPts val="1100"/>
              </a:spcBef>
            </a:pPr>
            <a:r>
              <a:rPr lang="en-US" sz="1600" dirty="0"/>
              <a:t>The second part, the </a:t>
            </a:r>
            <a:r>
              <a:rPr lang="en-US" sz="1600" b="1" i="1" dirty="0">
                <a:solidFill>
                  <a:srgbClr val="873B1F"/>
                </a:solidFill>
              </a:rPr>
              <a:t>hold-out</a:t>
            </a:r>
            <a:r>
              <a:rPr lang="en-US" sz="1600" i="1" dirty="0">
                <a:solidFill>
                  <a:srgbClr val="873B1F"/>
                </a:solidFill>
              </a:rPr>
              <a:t> </a:t>
            </a:r>
            <a:r>
              <a:rPr lang="en-US" sz="1600" i="1" dirty="0"/>
              <a:t>or </a:t>
            </a:r>
            <a:r>
              <a:rPr lang="en-US" sz="1600" b="1" i="1" dirty="0">
                <a:solidFill>
                  <a:srgbClr val="873B1F"/>
                </a:solidFill>
              </a:rPr>
              <a:t>test sample </a:t>
            </a:r>
            <a:r>
              <a:rPr lang="en-US" sz="1600" dirty="0"/>
              <a:t>is used to check the performance of the forecasting method.</a:t>
            </a:r>
          </a:p>
          <a:p>
            <a:pPr>
              <a:spcBef>
                <a:spcPts val="1600"/>
              </a:spcBef>
            </a:pPr>
            <a:r>
              <a:rPr lang="en-US" sz="1800" dirty="0"/>
              <a:t>Measures of performance based upon the estimation sample are known as </a:t>
            </a:r>
            <a:r>
              <a:rPr lang="en-US" sz="1800" b="1" i="1" dirty="0">
                <a:solidFill>
                  <a:srgbClr val="873B1F"/>
                </a:solidFill>
              </a:rPr>
              <a:t>in-sample</a:t>
            </a:r>
            <a:r>
              <a:rPr lang="en-US" sz="1800" i="1" dirty="0">
                <a:solidFill>
                  <a:srgbClr val="873B1F"/>
                </a:solidFill>
              </a:rPr>
              <a:t> </a:t>
            </a:r>
            <a:r>
              <a:rPr lang="en-US" sz="1800" dirty="0"/>
              <a:t>measures.</a:t>
            </a:r>
          </a:p>
          <a:p>
            <a:pPr>
              <a:spcBef>
                <a:spcPts val="1600"/>
              </a:spcBef>
            </a:pPr>
            <a:r>
              <a:rPr lang="en-US" sz="1800" dirty="0"/>
              <a:t>Measures of performance based upon the holdout sample are known as </a:t>
            </a:r>
            <a:r>
              <a:rPr lang="en-US" sz="1800" b="1" i="1" dirty="0">
                <a:solidFill>
                  <a:srgbClr val="873B1F"/>
                </a:solidFill>
              </a:rPr>
              <a:t>out-of-sample</a:t>
            </a:r>
            <a:r>
              <a:rPr lang="en-US" sz="1800" i="1" dirty="0">
                <a:solidFill>
                  <a:srgbClr val="873B1F"/>
                </a:solidFill>
              </a:rPr>
              <a:t> </a:t>
            </a:r>
            <a:r>
              <a:rPr lang="en-US" sz="1800" dirty="0"/>
              <a:t>measures</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21</a:t>
            </a:fld>
            <a:endParaRPr lang="en-US" dirty="0"/>
          </a:p>
        </p:txBody>
      </p:sp>
    </p:spTree>
    <p:extLst>
      <p:ext uri="{BB962C8B-B14F-4D97-AF65-F5344CB8AC3E}">
        <p14:creationId xmlns:p14="http://schemas.microsoft.com/office/powerpoint/2010/main" val="1268813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 – Example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22</a:t>
            </a:fld>
            <a:endParaRPr lang="en-US" dirty="0"/>
          </a:p>
        </p:txBody>
      </p:sp>
      <p:sp>
        <p:nvSpPr>
          <p:cNvPr id="7" name="Content Placeholder 2"/>
          <p:cNvSpPr txBox="1">
            <a:spLocks/>
          </p:cNvSpPr>
          <p:nvPr/>
        </p:nvSpPr>
        <p:spPr>
          <a:xfrm>
            <a:off x="633333" y="1476558"/>
            <a:ext cx="7543800" cy="5121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3.5	</a:t>
            </a:r>
            <a:r>
              <a:rPr lang="en-US" sz="1600" b="1" dirty="0" smtClean="0">
                <a:solidFill>
                  <a:srgbClr val="873B1F"/>
                </a:solidFill>
              </a:rPr>
              <a:t>Summary Error Measures for One-Step-Ahead Forecasts of </a:t>
            </a:r>
            <a:br>
              <a:rPr lang="en-US" sz="1600" b="1" dirty="0" smtClean="0">
                <a:solidFill>
                  <a:srgbClr val="873B1F"/>
                </a:solidFill>
              </a:rPr>
            </a:br>
            <a:r>
              <a:rPr lang="en-US" sz="1600" b="1" dirty="0" smtClean="0">
                <a:solidFill>
                  <a:srgbClr val="873B1F"/>
                </a:solidFill>
              </a:rPr>
              <a:t>WFJ Sales Data </a:t>
            </a:r>
            <a:r>
              <a:rPr lang="en-US" sz="1600" i="1" dirty="0" smtClean="0">
                <a:solidFill>
                  <a:srgbClr val="873B1F"/>
                </a:solidFill>
              </a:rPr>
              <a:t>(Hold-out sample, weeks 27–62)</a:t>
            </a:r>
            <a:endParaRPr lang="en-US" sz="1600" i="1" dirty="0">
              <a:solidFill>
                <a:srgbClr val="873B1F"/>
              </a:solidFill>
            </a:endParaRPr>
          </a:p>
        </p:txBody>
      </p:sp>
      <p:pic>
        <p:nvPicPr>
          <p:cNvPr id="3" name="Picture 2"/>
          <p:cNvPicPr>
            <a:picLocks noChangeAspect="1"/>
          </p:cNvPicPr>
          <p:nvPr/>
        </p:nvPicPr>
        <p:blipFill>
          <a:blip r:embed="rId2"/>
          <a:stretch>
            <a:fillRect/>
          </a:stretch>
        </p:blipFill>
        <p:spPr>
          <a:xfrm>
            <a:off x="614362" y="2216521"/>
            <a:ext cx="7832374" cy="1716529"/>
          </a:xfrm>
          <a:prstGeom prst="rect">
            <a:avLst/>
          </a:prstGeom>
        </p:spPr>
      </p:pic>
    </p:spTree>
    <p:extLst>
      <p:ext uri="{BB962C8B-B14F-4D97-AF65-F5344CB8AC3E}">
        <p14:creationId xmlns:p14="http://schemas.microsoft.com/office/powerpoint/2010/main" val="158581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Use of a Rolling Origin</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23</a:t>
            </a:fld>
            <a:endParaRPr lang="en-US" dirty="0"/>
          </a:p>
        </p:txBody>
      </p:sp>
      <p:sp>
        <p:nvSpPr>
          <p:cNvPr id="8" name="Content Placeholder 2"/>
          <p:cNvSpPr txBox="1">
            <a:spLocks/>
          </p:cNvSpPr>
          <p:nvPr/>
        </p:nvSpPr>
        <p:spPr>
          <a:xfrm>
            <a:off x="685800" y="1889683"/>
            <a:ext cx="7543800" cy="3661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dirty="0" smtClean="0">
                <a:solidFill>
                  <a:srgbClr val="182752"/>
                </a:solidFill>
              </a:rPr>
              <a:t>Figure 3.8	</a:t>
            </a:r>
            <a:r>
              <a:rPr lang="en-US" sz="1600" b="1" dirty="0" smtClean="0">
                <a:solidFill>
                  <a:srgbClr val="873B1F"/>
                </a:solidFill>
              </a:rPr>
              <a:t>The Rolling </a:t>
            </a:r>
            <a:r>
              <a:rPr lang="en-US" sz="1600" b="1" smtClean="0">
                <a:solidFill>
                  <a:srgbClr val="873B1F"/>
                </a:solidFill>
              </a:rPr>
              <a:t>Origin Process</a:t>
            </a:r>
            <a:endParaRPr lang="en-US" sz="1600" i="1" dirty="0">
              <a:solidFill>
                <a:srgbClr val="873B1F"/>
              </a:solidFill>
            </a:endParaRPr>
          </a:p>
        </p:txBody>
      </p:sp>
      <p:pic>
        <p:nvPicPr>
          <p:cNvPr id="6" name="Picture 5"/>
          <p:cNvPicPr>
            <a:picLocks noChangeAspect="1"/>
          </p:cNvPicPr>
          <p:nvPr/>
        </p:nvPicPr>
        <p:blipFill>
          <a:blip r:embed="rId2"/>
          <a:stretch>
            <a:fillRect/>
          </a:stretch>
        </p:blipFill>
        <p:spPr>
          <a:xfrm>
            <a:off x="685798" y="2255849"/>
            <a:ext cx="6440714" cy="3858538"/>
          </a:xfrm>
          <a:prstGeom prst="rect">
            <a:avLst/>
          </a:prstGeom>
        </p:spPr>
      </p:pic>
    </p:spTree>
    <p:extLst>
      <p:ext uri="{BB962C8B-B14F-4D97-AF65-F5344CB8AC3E}">
        <p14:creationId xmlns:p14="http://schemas.microsoft.com/office/powerpoint/2010/main" val="1385871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Use of a Rolling Origin</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24</a:t>
            </a:fld>
            <a:endParaRPr lang="en-US" dirty="0"/>
          </a:p>
        </p:txBody>
      </p:sp>
      <p:sp>
        <p:nvSpPr>
          <p:cNvPr id="7" name="Content Placeholder 2"/>
          <p:cNvSpPr txBox="1">
            <a:spLocks/>
          </p:cNvSpPr>
          <p:nvPr/>
        </p:nvSpPr>
        <p:spPr>
          <a:xfrm>
            <a:off x="685800" y="2004898"/>
            <a:ext cx="7543800" cy="3661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dirty="0" smtClean="0">
                <a:solidFill>
                  <a:srgbClr val="182752"/>
                </a:solidFill>
              </a:rPr>
              <a:t>Figure 3.9	</a:t>
            </a:r>
            <a:r>
              <a:rPr lang="en-US" sz="1600" b="1" dirty="0" smtClean="0">
                <a:solidFill>
                  <a:srgbClr val="873B1F"/>
                </a:solidFill>
              </a:rPr>
              <a:t>Rolling Origin </a:t>
            </a:r>
            <a:r>
              <a:rPr lang="en-US" sz="1600" b="1" smtClean="0">
                <a:solidFill>
                  <a:srgbClr val="873B1F"/>
                </a:solidFill>
              </a:rPr>
              <a:t>Analysis for the WSJ Sales Series</a:t>
            </a:r>
            <a:endParaRPr lang="en-US" sz="1600" i="1" dirty="0">
              <a:solidFill>
                <a:srgbClr val="873B1F"/>
              </a:solidFill>
            </a:endParaRPr>
          </a:p>
        </p:txBody>
      </p:sp>
      <p:pic>
        <p:nvPicPr>
          <p:cNvPr id="6" name="Picture 5"/>
          <p:cNvPicPr>
            <a:picLocks noChangeAspect="1"/>
          </p:cNvPicPr>
          <p:nvPr/>
        </p:nvPicPr>
        <p:blipFill>
          <a:blip r:embed="rId2"/>
          <a:stretch>
            <a:fillRect/>
          </a:stretch>
        </p:blipFill>
        <p:spPr>
          <a:xfrm>
            <a:off x="685798" y="2460281"/>
            <a:ext cx="6737350" cy="3413458"/>
          </a:xfrm>
          <a:prstGeom prst="rect">
            <a:avLst/>
          </a:prstGeom>
        </p:spPr>
      </p:pic>
    </p:spTree>
    <p:extLst>
      <p:ext uri="{BB962C8B-B14F-4D97-AF65-F5344CB8AC3E}">
        <p14:creationId xmlns:p14="http://schemas.microsoft.com/office/powerpoint/2010/main" val="387109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3.3 Simple Exponential </a:t>
            </a:r>
            <a:r>
              <a:rPr lang="en-US" dirty="0" smtClean="0"/>
              <a:t>Smoothing</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873B1F"/>
                </a:solidFill>
              </a:rPr>
              <a:t>Choice of Estimation Criterion</a:t>
            </a:r>
          </a:p>
          <a:p>
            <a:pPr marL="0" indent="0">
              <a:buNone/>
            </a:pPr>
            <a:r>
              <a:rPr lang="en-US" sz="1800" dirty="0" smtClean="0"/>
              <a:t>The ESM uses nonlinear least squares, but parameter estimation could also proceed by minimizing the sum of the absolute errors or the sum of the absolute percentage errors.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25</a:t>
            </a:fld>
            <a:endParaRPr lang="en-US" dirty="0"/>
          </a:p>
        </p:txBody>
      </p:sp>
      <p:sp>
        <p:nvSpPr>
          <p:cNvPr id="8" name="Content Placeholder 2"/>
          <p:cNvSpPr txBox="1">
            <a:spLocks/>
          </p:cNvSpPr>
          <p:nvPr/>
        </p:nvSpPr>
        <p:spPr>
          <a:xfrm>
            <a:off x="685800" y="2876631"/>
            <a:ext cx="7543800" cy="3661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3.6	</a:t>
            </a:r>
            <a:r>
              <a:rPr lang="en-US" sz="1600" b="1" dirty="0" smtClean="0">
                <a:solidFill>
                  <a:srgbClr val="873B1F"/>
                </a:solidFill>
              </a:rPr>
              <a:t>Effects of Fitting SES by Minimization of RMSE, MAE, or MAPE</a:t>
            </a:r>
            <a:endParaRPr lang="en-US" sz="1600" i="1" dirty="0">
              <a:solidFill>
                <a:srgbClr val="873B1F"/>
              </a:solidFill>
            </a:endParaRPr>
          </a:p>
        </p:txBody>
      </p:sp>
      <p:pic>
        <p:nvPicPr>
          <p:cNvPr id="6" name="Picture 5"/>
          <p:cNvPicPr>
            <a:picLocks noChangeAspect="1"/>
          </p:cNvPicPr>
          <p:nvPr/>
        </p:nvPicPr>
        <p:blipFill>
          <a:blip r:embed="rId2"/>
          <a:stretch>
            <a:fillRect/>
          </a:stretch>
        </p:blipFill>
        <p:spPr>
          <a:xfrm>
            <a:off x="685798" y="3229570"/>
            <a:ext cx="7848601" cy="1717593"/>
          </a:xfrm>
          <a:prstGeom prst="rect">
            <a:avLst/>
          </a:prstGeom>
        </p:spPr>
      </p:pic>
    </p:spTree>
    <p:extLst>
      <p:ext uri="{BB962C8B-B14F-4D97-AF65-F5344CB8AC3E}">
        <p14:creationId xmlns:p14="http://schemas.microsoft.com/office/powerpoint/2010/main" val="142443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sp>
        <p:nvSpPr>
          <p:cNvPr id="6" name="Content Placeholder 2"/>
          <p:cNvSpPr>
            <a:spLocks noGrp="1"/>
          </p:cNvSpPr>
          <p:nvPr>
            <p:ph idx="1"/>
          </p:nvPr>
        </p:nvSpPr>
        <p:spPr>
          <a:xfrm>
            <a:off x="685800" y="1481328"/>
            <a:ext cx="7543800" cy="4525963"/>
          </a:xfrm>
        </p:spPr>
        <p:txBody>
          <a:bodyPr>
            <a:normAutofit/>
          </a:bodyPr>
          <a:lstStyle/>
          <a:p>
            <a:r>
              <a:rPr lang="en-US" sz="1800" dirty="0"/>
              <a:t>When a time series has a long-term trend (e.g. increases in GDP or sales) the forecasting method must accommodate such features. There are two main approaches:</a:t>
            </a:r>
          </a:p>
          <a:p>
            <a:pPr lvl="1">
              <a:spcBef>
                <a:spcPts val="1000"/>
              </a:spcBef>
              <a:buFont typeface=".AppleSystemUIFont" charset="-120"/>
              <a:buChar char="–"/>
            </a:pPr>
            <a:r>
              <a:rPr lang="en-US" sz="1600" dirty="0"/>
              <a:t>Convert the series to rates of change (growth rates, either absolute or percentage) then predict the rate of change, OR</a:t>
            </a:r>
          </a:p>
          <a:p>
            <a:pPr lvl="1">
              <a:spcBef>
                <a:spcPts val="1000"/>
              </a:spcBef>
              <a:buFont typeface=".AppleSystemUIFont" charset="-120"/>
              <a:buChar char="–"/>
            </a:pPr>
            <a:r>
              <a:rPr lang="en-US" sz="1600" dirty="0"/>
              <a:t>Develop forecasting methods that account for trends.</a:t>
            </a:r>
          </a:p>
          <a:p>
            <a:pPr>
              <a:spcBef>
                <a:spcPts val="2200"/>
              </a:spcBef>
            </a:pPr>
            <a:r>
              <a:rPr lang="en-US" sz="1800" dirty="0" smtClean="0"/>
              <a:t>The </a:t>
            </a:r>
            <a:r>
              <a:rPr lang="en-US" sz="1800" dirty="0"/>
              <a:t>method that accounts for trends directly is known as Linear Exponential Smoothing (LES) or as Holt’s Method.</a:t>
            </a:r>
          </a:p>
          <a:p>
            <a:pPr lvl="1">
              <a:spcBef>
                <a:spcPts val="1000"/>
              </a:spcBef>
              <a:buFont typeface=".AppleSystemUIFont" charset="-120"/>
              <a:buChar char="–"/>
            </a:pPr>
            <a:r>
              <a:rPr lang="en-US" sz="1600" dirty="0"/>
              <a:t>LES has both local level and local trend terms</a:t>
            </a:r>
          </a:p>
          <a:p>
            <a:pPr lvl="1">
              <a:spcBef>
                <a:spcPts val="1000"/>
              </a:spcBef>
              <a:buFont typeface=".AppleSystemUIFont" charset="-120"/>
              <a:buChar char="–"/>
            </a:pPr>
            <a:r>
              <a:rPr lang="en-US" sz="1600" dirty="0"/>
              <a:t>When the local trend is zero, LES reduces to SES</a:t>
            </a:r>
          </a:p>
        </p:txBody>
      </p:sp>
    </p:spTree>
    <p:extLst>
      <p:ext uri="{BB962C8B-B14F-4D97-AF65-F5344CB8AC3E}">
        <p14:creationId xmlns:p14="http://schemas.microsoft.com/office/powerpoint/2010/main" val="158777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27</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marL="0" indent="0">
              <a:buNone/>
            </a:pPr>
            <a:r>
              <a:rPr lang="en-US" b="1" dirty="0" smtClean="0">
                <a:solidFill>
                  <a:srgbClr val="873B1F"/>
                </a:solidFill>
              </a:rPr>
              <a:t>Use of Trend Lines</a:t>
            </a:r>
            <a:endParaRPr lang="en-US" b="1" dirty="0">
              <a:solidFill>
                <a:srgbClr val="873B1F"/>
              </a:solidFill>
            </a:endParaRPr>
          </a:p>
        </p:txBody>
      </p:sp>
      <p:sp>
        <p:nvSpPr>
          <p:cNvPr id="7" name="Content Placeholder 2"/>
          <p:cNvSpPr txBox="1">
            <a:spLocks/>
          </p:cNvSpPr>
          <p:nvPr/>
        </p:nvSpPr>
        <p:spPr>
          <a:xfrm>
            <a:off x="685799" y="1989467"/>
            <a:ext cx="7543800" cy="3661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8888" indent="-1258888">
              <a:lnSpc>
                <a:spcPct val="100000"/>
              </a:lnSpc>
              <a:buFont typeface="Arial" panose="020B0604020202020204" pitchFamily="34" charset="0"/>
              <a:buNone/>
            </a:pPr>
            <a:r>
              <a:rPr lang="en-US" sz="1600" b="1" dirty="0" smtClean="0">
                <a:solidFill>
                  <a:srgbClr val="182752"/>
                </a:solidFill>
              </a:rPr>
              <a:t>Figure 3.10	</a:t>
            </a:r>
            <a:r>
              <a:rPr lang="en-US" sz="1600" b="1" dirty="0" smtClean="0">
                <a:solidFill>
                  <a:srgbClr val="873B1F"/>
                </a:solidFill>
              </a:rPr>
              <a:t>Linear (A) and Quadratic (B) Trend Lines </a:t>
            </a:r>
            <a:r>
              <a:rPr lang="en-US" sz="1600" b="1" smtClean="0">
                <a:solidFill>
                  <a:srgbClr val="873B1F"/>
                </a:solidFill>
              </a:rPr>
              <a:t>for Netflix </a:t>
            </a:r>
            <a:br>
              <a:rPr lang="en-US" sz="1600" b="1" smtClean="0">
                <a:solidFill>
                  <a:srgbClr val="873B1F"/>
                </a:solidFill>
              </a:rPr>
            </a:br>
            <a:r>
              <a:rPr lang="en-US" sz="1600" b="1" smtClean="0">
                <a:solidFill>
                  <a:srgbClr val="873B1F"/>
                </a:solidFill>
              </a:rPr>
              <a:t>Sales Revenues (2000Q1–2015Q4) [Time = 1, 2, …, 64]</a:t>
            </a:r>
            <a:endParaRPr lang="en-US" sz="1600" i="1" dirty="0">
              <a:solidFill>
                <a:srgbClr val="873B1F"/>
              </a:solidFill>
            </a:endParaRPr>
          </a:p>
        </p:txBody>
      </p:sp>
      <p:pic>
        <p:nvPicPr>
          <p:cNvPr id="8" name="Picture 7"/>
          <p:cNvPicPr>
            <a:picLocks noChangeAspect="1"/>
          </p:cNvPicPr>
          <p:nvPr/>
        </p:nvPicPr>
        <p:blipFill>
          <a:blip r:embed="rId2"/>
          <a:stretch>
            <a:fillRect/>
          </a:stretch>
        </p:blipFill>
        <p:spPr>
          <a:xfrm>
            <a:off x="685799" y="2618095"/>
            <a:ext cx="7623120" cy="3151334"/>
          </a:xfrm>
          <a:prstGeom prst="rect">
            <a:avLst/>
          </a:prstGeom>
        </p:spPr>
      </p:pic>
    </p:spTree>
    <p:extLst>
      <p:ext uri="{BB962C8B-B14F-4D97-AF65-F5344CB8AC3E}">
        <p14:creationId xmlns:p14="http://schemas.microsoft.com/office/powerpoint/2010/main" val="157180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28</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r>
              <a:rPr lang="en-US" sz="1800" dirty="0"/>
              <a:t>Forecast function includes local trend:</a:t>
            </a:r>
          </a:p>
          <a:p>
            <a:endParaRPr lang="en-US" sz="1800" dirty="0"/>
          </a:p>
          <a:p>
            <a:endParaRPr lang="en-US" sz="1800" dirty="0"/>
          </a:p>
          <a:p>
            <a:pPr lvl="1">
              <a:spcBef>
                <a:spcPts val="1100"/>
              </a:spcBef>
            </a:pPr>
            <a:r>
              <a:rPr lang="en-US" sz="1600" i="1" dirty="0"/>
              <a:t>L</a:t>
            </a:r>
            <a:r>
              <a:rPr lang="en-US" sz="1600" i="1" baseline="-25000" dirty="0"/>
              <a:t>t</a:t>
            </a:r>
            <a:r>
              <a:rPr lang="en-US" sz="1600" dirty="0"/>
              <a:t> is local estimate of </a:t>
            </a:r>
            <a:r>
              <a:rPr lang="en-US" sz="1600" i="1" dirty="0"/>
              <a:t>level </a:t>
            </a:r>
            <a:r>
              <a:rPr lang="en-US" sz="1600" dirty="0"/>
              <a:t>at time </a:t>
            </a:r>
            <a:r>
              <a:rPr lang="en-US" sz="1600" i="1" dirty="0"/>
              <a:t>t</a:t>
            </a:r>
          </a:p>
          <a:p>
            <a:pPr lvl="1">
              <a:spcBef>
                <a:spcPts val="1100"/>
              </a:spcBef>
            </a:pPr>
            <a:r>
              <a:rPr lang="en-US" sz="1600" i="1" dirty="0"/>
              <a:t>T</a:t>
            </a:r>
            <a:r>
              <a:rPr lang="en-US" sz="1600" i="1" baseline="-25000" dirty="0"/>
              <a:t>t</a:t>
            </a:r>
            <a:r>
              <a:rPr lang="en-US" sz="1600" dirty="0"/>
              <a:t> is local estimate of </a:t>
            </a:r>
            <a:r>
              <a:rPr lang="en-US" sz="1600" i="1" dirty="0"/>
              <a:t>trend</a:t>
            </a:r>
            <a:r>
              <a:rPr lang="en-US" sz="1600" dirty="0"/>
              <a:t> at time </a:t>
            </a:r>
            <a:r>
              <a:rPr lang="en-US" sz="1600" i="1" dirty="0"/>
              <a:t>t</a:t>
            </a:r>
          </a:p>
          <a:p>
            <a:pPr>
              <a:spcBef>
                <a:spcPts val="2200"/>
              </a:spcBef>
            </a:pPr>
            <a:r>
              <a:rPr lang="en-US" sz="1800" dirty="0" smtClean="0"/>
              <a:t>One-step-ahead</a:t>
            </a:r>
            <a:r>
              <a:rPr lang="en-US" sz="1800" dirty="0"/>
              <a:t>: </a:t>
            </a:r>
          </a:p>
          <a:p>
            <a:pPr marL="457182" lvl="1" indent="0">
              <a:buNone/>
            </a:pPr>
            <a:endParaRPr lang="en-US" sz="1800" i="1" dirty="0"/>
          </a:p>
          <a:p>
            <a:r>
              <a:rPr lang="en-US" sz="1800" dirty="0"/>
              <a:t>SES corresponds to </a:t>
            </a:r>
            <a:r>
              <a:rPr lang="en-US" sz="1800" i="1" dirty="0"/>
              <a:t>T</a:t>
            </a:r>
            <a:r>
              <a:rPr lang="en-US" sz="1800" i="1" baseline="-25000" dirty="0"/>
              <a:t>t</a:t>
            </a:r>
            <a:r>
              <a:rPr lang="en-US" sz="1800" i="1" dirty="0"/>
              <a:t> = </a:t>
            </a:r>
            <a:r>
              <a:rPr lang="en-US" sz="1800" i="1" dirty="0" smtClean="0"/>
              <a:t>0</a:t>
            </a:r>
            <a:endParaRPr lang="en-US" sz="1800" i="1" dirty="0"/>
          </a:p>
        </p:txBody>
      </p:sp>
      <p:graphicFrame>
        <p:nvGraphicFramePr>
          <p:cNvPr id="8" name="Object 7"/>
          <p:cNvGraphicFramePr>
            <a:graphicFrameLocks noChangeAspect="1"/>
          </p:cNvGraphicFramePr>
          <p:nvPr>
            <p:extLst>
              <p:ext uri="{D42A27DB-BD31-4B8C-83A1-F6EECF244321}">
                <p14:modId xmlns:p14="http://schemas.microsoft.com/office/powerpoint/2010/main" val="1107338735"/>
              </p:ext>
            </p:extLst>
          </p:nvPr>
        </p:nvGraphicFramePr>
        <p:xfrm>
          <a:off x="3017520" y="1877246"/>
          <a:ext cx="2779078" cy="749114"/>
        </p:xfrm>
        <a:graphic>
          <a:graphicData uri="http://schemas.openxmlformats.org/presentationml/2006/ole">
            <mc:AlternateContent xmlns:mc="http://schemas.openxmlformats.org/markup-compatibility/2006">
              <mc:Choice xmlns:v="urn:schemas-microsoft-com:vml" Requires="v">
                <p:oleObj spid="_x0000_s37923" name="Equation" r:id="rId3" imgW="1790700" imgH="482600" progId="">
                  <p:embed/>
                </p:oleObj>
              </mc:Choice>
              <mc:Fallback>
                <p:oleObj name="Equation" r:id="rId3" imgW="1790700" imgH="482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520" y="1877246"/>
                        <a:ext cx="2779078" cy="749114"/>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72684106"/>
              </p:ext>
            </p:extLst>
          </p:nvPr>
        </p:nvGraphicFramePr>
        <p:xfrm>
          <a:off x="3017520" y="3405480"/>
          <a:ext cx="1490858" cy="413657"/>
        </p:xfrm>
        <a:graphic>
          <a:graphicData uri="http://schemas.openxmlformats.org/presentationml/2006/ole">
            <mc:AlternateContent xmlns:mc="http://schemas.openxmlformats.org/markup-compatibility/2006">
              <mc:Choice xmlns:v="urn:schemas-microsoft-com:vml" Requires="v">
                <p:oleObj spid="_x0000_s37924" name="Equation" r:id="rId5" imgW="914400" imgH="254000" progId="">
                  <p:embed/>
                </p:oleObj>
              </mc:Choice>
              <mc:Fallback>
                <p:oleObj name="Equation" r:id="rId5" imgW="914400" imgH="254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520" y="3405480"/>
                        <a:ext cx="1490858" cy="413657"/>
                      </a:xfrm>
                      <a:prstGeom prst="rect">
                        <a:avLst/>
                      </a:prstGeom>
                      <a:noFill/>
                    </p:spPr>
                  </p:pic>
                </p:oleObj>
              </mc:Fallback>
            </mc:AlternateContent>
          </a:graphicData>
        </a:graphic>
      </p:graphicFrame>
    </p:spTree>
    <p:extLst>
      <p:ext uri="{BB962C8B-B14F-4D97-AF65-F5344CB8AC3E}">
        <p14:creationId xmlns:p14="http://schemas.microsoft.com/office/powerpoint/2010/main" val="710700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685799" y="1501648"/>
                <a:ext cx="7543800" cy="4525963"/>
              </a:xfrm>
            </p:spPr>
            <p:txBody>
              <a:bodyPr>
                <a:noAutofit/>
              </a:bodyPr>
              <a:lstStyle/>
              <a:p>
                <a:pPr marL="0" indent="0">
                  <a:buNone/>
                </a:pPr>
                <a:r>
                  <a:rPr lang="en-US" b="1" dirty="0" smtClean="0">
                    <a:solidFill>
                      <a:srgbClr val="873B1F"/>
                    </a:solidFill>
                  </a:rPr>
                  <a:t>Updating Relationships</a:t>
                </a:r>
              </a:p>
              <a:p>
                <a:pPr>
                  <a:spcBef>
                    <a:spcPts val="2200"/>
                  </a:spcBef>
                </a:pPr>
                <a:r>
                  <a:rPr lang="en-US" sz="1800" dirty="0"/>
                  <a:t>Initial one-step-ahead forecast made at time </a:t>
                </a:r>
                <a:r>
                  <a:rPr lang="en-US" sz="1800" i="1" dirty="0"/>
                  <a:t>t-1 is</a:t>
                </a:r>
                <a:r>
                  <a:rPr lang="en-US" sz="1800" dirty="0"/>
                  <a:t>:  </a:t>
                </a:r>
              </a:p>
              <a:p>
                <a:pPr marL="0" indent="0">
                  <a:buNone/>
                </a:pPr>
                <a:endParaRPr lang="en-US" sz="1800" dirty="0"/>
              </a:p>
              <a:p>
                <a:pPr marL="0" indent="0">
                  <a:buNone/>
                </a:pPr>
                <a:endParaRPr lang="en-US" sz="1800" dirty="0"/>
              </a:p>
              <a:p>
                <a:r>
                  <a:rPr lang="en-US" sz="1800" dirty="0"/>
                  <a:t>Then we observe the new value, </a:t>
                </a:r>
                <a14:m>
                  <m:oMath xmlns:m="http://schemas.openxmlformats.org/officeDocument/2006/math">
                    <m:sSub>
                      <m:sSubPr>
                        <m:ctrlPr>
                          <a:rPr lang="en-US" sz="180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oMath>
                </a14:m>
                <a:r>
                  <a:rPr lang="en-US" sz="1800" dirty="0" smtClean="0"/>
                  <a:t>.</a:t>
                </a:r>
                <a:endParaRPr lang="en-US" sz="1800" dirty="0"/>
              </a:p>
              <a:p>
                <a:r>
                  <a:rPr lang="en-US" sz="1800" dirty="0"/>
                  <a:t>The observed forecast error is:</a:t>
                </a:r>
              </a:p>
              <a:p>
                <a:endParaRPr lang="en-US" sz="1800" dirty="0"/>
              </a:p>
              <a:p>
                <a:endParaRPr lang="en-US" sz="1800" dirty="0"/>
              </a:p>
              <a:p>
                <a:r>
                  <a:rPr lang="en-US" sz="1800" dirty="0"/>
                  <a:t>This latest observed error (or equivalently the new observation and the previous forecast) provide the new information that is used to update the forecasts.</a:t>
                </a: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685799" y="1501648"/>
                <a:ext cx="7543800" cy="4525963"/>
              </a:xfrm>
              <a:blipFill rotWithShape="0">
                <a:blip r:embed="rId3"/>
                <a:stretch>
                  <a:fillRect l="-2019" t="-2288" r="-2666"/>
                </a:stretch>
              </a:blipFill>
            </p:spPr>
            <p:txBody>
              <a:bodyPr/>
              <a:lstStyle/>
              <a:p>
                <a:r>
                  <a:rPr lang="en-US">
                    <a:noFill/>
                  </a:rPr>
                  <a:t> </a:t>
                </a:r>
              </a:p>
            </p:txBody>
          </p:sp>
        </mc:Fallback>
      </mc:AlternateContent>
      <p:graphicFrame>
        <p:nvGraphicFramePr>
          <p:cNvPr id="10" name="Object 9"/>
          <p:cNvGraphicFramePr>
            <a:graphicFrameLocks noChangeAspect="1"/>
          </p:cNvGraphicFramePr>
          <p:nvPr>
            <p:extLst>
              <p:ext uri="{D42A27DB-BD31-4B8C-83A1-F6EECF244321}">
                <p14:modId xmlns:p14="http://schemas.microsoft.com/office/powerpoint/2010/main" val="1555587497"/>
              </p:ext>
            </p:extLst>
          </p:nvPr>
        </p:nvGraphicFramePr>
        <p:xfrm>
          <a:off x="3249648" y="2458719"/>
          <a:ext cx="2404391" cy="411007"/>
        </p:xfrm>
        <a:graphic>
          <a:graphicData uri="http://schemas.openxmlformats.org/presentationml/2006/ole">
            <mc:AlternateContent xmlns:mc="http://schemas.openxmlformats.org/markup-compatibility/2006">
              <mc:Choice xmlns:v="urn:schemas-microsoft-com:vml" Requires="v">
                <p:oleObj spid="_x0000_s38935" name="Equation" r:id="rId4" imgW="1485255" imgH="253890" progId="">
                  <p:embed/>
                </p:oleObj>
              </mc:Choice>
              <mc:Fallback>
                <p:oleObj name="Equation" r:id="rId4" imgW="1485255" imgH="2538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648" y="2458719"/>
                        <a:ext cx="2404391" cy="411007"/>
                      </a:xfrm>
                      <a:prstGeom prst="rect">
                        <a:avLst/>
                      </a:prstGeom>
                      <a:noFill/>
                      <a:extLst/>
                    </p:spPr>
                  </p:pic>
                </p:oleObj>
              </mc:Fallback>
            </mc:AlternateContent>
          </a:graphicData>
        </a:graphic>
      </p:graphicFrame>
      <mc:AlternateContent xmlns:mc="http://schemas.openxmlformats.org/markup-compatibility/2006" xmlns:a14="http://schemas.microsoft.com/office/drawing/2010/main">
        <mc:Choice Requires="a14">
          <p:sp>
            <p:nvSpPr>
              <p:cNvPr id="3" name="TextBox 2"/>
              <p:cNvSpPr txBox="1"/>
              <p:nvPr/>
            </p:nvSpPr>
            <p:spPr>
              <a:xfrm>
                <a:off x="3016189" y="3957320"/>
                <a:ext cx="31725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𝑒</m:t>
                      </m:r>
                      <m:r>
                        <a:rPr lang="en-US" b="0" i="1" baseline="-25000" smtClean="0">
                          <a:latin typeface="Cambria Math" charset="0"/>
                        </a:rPr>
                        <m:t>𝑡</m:t>
                      </m:r>
                      <m:r>
                        <a:rPr lang="en-US" b="0" i="1" smtClean="0">
                          <a:latin typeface="Cambria Math" charset="0"/>
                        </a:rPr>
                        <m:t>=</m:t>
                      </m:r>
                      <m:r>
                        <a:rPr lang="en-US" b="0" i="1" smtClean="0">
                          <a:latin typeface="Cambria Math" charset="0"/>
                        </a:rPr>
                        <m:t>𝑌𝑡</m:t>
                      </m:r>
                      <m:r>
                        <a:rPr lang="en-US" b="0" i="1" smtClean="0">
                          <a:latin typeface="Cambria Math" charset="0"/>
                        </a:rPr>
                        <m:t> –</m:t>
                      </m:r>
                      <m:r>
                        <a:rPr lang="en-US" b="0" i="1" smtClean="0">
                          <a:latin typeface="Cambria Math" charset="0"/>
                        </a:rPr>
                        <m:t>𝐹𝑡</m:t>
                      </m:r>
                      <m:r>
                        <a:rPr lang="en-US" b="0" i="1" smtClean="0">
                          <a:latin typeface="Cambria Math" charset="0"/>
                        </a:rPr>
                        <m:t>=</m:t>
                      </m:r>
                      <m:r>
                        <a:rPr lang="en-US" b="0" i="1" smtClean="0">
                          <a:latin typeface="Cambria Math" charset="0"/>
                        </a:rPr>
                        <m:t>𝑌𝑡</m:t>
                      </m:r>
                      <m:r>
                        <a:rPr lang="en-US" b="0" i="1" smtClean="0">
                          <a:latin typeface="Cambria Math" charset="0"/>
                        </a:rPr>
                        <m:t> –(</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𝑇</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16189" y="3957320"/>
                <a:ext cx="3172535" cy="276999"/>
              </a:xfrm>
              <a:prstGeom prst="rect">
                <a:avLst/>
              </a:prstGeom>
              <a:blipFill rotWithShape="0">
                <a:blip r:embed="rId6"/>
                <a:stretch>
                  <a:fillRect t="-143478" r="-1538" b="-176087"/>
                </a:stretch>
              </a:blipFill>
            </p:spPr>
            <p:txBody>
              <a:bodyPr/>
              <a:lstStyle/>
              <a:p>
                <a:r>
                  <a:rPr lang="en-US">
                    <a:noFill/>
                  </a:rPr>
                  <a:t> </a:t>
                </a:r>
              </a:p>
            </p:txBody>
          </p:sp>
        </mc:Fallback>
      </mc:AlternateContent>
    </p:spTree>
    <p:extLst>
      <p:ext uri="{BB962C8B-B14F-4D97-AF65-F5344CB8AC3E}">
        <p14:creationId xmlns:p14="http://schemas.microsoft.com/office/powerpoint/2010/main" val="200396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 Method or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234950" indent="-234950">
                  <a:spcBef>
                    <a:spcPts val="2200"/>
                  </a:spcBef>
                </a:pPr>
                <a:r>
                  <a:rPr lang="en-US" sz="1800" dirty="0" smtClean="0"/>
                  <a:t>A </a:t>
                </a:r>
                <a:r>
                  <a:rPr lang="en-US" sz="1800" b="1" dirty="0" smtClean="0">
                    <a:solidFill>
                      <a:srgbClr val="873B1F"/>
                    </a:solidFill>
                  </a:rPr>
                  <a:t>forecast function </a:t>
                </a:r>
                <a:r>
                  <a:rPr lang="en-US" sz="1800" dirty="0" smtClean="0"/>
                  <a:t>is an equation for calculating the forecasts over the forecast horizon.</a:t>
                </a:r>
              </a:p>
              <a:p>
                <a:pPr marL="234950" indent="-234950"/>
                <a:r>
                  <a:rPr lang="en-US" sz="1800" dirty="0" smtClean="0"/>
                  <a:t>A </a:t>
                </a:r>
                <a:r>
                  <a:rPr lang="en-US" sz="1800" b="1" dirty="0" smtClean="0">
                    <a:solidFill>
                      <a:srgbClr val="873B1F"/>
                    </a:solidFill>
                  </a:rPr>
                  <a:t>forecasting method </a:t>
                </a:r>
                <a:r>
                  <a:rPr lang="en-US" sz="1800" dirty="0" smtClean="0"/>
                  <a:t>is a (numerical) procedure for generating a forecast. It involves the direct use of a forecast function. When such methods are not based upon an underlying statistical model, they are termed </a:t>
                </a:r>
                <a:r>
                  <a:rPr lang="en-US" sz="1800" i="1" dirty="0" smtClean="0"/>
                  <a:t>heuristic</a:t>
                </a:r>
                <a:r>
                  <a:rPr lang="en-US" sz="1800" dirty="0" smtClean="0"/>
                  <a:t>.</a:t>
                </a:r>
              </a:p>
              <a:p>
                <a:pPr marL="461963" indent="-225425">
                  <a:buClr>
                    <a:schemeClr val="tx1"/>
                  </a:buClr>
                  <a:buFont typeface=".AppleSystemUIFont" charset="-120"/>
                  <a:buChar char="–"/>
                </a:pPr>
                <a:r>
                  <a:rPr lang="en-US" sz="1800" dirty="0" smtClean="0"/>
                  <a:t>e.g., </a:t>
                </a:r>
                <a14:m>
                  <m:oMath xmlns:m="http://schemas.openxmlformats.org/officeDocument/2006/math">
                    <m:sSub>
                      <m:sSubPr>
                        <m:ctrlPr>
                          <a:rPr lang="en-US" i="1" smtClean="0">
                            <a:latin typeface="Cambria Math" charset="0"/>
                          </a:rPr>
                        </m:ctrlPr>
                      </m:sSubPr>
                      <m:e>
                        <m:r>
                          <a:rPr lang="en-US" b="0" i="1" smtClean="0">
                            <a:latin typeface="Cambria Math" charset="0"/>
                          </a:rPr>
                          <m:t>𝐹</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𝑏</m:t>
                        </m:r>
                      </m:e>
                      <m:sub>
                        <m:r>
                          <a:rPr lang="en-US" b="0" i="1" smtClean="0">
                            <a:latin typeface="Cambria Math" charset="0"/>
                          </a:rPr>
                          <m:t>0</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𝑏</m:t>
                        </m:r>
                      </m:e>
                      <m:sub>
                        <m:r>
                          <a:rPr lang="en-US" b="0" i="1" smtClean="0">
                            <a:latin typeface="Cambria Math" charset="0"/>
                          </a:rPr>
                          <m:t>1</m:t>
                        </m:r>
                      </m:sub>
                    </m:sSub>
                    <m:r>
                      <a:rPr lang="en-US" b="0" i="1" smtClean="0">
                        <a:latin typeface="Cambria Math" charset="0"/>
                      </a:rPr>
                      <m:t>𝑡</m:t>
                    </m:r>
                  </m:oMath>
                </a14:m>
                <a:endParaRPr lang="en-US" dirty="0" smtClean="0"/>
              </a:p>
              <a:p>
                <a:pPr marL="234950" indent="-234950"/>
                <a:r>
                  <a:rPr lang="en-US" sz="1800" dirty="0" smtClean="0"/>
                  <a:t>A </a:t>
                </a:r>
                <a:r>
                  <a:rPr lang="en-US" sz="1800" b="1" dirty="0" smtClean="0">
                    <a:solidFill>
                      <a:srgbClr val="873B1F"/>
                    </a:solidFill>
                  </a:rPr>
                  <a:t>statistical (forecasting) model </a:t>
                </a:r>
                <a:r>
                  <a:rPr lang="en-US" sz="1800" dirty="0" smtClean="0"/>
                  <a:t>is a statistical description of the data generating process. The forecasting function is then derived from the statistical model.</a:t>
                </a:r>
              </a:p>
              <a:p>
                <a:pPr marL="461963" indent="-225425">
                  <a:buClr>
                    <a:schemeClr val="tx1"/>
                  </a:buClr>
                  <a:buFont typeface=".AppleSystemUIFont" charset="-120"/>
                  <a:buChar char="–"/>
                </a:pPr>
                <a:r>
                  <a:rPr lang="en-US" sz="1800" dirty="0" smtClean="0"/>
                  <a:t>A statistical model is a necessary foundation for the construction of prediction intervals, e.g., </a:t>
                </a:r>
                <a14:m>
                  <m:oMath xmlns:m="http://schemas.openxmlformats.org/officeDocument/2006/math">
                    <m:sSub>
                      <m:sSubPr>
                        <m:ctrlPr>
                          <a:rPr lang="en-US" i="1" smtClean="0">
                            <a:latin typeface="Cambria Math" charset="0"/>
                          </a:rPr>
                        </m:ctrlPr>
                      </m:sSubPr>
                      <m:e>
                        <m:r>
                          <a:rPr lang="en-US" b="0" i="1" smtClean="0">
                            <a:latin typeface="Cambria Math" charset="0"/>
                          </a:rPr>
                          <m:t>𝑌</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𝛽</m:t>
                        </m:r>
                      </m:e>
                      <m:sub>
                        <m:r>
                          <a:rPr lang="en-US" b="0" i="1" smtClean="0">
                            <a:latin typeface="Cambria Math" charset="0"/>
                          </a:rPr>
                          <m:t>0</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𝛽</m:t>
                        </m:r>
                      </m:e>
                      <m:sub>
                        <m:r>
                          <a:rPr lang="en-US" b="0" i="1" smtClean="0">
                            <a:latin typeface="Cambria Math" charset="0"/>
                          </a:rPr>
                          <m:t>1</m:t>
                        </m:r>
                      </m:sub>
                    </m:sSub>
                    <m:r>
                      <a:rPr lang="en-US" b="0" i="1" smtClean="0">
                        <a:latin typeface="Cambria Math" charset="0"/>
                      </a:rPr>
                      <m:t>𝑡</m:t>
                    </m:r>
                    <m:r>
                      <a:rPr lang="en-US" b="0" i="1" smtClean="0">
                        <a:latin typeface="Cambria Math"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𝜀</m:t>
                        </m:r>
                      </m:e>
                      <m:sub>
                        <m:r>
                          <a:rPr lang="en-US" b="0" i="1" smtClean="0">
                            <a:latin typeface="Cambria Math" charset="0"/>
                          </a:rPr>
                          <m:t>𝑡</m:t>
                        </m:r>
                      </m:sub>
                    </m:sSub>
                  </m:oMath>
                </a14:m>
                <a:endParaRPr lang="en-US" dirty="0" smtClean="0"/>
              </a:p>
              <a:p>
                <a:pPr lvl="1">
                  <a:spcBef>
                    <a:spcPts val="1100"/>
                  </a:spcBef>
                </a:pPr>
                <a:r>
                  <a:rPr lang="en-US" dirty="0"/>
                  <a:t>Plus assumptions about the distribution of the random error term.</a:t>
                </a:r>
              </a:p>
              <a:p>
                <a:pPr lvl="1">
                  <a:spcBef>
                    <a:spcPts val="1100"/>
                  </a:spcBef>
                </a:pPr>
                <a:r>
                  <a:rPr lang="en-US" dirty="0"/>
                  <a:t>The estimated model is used to generate the forecast function, along with the framework to make statements about model uncertainty</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778" t="-2205" r="-2344"/>
                </a:stretch>
              </a:blipFill>
            </p:spPr>
            <p:txBody>
              <a:bodyPr/>
              <a:lstStyle/>
              <a:p>
                <a:r>
                  <a:rPr lang="en-US">
                    <a:noFill/>
                  </a:rPr>
                  <a:t> </a:t>
                </a:r>
              </a:p>
            </p:txBody>
          </p:sp>
        </mc:Fallback>
      </mc:AlternateContent>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marL="0" indent="0">
              <a:buNone/>
            </a:pPr>
            <a:r>
              <a:rPr lang="en-US" b="1" dirty="0" smtClean="0">
                <a:solidFill>
                  <a:srgbClr val="873B1F"/>
                </a:solidFill>
              </a:rPr>
              <a:t>Updating Relationships</a:t>
            </a:r>
          </a:p>
          <a:p>
            <a:pPr lvl="0">
              <a:spcBef>
                <a:spcPts val="2200"/>
              </a:spcBef>
            </a:pPr>
            <a:r>
              <a:rPr lang="en-US" sz="1800" dirty="0">
                <a:solidFill>
                  <a:prstClr val="black"/>
                </a:solidFill>
              </a:rPr>
              <a:t>Update local level, allowing for a one-period change due to the trend:</a:t>
            </a:r>
          </a:p>
          <a:p>
            <a:pPr marL="0" indent="0">
              <a:buNone/>
            </a:pPr>
            <a:endParaRPr lang="en-US" sz="1800" dirty="0">
              <a:solidFill>
                <a:prstClr val="black"/>
              </a:solidFill>
            </a:endParaRPr>
          </a:p>
          <a:p>
            <a:pPr lvl="0"/>
            <a:r>
              <a:rPr lang="en-US" sz="1800" dirty="0">
                <a:solidFill>
                  <a:prstClr val="black"/>
                </a:solidFill>
                <a:sym typeface="Symbol" pitchFamily="18" charset="2"/>
              </a:rPr>
              <a:t>Update local trend as a combination of the previous trend and the change in level:</a:t>
            </a:r>
          </a:p>
          <a:p>
            <a:pPr lvl="0"/>
            <a:endParaRPr lang="en-US" sz="1800" dirty="0">
              <a:solidFill>
                <a:prstClr val="black"/>
              </a:solidFill>
              <a:sym typeface="Symbol" pitchFamily="18" charset="2"/>
            </a:endParaRPr>
          </a:p>
          <a:p>
            <a:pPr lvl="0"/>
            <a:r>
              <a:rPr lang="en-US" sz="1800" dirty="0">
                <a:solidFill>
                  <a:prstClr val="black"/>
                </a:solidFill>
                <a:sym typeface="Symbol" pitchFamily="18" charset="2"/>
              </a:rPr>
              <a:t>New forecast, one-step-ahead is: </a:t>
            </a:r>
          </a:p>
          <a:p>
            <a:pPr lvl="0">
              <a:buNone/>
            </a:pPr>
            <a:endParaRPr lang="en-US" sz="1800" dirty="0">
              <a:solidFill>
                <a:prstClr val="black"/>
              </a:solidFill>
              <a:sym typeface="Symbol" pitchFamily="18" charset="2"/>
            </a:endParaRPr>
          </a:p>
          <a:p>
            <a:pPr lvl="0"/>
            <a:r>
              <a:rPr lang="en-US" sz="1800" dirty="0">
                <a:solidFill>
                  <a:prstClr val="black"/>
                </a:solidFill>
                <a:sym typeface="Symbol" pitchFamily="18" charset="2"/>
              </a:rPr>
              <a:t>New forecast, h-steps-ahead:</a:t>
            </a:r>
          </a:p>
        </p:txBody>
      </p:sp>
      <p:graphicFrame>
        <p:nvGraphicFramePr>
          <p:cNvPr id="8" name="Object 110"/>
          <p:cNvGraphicFramePr>
            <a:graphicFrameLocks noChangeAspect="1"/>
          </p:cNvGraphicFramePr>
          <p:nvPr>
            <p:extLst>
              <p:ext uri="{D42A27DB-BD31-4B8C-83A1-F6EECF244321}">
                <p14:modId xmlns:p14="http://schemas.microsoft.com/office/powerpoint/2010/main" val="1171935035"/>
              </p:ext>
            </p:extLst>
          </p:nvPr>
        </p:nvGraphicFramePr>
        <p:xfrm>
          <a:off x="2974058" y="2311723"/>
          <a:ext cx="3195883" cy="415564"/>
        </p:xfrm>
        <a:graphic>
          <a:graphicData uri="http://schemas.openxmlformats.org/presentationml/2006/ole">
            <mc:AlternateContent xmlns:mc="http://schemas.openxmlformats.org/markup-compatibility/2006">
              <mc:Choice xmlns:v="urn:schemas-microsoft-com:vml" Requires="v">
                <p:oleObj spid="_x0000_s39960" name="Equation" r:id="rId3" imgW="1954951" imgH="253890" progId="">
                  <p:embed/>
                </p:oleObj>
              </mc:Choice>
              <mc:Fallback>
                <p:oleObj name="Equation" r:id="rId3" imgW="1954951" imgH="25389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058" y="2311723"/>
                        <a:ext cx="3195883" cy="415564"/>
                      </a:xfrm>
                      <a:prstGeom prst="rect">
                        <a:avLst/>
                      </a:prstGeom>
                      <a:noFill/>
                      <a:extLst/>
                    </p:spPr>
                  </p:pic>
                </p:oleObj>
              </mc:Fallback>
            </mc:AlternateContent>
          </a:graphicData>
        </a:graphic>
      </p:graphicFrame>
      <mc:AlternateContent xmlns:mc="http://schemas.openxmlformats.org/markup-compatibility/2006" xmlns:a14="http://schemas.microsoft.com/office/drawing/2010/main">
        <mc:Choice Requires="a14">
          <p:sp>
            <p:nvSpPr>
              <p:cNvPr id="7" name="TextBox 6"/>
              <p:cNvSpPr txBox="1"/>
              <p:nvPr/>
            </p:nvSpPr>
            <p:spPr>
              <a:xfrm>
                <a:off x="2956550" y="3312706"/>
                <a:ext cx="30349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𝑇</m:t>
                          </m:r>
                        </m:e>
                        <m:sub>
                          <m:r>
                            <a:rPr lang="en-US" b="0" i="1" smtClean="0">
                              <a:latin typeface="Cambria Math" charset="0"/>
                            </a:rPr>
                            <m:t>𝑡</m:t>
                          </m:r>
                        </m:sub>
                      </m:sSub>
                      <m:r>
                        <a:rPr lang="en-US" b="0" i="1" smtClean="0">
                          <a:latin typeface="Cambria Math" charset="0"/>
                        </a:rPr>
                        <m:t>=</m:t>
                      </m:r>
                      <m:d>
                        <m:dPr>
                          <m:ctrlPr>
                            <a:rPr lang="en-US" b="0" i="1" smtClean="0">
                              <a:latin typeface="Cambria Math" charset="0"/>
                            </a:rPr>
                          </m:ctrlPr>
                        </m:dPr>
                        <m:e>
                          <m:r>
                            <a:rPr lang="en-US" b="0" i="1" smtClean="0">
                              <a:latin typeface="Cambria Math" charset="0"/>
                            </a:rPr>
                            <m:t>1 –</m:t>
                          </m:r>
                          <m:r>
                            <a:rPr lang="en-US" b="0" i="1" smtClean="0">
                              <a:latin typeface="Cambria Math" charset="0"/>
                              <a:ea typeface="Cambria Math" charset="0"/>
                              <a:cs typeface="Cambria Math" charset="0"/>
                            </a:rPr>
                            <m:t>𝛽</m:t>
                          </m:r>
                        </m:e>
                      </m:d>
                      <m:sSub>
                        <m:sSubPr>
                          <m:ctrlPr>
                            <a:rPr lang="en-US" b="0" i="1" smtClean="0">
                              <a:latin typeface="Cambria Math" charset="0"/>
                            </a:rPr>
                          </m:ctrlPr>
                        </m:sSubPr>
                        <m:e>
                          <m:r>
                            <a:rPr lang="en-US" b="0" i="1" smtClean="0">
                              <a:latin typeface="Cambria Math" charset="0"/>
                            </a:rPr>
                            <m:t>𝑇</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r>
                        <a:rPr lang="en-US" b="0" i="1" smtClean="0">
                          <a:latin typeface="Cambria Math" charset="0"/>
                          <a:ea typeface="Cambria Math" charset="0"/>
                          <a:cs typeface="Cambria Math" charset="0"/>
                        </a:rPr>
                        <m:t>𝛽</m:t>
                      </m:r>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sub>
                      </m:sSub>
                      <m:r>
                        <a:rPr lang="en-US" b="0" i="1" smtClean="0">
                          <a:latin typeface="Cambria Math" charset="0"/>
                        </a:rPr>
                        <m:t> –</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956550" y="3312706"/>
                <a:ext cx="3034997" cy="276999"/>
              </a:xfrm>
              <a:prstGeom prst="rect">
                <a:avLst/>
              </a:prstGeom>
              <a:blipFill rotWithShape="0">
                <a:blip r:embed="rId5"/>
                <a:stretch>
                  <a:fillRect l="-1205" t="-143478" r="-2410" b="-17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974058" y="4141747"/>
                <a:ext cx="25095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𝐹</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𝑡</m:t>
                          </m:r>
                          <m:r>
                            <a:rPr lang="en-US" b="0" i="1" smtClean="0">
                              <a:latin typeface="Cambria Math" charset="0"/>
                            </a:rPr>
                            <m:t>+1</m:t>
                          </m:r>
                        </m:sub>
                      </m:sSub>
                      <m:d>
                        <m:dPr>
                          <m:ctrlPr>
                            <a:rPr lang="en-US" b="0" i="1" smtClean="0">
                              <a:latin typeface="Cambria Math" charset="0"/>
                            </a:rPr>
                          </m:ctrlPr>
                        </m:dPr>
                        <m:e>
                          <m:r>
                            <a:rPr lang="en-US" b="0" i="1" smtClean="0">
                              <a:latin typeface="Cambria Math" charset="0"/>
                            </a:rPr>
                            <m:t>1</m:t>
                          </m:r>
                        </m:e>
                      </m:d>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𝑇</m:t>
                          </m:r>
                        </m:e>
                        <m:sub>
                          <m:r>
                            <a:rPr lang="en-US" b="0" i="1" smtClean="0">
                              <a:latin typeface="Cambria Math" charset="0"/>
                            </a:rPr>
                            <m:t>𝑡</m:t>
                          </m:r>
                        </m:sub>
                      </m:sSub>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974058" y="4141747"/>
                <a:ext cx="2509598" cy="276999"/>
              </a:xfrm>
              <a:prstGeom prst="rect">
                <a:avLst/>
              </a:prstGeom>
              <a:blipFill rotWithShape="0">
                <a:blip r:embed="rId6"/>
                <a:stretch>
                  <a:fillRect l="-1699" r="-24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956550" y="4886410"/>
                <a:ext cx="19279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𝐹</m:t>
                          </m:r>
                        </m:e>
                        <m:sub>
                          <m:r>
                            <a:rPr lang="en-US" b="0" i="1" smtClean="0">
                              <a:latin typeface="Cambria Math" charset="0"/>
                            </a:rPr>
                            <m:t>𝑡</m:t>
                          </m:r>
                          <m:r>
                            <a:rPr lang="en-US" b="0" i="1" smtClean="0">
                              <a:latin typeface="Cambria Math" charset="0"/>
                            </a:rPr>
                            <m:t>+</m:t>
                          </m:r>
                          <m:r>
                            <a:rPr lang="en-US" b="0" i="1" smtClean="0">
                              <a:latin typeface="Cambria Math" charset="0"/>
                            </a:rPr>
                            <m:t>h</m:t>
                          </m:r>
                        </m:sub>
                      </m:sSub>
                      <m:d>
                        <m:dPr>
                          <m:ctrlPr>
                            <a:rPr lang="en-US" b="0" i="1" smtClean="0">
                              <a:latin typeface="Cambria Math" charset="0"/>
                            </a:rPr>
                          </m:ctrlPr>
                        </m:dPr>
                        <m:e>
                          <m:r>
                            <a:rPr lang="en-US" b="0" i="1" smtClean="0">
                              <a:latin typeface="Cambria Math" charset="0"/>
                            </a:rPr>
                            <m:t>h</m:t>
                          </m:r>
                        </m:e>
                      </m:d>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h𝑇</m:t>
                          </m:r>
                        </m:e>
                        <m:sub>
                          <m:r>
                            <a:rPr lang="en-US" b="0" i="1" smtClean="0">
                              <a:latin typeface="Cambria Math" charset="0"/>
                            </a:rPr>
                            <m:t>𝑡</m:t>
                          </m:r>
                        </m:sub>
                      </m:sSub>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2956550" y="4886410"/>
                <a:ext cx="1927964" cy="276999"/>
              </a:xfrm>
              <a:prstGeom prst="rect">
                <a:avLst/>
              </a:prstGeom>
              <a:blipFill rotWithShape="0">
                <a:blip r:embed="rId7"/>
                <a:stretch>
                  <a:fillRect l="-2215" r="-633" b="-17778"/>
                </a:stretch>
              </a:blipFill>
            </p:spPr>
            <p:txBody>
              <a:bodyPr/>
              <a:lstStyle/>
              <a:p>
                <a:r>
                  <a:rPr lang="en-US">
                    <a:noFill/>
                  </a:rPr>
                  <a:t> </a:t>
                </a:r>
              </a:p>
            </p:txBody>
          </p:sp>
        </mc:Fallback>
      </mc:AlternateContent>
    </p:spTree>
    <p:extLst>
      <p:ext uri="{BB962C8B-B14F-4D97-AF65-F5344CB8AC3E}">
        <p14:creationId xmlns:p14="http://schemas.microsoft.com/office/powerpoint/2010/main" val="1725100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a:spcBef>
                <a:spcPts val="4200"/>
              </a:spcBef>
            </a:pPr>
            <a:r>
              <a:rPr lang="en-US" sz="1800" dirty="0"/>
              <a:t>Initial one-step-ahead forecast made at time </a:t>
            </a:r>
            <a:r>
              <a:rPr lang="en-US" sz="1800" i="1" dirty="0"/>
              <a:t>t-1 is</a:t>
            </a:r>
            <a:r>
              <a:rPr lang="en-US" sz="1800" dirty="0" smtClean="0"/>
              <a:t>:</a:t>
            </a:r>
            <a:endParaRPr lang="en-US" sz="1800" dirty="0"/>
          </a:p>
          <a:p>
            <a:pPr>
              <a:spcBef>
                <a:spcPts val="4200"/>
              </a:spcBef>
            </a:pPr>
            <a:r>
              <a:rPr lang="en-US" sz="1800" dirty="0"/>
              <a:t>Forecast error</a:t>
            </a:r>
            <a:r>
              <a:rPr lang="en-US" sz="1800" dirty="0" smtClean="0"/>
              <a:t>:</a:t>
            </a:r>
            <a:endParaRPr lang="en-US" sz="1800" dirty="0"/>
          </a:p>
          <a:p>
            <a:pPr>
              <a:spcBef>
                <a:spcPts val="4200"/>
              </a:spcBef>
            </a:pPr>
            <a:r>
              <a:rPr lang="en-US" sz="1800" dirty="0"/>
              <a:t>Update local level, in terms or one-step-ahead error:</a:t>
            </a:r>
          </a:p>
          <a:p>
            <a:pPr>
              <a:spcBef>
                <a:spcPts val="4200"/>
              </a:spcBef>
            </a:pPr>
            <a:r>
              <a:rPr lang="en-US" sz="1800" dirty="0" smtClean="0">
                <a:sym typeface="Symbol" pitchFamily="18" charset="2"/>
              </a:rPr>
              <a:t>Update </a:t>
            </a:r>
            <a:r>
              <a:rPr lang="en-US" sz="1800" dirty="0">
                <a:sym typeface="Symbol" pitchFamily="18" charset="2"/>
              </a:rPr>
              <a:t>local trend after substituting for level:</a:t>
            </a:r>
          </a:p>
          <a:p>
            <a:pPr>
              <a:spcBef>
                <a:spcPts val="4200"/>
              </a:spcBef>
            </a:pPr>
            <a:r>
              <a:rPr lang="en-US" sz="1800" dirty="0" smtClean="0">
                <a:sym typeface="Symbol" pitchFamily="18" charset="2"/>
              </a:rPr>
              <a:t>New </a:t>
            </a:r>
            <a:r>
              <a:rPr lang="en-US" sz="1800" dirty="0">
                <a:sym typeface="Symbol" pitchFamily="18" charset="2"/>
              </a:rPr>
              <a:t>forecasts, as before</a:t>
            </a:r>
            <a:r>
              <a:rPr lang="en-US" sz="1800" dirty="0" smtClean="0">
                <a:sym typeface="Symbol" pitchFamily="18" charset="2"/>
              </a:rPr>
              <a:t>:</a:t>
            </a:r>
            <a:endParaRPr lang="en-US" sz="1800" i="1" dirty="0">
              <a:sym typeface="Symbol" pitchFamily="18" charset="2"/>
            </a:endParaRPr>
          </a:p>
        </p:txBody>
      </p:sp>
      <mc:AlternateContent xmlns:mc="http://schemas.openxmlformats.org/markup-compatibility/2006" xmlns:a14="http://schemas.microsoft.com/office/drawing/2010/main">
        <mc:Choice Requires="a14">
          <p:sp>
            <p:nvSpPr>
              <p:cNvPr id="7" name="TextBox 6"/>
              <p:cNvSpPr txBox="1"/>
              <p:nvPr/>
            </p:nvSpPr>
            <p:spPr>
              <a:xfrm>
                <a:off x="2727708" y="1808934"/>
                <a:ext cx="24358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𝐹</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𝑡</m:t>
                          </m:r>
                        </m:sub>
                      </m:sSub>
                      <m:d>
                        <m:dPr>
                          <m:ctrlPr>
                            <a:rPr lang="en-US" b="0" i="1" smtClean="0">
                              <a:latin typeface="Cambria Math" charset="0"/>
                            </a:rPr>
                          </m:ctrlPr>
                        </m:dPr>
                        <m:e>
                          <m:r>
                            <a:rPr lang="en-US" b="0" i="1" smtClean="0">
                              <a:latin typeface="Cambria Math" charset="0"/>
                            </a:rPr>
                            <m:t>1</m:t>
                          </m:r>
                        </m:e>
                      </m:d>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𝑇</m:t>
                          </m:r>
                        </m:e>
                        <m:sub>
                          <m:r>
                            <a:rPr lang="en-US" b="0" i="1" smtClean="0">
                              <a:latin typeface="Cambria Math" charset="0"/>
                            </a:rPr>
                            <m:t>𝑡</m:t>
                          </m:r>
                          <m:r>
                            <a:rPr lang="en-US" b="0" i="1" smtClean="0">
                              <a:latin typeface="Cambria Math" charset="0"/>
                            </a:rPr>
                            <m:t>–1</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727708" y="1808934"/>
                <a:ext cx="2435860" cy="276999"/>
              </a:xfrm>
              <a:prstGeom prst="rect">
                <a:avLst/>
              </a:prstGeom>
              <a:blipFill rotWithShape="0">
                <a:blip r:embed="rId2"/>
                <a:stretch>
                  <a:fillRect l="-1750" r="-500"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727708" y="2553597"/>
                <a:ext cx="2930033" cy="276999"/>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charset="0"/>
                          </a:rPr>
                        </m:ctrlPr>
                      </m:sSubPr>
                      <m:e>
                        <m:r>
                          <a:rPr lang="en-US" b="0" i="1" smtClean="0">
                            <a:latin typeface="Cambria Math" charset="0"/>
                          </a:rPr>
                          <m:t>𝑒</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sub>
                    </m:sSub>
                    <m:r>
                      <a:rPr lang="en-US" b="0" i="1" smtClean="0">
                        <a:latin typeface="Cambria Math" charset="0"/>
                      </a:rPr>
                      <m:t> –</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r>
                          <a:rPr lang="en-US" b="0" i="1" smtClean="0">
                            <a:latin typeface="Cambria Math" charset="0"/>
                          </a:rPr>
                          <m:t>–1</m:t>
                        </m:r>
                      </m:sub>
                    </m:sSub>
                  </m:oMath>
                </a14:m>
                <a:r>
                  <a:rPr lang="en-US" dirty="0" smtClean="0"/>
                  <a:t> + </a:t>
                </a:r>
                <a14:m>
                  <m:oMath xmlns:m="http://schemas.openxmlformats.org/officeDocument/2006/math">
                    <m:sSub>
                      <m:sSubPr>
                        <m:ctrlPr>
                          <a:rPr lang="en-US" i="1" smtClean="0">
                            <a:latin typeface="Cambria Math" charset="0"/>
                          </a:rPr>
                        </m:ctrlPr>
                      </m:sSubPr>
                      <m:e>
                        <m:r>
                          <a:rPr lang="en-US" b="0" i="1" smtClean="0">
                            <a:latin typeface="Cambria Math" charset="0"/>
                          </a:rPr>
                          <m:t>𝑇</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727708" y="2553597"/>
                <a:ext cx="2930033" cy="276999"/>
              </a:xfrm>
              <a:prstGeom prst="rect">
                <a:avLst/>
              </a:prstGeom>
              <a:blipFill rotWithShape="0">
                <a:blip r:embed="rId3"/>
                <a:stretch>
                  <a:fillRect l="-1871" t="-146667" r="-2911" b="-18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727708" y="3407441"/>
                <a:ext cx="23528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𝐿</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𝑇</m:t>
                          </m:r>
                        </m:e>
                        <m:sub>
                          <m:r>
                            <a:rPr lang="en-US" b="0" i="1" smtClean="0">
                              <a:latin typeface="Cambria Math" charset="0"/>
                            </a:rPr>
                            <m:t>𝑡</m:t>
                          </m:r>
                          <m:r>
                            <a:rPr lang="en-US" b="0" i="1" smtClean="0">
                              <a:latin typeface="Cambria Math" charset="0"/>
                            </a:rPr>
                            <m:t>–1</m:t>
                          </m:r>
                        </m:sub>
                      </m:sSub>
                      <m:r>
                        <a:rPr lang="en-US" b="0" i="1" smtClean="0">
                          <a:latin typeface="Cambria Math" charset="0"/>
                        </a:rPr>
                        <m:t>+ </m:t>
                      </m:r>
                      <m:sSub>
                        <m:sSubPr>
                          <m:ctrlPr>
                            <a:rPr lang="en-US" b="0" i="1" smtClean="0">
                              <a:latin typeface="Cambria Math" charset="0"/>
                            </a:rPr>
                          </m:ctrlPr>
                        </m:sSubPr>
                        <m:e>
                          <m:r>
                            <a:rPr lang="en-US" b="0" i="1" smtClean="0">
                              <a:latin typeface="Cambria Math" charset="0"/>
                              <a:ea typeface="Cambria Math" charset="0"/>
                              <a:cs typeface="Cambria Math" charset="0"/>
                            </a:rPr>
                            <m:t>𝛼</m:t>
                          </m:r>
                          <m:r>
                            <a:rPr lang="en-US" b="0" i="1" smtClean="0">
                              <a:latin typeface="Cambria Math" charset="0"/>
                            </a:rPr>
                            <m:t>𝑒</m:t>
                          </m:r>
                        </m:e>
                        <m:sub>
                          <m:r>
                            <a:rPr lang="en-US" b="0" i="1" smtClean="0">
                              <a:latin typeface="Cambria Math" charset="0"/>
                            </a:rPr>
                            <m:t>𝑡</m:t>
                          </m:r>
                        </m:sub>
                      </m:sSub>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2727708" y="3407441"/>
                <a:ext cx="2352824" cy="276999"/>
              </a:xfrm>
              <a:prstGeom prst="rect">
                <a:avLst/>
              </a:prstGeom>
              <a:blipFill rotWithShape="0">
                <a:blip r:embed="rId4"/>
                <a:stretch>
                  <a:fillRect l="-259" t="-146667" b="-18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727708" y="4172524"/>
                <a:ext cx="16865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𝑇</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𝑇</m:t>
                          </m:r>
                        </m:e>
                        <m:sub>
                          <m:r>
                            <a:rPr lang="en-US" b="0" i="1" smtClean="0">
                              <a:latin typeface="Cambria Math" charset="0"/>
                            </a:rPr>
                            <m:t>𝑡</m:t>
                          </m:r>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ea typeface="Cambria Math" charset="0"/>
                              <a:cs typeface="Cambria Math" charset="0"/>
                            </a:rPr>
                            <m:t>𝛼𝛽</m:t>
                          </m:r>
                          <m:r>
                            <a:rPr lang="en-US" b="0" i="1" smtClean="0">
                              <a:latin typeface="Cambria Math" charset="0"/>
                            </a:rPr>
                            <m:t>𝑒</m:t>
                          </m:r>
                        </m:e>
                        <m:sub>
                          <m:r>
                            <a:rPr lang="en-US" b="0" i="1" smtClean="0">
                              <a:latin typeface="Cambria Math" charset="0"/>
                            </a:rPr>
                            <m:t>𝑡</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727708" y="4172524"/>
                <a:ext cx="1686552" cy="276999"/>
              </a:xfrm>
              <a:prstGeom prst="rect">
                <a:avLst/>
              </a:prstGeom>
              <a:blipFill rotWithShape="0">
                <a:blip r:embed="rId5"/>
                <a:stretch>
                  <a:fillRect l="-2527" t="-2174" r="-722"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727708" y="4961567"/>
                <a:ext cx="1928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𝐹</m:t>
                          </m:r>
                        </m:e>
                        <m:sub>
                          <m:r>
                            <a:rPr lang="en-US" b="0" i="1" smtClean="0">
                              <a:latin typeface="Cambria Math" charset="0"/>
                            </a:rPr>
                            <m:t>𝑡</m:t>
                          </m:r>
                          <m:r>
                            <a:rPr lang="en-US" b="0" i="1" smtClean="0">
                              <a:latin typeface="Cambria Math" charset="0"/>
                            </a:rPr>
                            <m:t>+</m:t>
                          </m:r>
                          <m:r>
                            <a:rPr lang="en-US" b="0" i="1" smtClean="0">
                              <a:latin typeface="Cambria Math" charset="0"/>
                            </a:rPr>
                            <m:t>h</m:t>
                          </m:r>
                        </m:sub>
                      </m:sSub>
                      <m:r>
                        <a:rPr lang="en-US" b="0" i="1" smtClean="0">
                          <a:latin typeface="Cambria Math" charset="0"/>
                        </a:rPr>
                        <m:t>(</m:t>
                      </m:r>
                      <m:r>
                        <a:rPr lang="en-US" b="0" i="1" smtClean="0">
                          <a:latin typeface="Cambria Math" charset="0"/>
                        </a:rPr>
                        <m:t>h</m:t>
                      </m:r>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𝑡</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h𝑇</m:t>
                          </m:r>
                        </m:e>
                        <m:sub>
                          <m:r>
                            <a:rPr lang="en-US" b="0" i="1" smtClean="0">
                              <a:latin typeface="Cambria Math" charset="0"/>
                            </a:rPr>
                            <m:t>𝑡</m:t>
                          </m:r>
                        </m:sub>
                      </m:sSub>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2727708" y="4961567"/>
                <a:ext cx="1928733" cy="276999"/>
              </a:xfrm>
              <a:prstGeom prst="rect">
                <a:avLst/>
              </a:prstGeom>
              <a:blipFill rotWithShape="0">
                <a:blip r:embed="rId6"/>
                <a:stretch>
                  <a:fillRect l="-2208" t="-2222" r="-315" b="-35556"/>
                </a:stretch>
              </a:blipFill>
            </p:spPr>
            <p:txBody>
              <a:bodyPr/>
              <a:lstStyle/>
              <a:p>
                <a:r>
                  <a:rPr lang="en-US">
                    <a:noFill/>
                  </a:rPr>
                  <a:t> </a:t>
                </a:r>
              </a:p>
            </p:txBody>
          </p:sp>
        </mc:Fallback>
      </mc:AlternateContent>
    </p:spTree>
    <p:extLst>
      <p:ext uri="{BB962C8B-B14F-4D97-AF65-F5344CB8AC3E}">
        <p14:creationId xmlns:p14="http://schemas.microsoft.com/office/powerpoint/2010/main" val="795914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marL="0" indent="0">
              <a:spcBef>
                <a:spcPts val="4200"/>
              </a:spcBef>
              <a:buNone/>
            </a:pPr>
            <a:r>
              <a:rPr lang="en-US" b="1" dirty="0" smtClean="0">
                <a:solidFill>
                  <a:srgbClr val="873B1F"/>
                </a:solidFill>
              </a:rPr>
              <a:t>LES: Spreadsheet Calculations</a:t>
            </a:r>
            <a:endParaRPr lang="en-US" b="1" i="1" dirty="0">
              <a:solidFill>
                <a:srgbClr val="873B1F"/>
              </a:solidFill>
              <a:sym typeface="Symbol" pitchFamily="18" charset="2"/>
            </a:endParaRP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685799" y="1892750"/>
                <a:ext cx="7882164" cy="494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3.7	</a:t>
                </a:r>
                <a:r>
                  <a:rPr lang="en-US" sz="1600" b="1" dirty="0" smtClean="0">
                    <a:solidFill>
                      <a:srgbClr val="873B1F"/>
                    </a:solidFill>
                  </a:rPr>
                  <a:t>LES Calculations for Hypothetical Sales Data </a:t>
                </a:r>
                <a:br>
                  <a:rPr lang="en-US" sz="1600" b="1" dirty="0" smtClean="0">
                    <a:solidFill>
                      <a:srgbClr val="873B1F"/>
                    </a:solidFill>
                  </a:rPr>
                </a:br>
                <a:r>
                  <a:rPr lang="en-US" sz="1600" b="1" dirty="0" smtClean="0">
                    <a:solidFill>
                      <a:srgbClr val="873B1F"/>
                    </a:solidFill>
                  </a:rPr>
                  <a:t>[Alpha (</a:t>
                </a:r>
                <a14:m>
                  <m:oMath xmlns:m="http://schemas.openxmlformats.org/officeDocument/2006/math">
                    <m:r>
                      <a:rPr lang="en-US" sz="1600" b="1" i="1" dirty="0" smtClean="0">
                        <a:solidFill>
                          <a:srgbClr val="873B1F"/>
                        </a:solidFill>
                        <a:latin typeface="Cambria Math" charset="0"/>
                        <a:ea typeface="Cambria Math" charset="0"/>
                        <a:cs typeface="Cambria Math" charset="0"/>
                      </a:rPr>
                      <m:t>𝜶</m:t>
                    </m:r>
                  </m:oMath>
                </a14:m>
                <a:r>
                  <a:rPr lang="en-US" sz="1600" b="1" dirty="0" smtClean="0">
                    <a:solidFill>
                      <a:srgbClr val="873B1F"/>
                    </a:solidFill>
                  </a:rPr>
                  <a:t>) = 0.3, Beta (</a:t>
                </a:r>
                <a14:m>
                  <m:oMath xmlns:m="http://schemas.openxmlformats.org/officeDocument/2006/math">
                    <m:r>
                      <a:rPr lang="en-US" sz="1600" b="1" i="1" dirty="0" smtClean="0">
                        <a:solidFill>
                          <a:srgbClr val="873B1F"/>
                        </a:solidFill>
                        <a:latin typeface="Cambria Math" charset="0"/>
                        <a:ea typeface="Cambria Math" charset="0"/>
                        <a:cs typeface="Cambria Math" charset="0"/>
                      </a:rPr>
                      <m:t>𝜷</m:t>
                    </m:r>
                  </m:oMath>
                </a14:m>
                <a:r>
                  <a:rPr lang="en-US" sz="1600" b="1" dirty="0" smtClean="0">
                    <a:solidFill>
                      <a:srgbClr val="873B1F"/>
                    </a:solidFill>
                  </a:rPr>
                  <a:t>) = 0.1]</a:t>
                </a:r>
                <a:endParaRPr lang="en-US" sz="1600" i="1" dirty="0">
                  <a:solidFill>
                    <a:srgbClr val="873B1F"/>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685799" y="1892750"/>
                <a:ext cx="7882164" cy="494740"/>
              </a:xfrm>
              <a:prstGeom prst="rect">
                <a:avLst/>
              </a:prstGeom>
              <a:blipFill rotWithShape="0">
                <a:blip r:embed="rId2"/>
                <a:stretch>
                  <a:fillRect l="-1546" t="-12195" b="-23171"/>
                </a:stretch>
              </a:blipFill>
            </p:spPr>
            <p:txBody>
              <a:bodyPr/>
              <a:lstStyle/>
              <a:p>
                <a:r>
                  <a:rPr lang="en-US">
                    <a:noFill/>
                  </a:rPr>
                  <a:t> </a:t>
                </a:r>
              </a:p>
            </p:txBody>
          </p:sp>
        </mc:Fallback>
      </mc:AlternateContent>
      <p:pic>
        <p:nvPicPr>
          <p:cNvPr id="8" name="Picture 7"/>
          <p:cNvPicPr>
            <a:picLocks noChangeAspect="1"/>
          </p:cNvPicPr>
          <p:nvPr/>
        </p:nvPicPr>
        <p:blipFill>
          <a:blip r:embed="rId3"/>
          <a:stretch>
            <a:fillRect/>
          </a:stretch>
        </p:blipFill>
        <p:spPr>
          <a:xfrm>
            <a:off x="685799" y="2496507"/>
            <a:ext cx="7882164" cy="3889751"/>
          </a:xfrm>
          <a:prstGeom prst="rect">
            <a:avLst/>
          </a:prstGeom>
        </p:spPr>
      </p:pic>
    </p:spTree>
    <p:extLst>
      <p:ext uri="{BB962C8B-B14F-4D97-AF65-F5344CB8AC3E}">
        <p14:creationId xmlns:p14="http://schemas.microsoft.com/office/powerpoint/2010/main" val="2016568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marL="0" indent="0">
              <a:spcBef>
                <a:spcPts val="4200"/>
              </a:spcBef>
              <a:buNone/>
            </a:pPr>
            <a:r>
              <a:rPr lang="en-US" b="1" dirty="0" smtClean="0">
                <a:solidFill>
                  <a:srgbClr val="873B1F"/>
                </a:solidFill>
              </a:rPr>
              <a:t>LES: An Example</a:t>
            </a:r>
            <a:endParaRPr lang="en-US" b="1" i="1" dirty="0">
              <a:solidFill>
                <a:srgbClr val="873B1F"/>
              </a:solidFill>
              <a:sym typeface="Symbol" pitchFamily="18" charset="2"/>
            </a:endParaRPr>
          </a:p>
        </p:txBody>
      </p:sp>
      <p:sp>
        <p:nvSpPr>
          <p:cNvPr id="7" name="Content Placeholder 2"/>
          <p:cNvSpPr txBox="1">
            <a:spLocks/>
          </p:cNvSpPr>
          <p:nvPr/>
        </p:nvSpPr>
        <p:spPr>
          <a:xfrm>
            <a:off x="685799" y="2186427"/>
            <a:ext cx="7882164" cy="494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3.8	</a:t>
            </a:r>
            <a:r>
              <a:rPr lang="en-US" sz="1600" b="1" dirty="0" smtClean="0">
                <a:solidFill>
                  <a:srgbClr val="873B1F"/>
                </a:solidFill>
              </a:rPr>
              <a:t>Estimation Sample and Hold-Out Sample Results for WFJ Sales </a:t>
            </a:r>
            <a:br>
              <a:rPr lang="en-US" sz="1600" b="1" dirty="0" smtClean="0">
                <a:solidFill>
                  <a:srgbClr val="873B1F"/>
                </a:solidFill>
              </a:rPr>
            </a:br>
            <a:r>
              <a:rPr lang="en-US" sz="1600" i="1" dirty="0" smtClean="0">
                <a:solidFill>
                  <a:srgbClr val="873B1F"/>
                </a:solidFill>
              </a:rPr>
              <a:t>(Fitted by minimizing the MSE over weeks 1–26)</a:t>
            </a:r>
            <a:endParaRPr lang="en-US" sz="1600" i="1" dirty="0">
              <a:solidFill>
                <a:srgbClr val="873B1F"/>
              </a:solidFill>
            </a:endParaRPr>
          </a:p>
        </p:txBody>
      </p:sp>
      <p:pic>
        <p:nvPicPr>
          <p:cNvPr id="8" name="Picture 7"/>
          <p:cNvPicPr>
            <a:picLocks noChangeAspect="1"/>
          </p:cNvPicPr>
          <p:nvPr/>
        </p:nvPicPr>
        <p:blipFill>
          <a:blip r:embed="rId2"/>
          <a:stretch>
            <a:fillRect/>
          </a:stretch>
        </p:blipFill>
        <p:spPr>
          <a:xfrm>
            <a:off x="704487" y="2885625"/>
            <a:ext cx="7844788" cy="1468763"/>
          </a:xfrm>
          <a:prstGeom prst="rect">
            <a:avLst/>
          </a:prstGeom>
        </p:spPr>
      </p:pic>
    </p:spTree>
    <p:extLst>
      <p:ext uri="{BB962C8B-B14F-4D97-AF65-F5344CB8AC3E}">
        <p14:creationId xmlns:p14="http://schemas.microsoft.com/office/powerpoint/2010/main" val="1117820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marL="0" indent="0">
              <a:spcBef>
                <a:spcPts val="4200"/>
              </a:spcBef>
              <a:buNone/>
            </a:pPr>
            <a:r>
              <a:rPr lang="en-US" b="1" dirty="0" smtClean="0">
                <a:solidFill>
                  <a:srgbClr val="873B1F"/>
                </a:solidFill>
              </a:rPr>
              <a:t>Netflix Example</a:t>
            </a:r>
            <a:endParaRPr lang="en-US" b="1" i="1" dirty="0">
              <a:solidFill>
                <a:srgbClr val="873B1F"/>
              </a:solidFill>
              <a:sym typeface="Symbol" pitchFamily="18" charset="2"/>
            </a:endParaRPr>
          </a:p>
        </p:txBody>
      </p:sp>
      <p:sp>
        <p:nvSpPr>
          <p:cNvPr id="9" name="Text Box 6"/>
          <p:cNvSpPr txBox="1">
            <a:spLocks noChangeArrowheads="1"/>
          </p:cNvSpPr>
          <p:nvPr/>
        </p:nvSpPr>
        <p:spPr bwMode="auto">
          <a:xfrm>
            <a:off x="685798" y="5434486"/>
            <a:ext cx="7438869" cy="430887"/>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sz="1600" u="none" dirty="0" smtClean="0">
                <a:solidFill>
                  <a:schemeClr val="bg1"/>
                </a:solidFill>
                <a:latin typeface="Arial" charset="0"/>
                <a:ea typeface="Arial" charset="0"/>
                <a:cs typeface="Arial" charset="0"/>
              </a:rPr>
              <a:t>When there is a trend, single exponential smoothing lags behind the data.</a:t>
            </a:r>
            <a:endParaRPr lang="en-GB" sz="1600" u="none" dirty="0">
              <a:solidFill>
                <a:schemeClr val="bg1"/>
              </a:solidFill>
              <a:latin typeface="Arial" charset="0"/>
              <a:ea typeface="Arial" charset="0"/>
              <a:cs typeface="Arial" charset="0"/>
            </a:endParaRPr>
          </a:p>
        </p:txBody>
      </p:sp>
      <p:sp>
        <p:nvSpPr>
          <p:cNvPr id="8" name="Content Placeholder 2"/>
          <p:cNvSpPr txBox="1">
            <a:spLocks/>
          </p:cNvSpPr>
          <p:nvPr/>
        </p:nvSpPr>
        <p:spPr>
          <a:xfrm>
            <a:off x="685797" y="2001148"/>
            <a:ext cx="7882164" cy="77951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8888" indent="-1258888">
              <a:lnSpc>
                <a:spcPct val="100000"/>
              </a:lnSpc>
              <a:buFont typeface="Arial" panose="020B0604020202020204" pitchFamily="34" charset="0"/>
              <a:buNone/>
            </a:pPr>
            <a:r>
              <a:rPr lang="en-US" sz="1600" b="1" dirty="0" smtClean="0">
                <a:solidFill>
                  <a:srgbClr val="182752"/>
                </a:solidFill>
              </a:rPr>
              <a:t>Figure 3.11	</a:t>
            </a:r>
            <a:r>
              <a:rPr lang="en-US" sz="1600" b="1" dirty="0" smtClean="0">
                <a:solidFill>
                  <a:srgbClr val="873B1F"/>
                </a:solidFill>
              </a:rPr>
              <a:t>Netflix Revenues and One-Step-Ahead Forecasts </a:t>
            </a:r>
            <a:r>
              <a:rPr lang="en-US" sz="1600" b="1" smtClean="0">
                <a:solidFill>
                  <a:srgbClr val="873B1F"/>
                </a:solidFill>
              </a:rPr>
              <a:t>for </a:t>
            </a:r>
            <a:br>
              <a:rPr lang="en-US" sz="1600" b="1" smtClean="0">
                <a:solidFill>
                  <a:srgbClr val="873B1F"/>
                </a:solidFill>
              </a:rPr>
            </a:br>
            <a:r>
              <a:rPr lang="en-US" sz="1600" b="1" smtClean="0">
                <a:solidFill>
                  <a:srgbClr val="873B1F"/>
                </a:solidFill>
              </a:rPr>
              <a:t>Observations </a:t>
            </a:r>
            <a:r>
              <a:rPr lang="en-US" sz="1600" b="1" dirty="0" smtClean="0">
                <a:solidFill>
                  <a:srgbClr val="873B1F"/>
                </a:solidFill>
              </a:rPr>
              <a:t>53–64 from (A) Single Exponential </a:t>
            </a:r>
            <a:r>
              <a:rPr lang="en-US" sz="1600" b="1" smtClean="0">
                <a:solidFill>
                  <a:srgbClr val="873B1F"/>
                </a:solidFill>
              </a:rPr>
              <a:t>Smoothing </a:t>
            </a:r>
            <a:br>
              <a:rPr lang="en-US" sz="1600" b="1" smtClean="0">
                <a:solidFill>
                  <a:srgbClr val="873B1F"/>
                </a:solidFill>
              </a:rPr>
            </a:br>
            <a:r>
              <a:rPr lang="en-US" sz="1600" b="1" smtClean="0">
                <a:solidFill>
                  <a:srgbClr val="873B1F"/>
                </a:solidFill>
              </a:rPr>
              <a:t>and </a:t>
            </a:r>
            <a:r>
              <a:rPr lang="en-US" sz="1600" b="1" dirty="0" smtClean="0">
                <a:solidFill>
                  <a:srgbClr val="873B1F"/>
                </a:solidFill>
              </a:rPr>
              <a:t>(B) Linear </a:t>
            </a:r>
            <a:r>
              <a:rPr lang="en-US" sz="1600" b="1" smtClean="0">
                <a:solidFill>
                  <a:srgbClr val="873B1F"/>
                </a:solidFill>
              </a:rPr>
              <a:t>Exponential Smoothing</a:t>
            </a:r>
            <a:endParaRPr lang="en-US" sz="1600" i="1" dirty="0">
              <a:solidFill>
                <a:srgbClr val="873B1F"/>
              </a:solidFill>
            </a:endParaRPr>
          </a:p>
        </p:txBody>
      </p:sp>
      <p:pic>
        <p:nvPicPr>
          <p:cNvPr id="7" name="Picture 6"/>
          <p:cNvPicPr>
            <a:picLocks noChangeAspect="1"/>
          </p:cNvPicPr>
          <p:nvPr/>
        </p:nvPicPr>
        <p:blipFill>
          <a:blip r:embed="rId2"/>
          <a:stretch>
            <a:fillRect/>
          </a:stretch>
        </p:blipFill>
        <p:spPr>
          <a:xfrm>
            <a:off x="685797" y="2885352"/>
            <a:ext cx="7882164" cy="2191402"/>
          </a:xfrm>
          <a:prstGeom prst="rect">
            <a:avLst/>
          </a:prstGeom>
        </p:spPr>
      </p:pic>
    </p:spTree>
    <p:extLst>
      <p:ext uri="{BB962C8B-B14F-4D97-AF65-F5344CB8AC3E}">
        <p14:creationId xmlns:p14="http://schemas.microsoft.com/office/powerpoint/2010/main" val="684616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Linear Exponential Smoothing</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pPr marL="0" indent="0">
              <a:spcBef>
                <a:spcPts val="4200"/>
              </a:spcBef>
              <a:buNone/>
            </a:pPr>
            <a:r>
              <a:rPr lang="en-US" b="1" dirty="0" smtClean="0">
                <a:solidFill>
                  <a:srgbClr val="873B1F"/>
                </a:solidFill>
              </a:rPr>
              <a:t>Netflix Example</a:t>
            </a:r>
            <a:endParaRPr lang="en-US" b="1" i="1" dirty="0">
              <a:solidFill>
                <a:srgbClr val="873B1F"/>
              </a:solidFill>
              <a:sym typeface="Symbol" pitchFamily="18" charset="2"/>
            </a:endParaRPr>
          </a:p>
        </p:txBody>
      </p:sp>
      <p:sp>
        <p:nvSpPr>
          <p:cNvPr id="11" name="Content Placeholder 2"/>
          <p:cNvSpPr txBox="1">
            <a:spLocks/>
          </p:cNvSpPr>
          <p:nvPr/>
        </p:nvSpPr>
        <p:spPr>
          <a:xfrm>
            <a:off x="716642" y="4797863"/>
            <a:ext cx="7543800" cy="983859"/>
          </a:xfrm>
          <a:prstGeom prst="rect">
            <a:avLst/>
          </a:prstGeom>
          <a:solidFill>
            <a:srgbClr val="182752">
              <a:alpha val="15000"/>
            </a:srgbClr>
          </a:solidFill>
        </p:spPr>
        <p:txBody>
          <a:bodyPr vert="horz" lIns="91440" tIns="9144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solidFill>
                  <a:srgbClr val="182752"/>
                </a:solidFill>
              </a:rPr>
              <a:t>Discussion Question</a:t>
            </a:r>
            <a:endParaRPr lang="en-US" sz="1800" i="1" dirty="0"/>
          </a:p>
          <a:p>
            <a:pPr>
              <a:spcBef>
                <a:spcPts val="400"/>
              </a:spcBef>
            </a:pPr>
            <a:r>
              <a:rPr lang="en-US" sz="1800" dirty="0" smtClean="0"/>
              <a:t>How would you choose among SES, LES, or a fitted straight line for use with a given series?</a:t>
            </a:r>
            <a:endParaRPr lang="en-US" sz="1800" dirty="0"/>
          </a:p>
        </p:txBody>
      </p:sp>
      <p:sp>
        <p:nvSpPr>
          <p:cNvPr id="8" name="Content Placeholder 2"/>
          <p:cNvSpPr txBox="1">
            <a:spLocks/>
          </p:cNvSpPr>
          <p:nvPr/>
        </p:nvSpPr>
        <p:spPr>
          <a:xfrm>
            <a:off x="716642" y="2074193"/>
            <a:ext cx="7882164" cy="2807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Table 3.9	</a:t>
            </a:r>
            <a:r>
              <a:rPr lang="en-US" sz="1600" b="1" dirty="0" smtClean="0">
                <a:solidFill>
                  <a:srgbClr val="873B1F"/>
                </a:solidFill>
              </a:rPr>
              <a:t>Summary Measures of SES and LES </a:t>
            </a:r>
            <a:r>
              <a:rPr lang="en-US" sz="1600" b="1" smtClean="0">
                <a:solidFill>
                  <a:srgbClr val="873B1F"/>
                </a:solidFill>
              </a:rPr>
              <a:t>for Netflix Sales</a:t>
            </a:r>
            <a:endParaRPr lang="en-US" sz="1600" i="1" dirty="0">
              <a:solidFill>
                <a:srgbClr val="873B1F"/>
              </a:solidFill>
            </a:endParaRPr>
          </a:p>
        </p:txBody>
      </p:sp>
      <p:pic>
        <p:nvPicPr>
          <p:cNvPr id="7" name="Picture 6"/>
          <p:cNvPicPr>
            <a:picLocks noChangeAspect="1"/>
          </p:cNvPicPr>
          <p:nvPr/>
        </p:nvPicPr>
        <p:blipFill>
          <a:blip r:embed="rId2"/>
          <a:stretch>
            <a:fillRect/>
          </a:stretch>
        </p:blipFill>
        <p:spPr>
          <a:xfrm>
            <a:off x="716642" y="2385458"/>
            <a:ext cx="7774215" cy="1698852"/>
          </a:xfrm>
          <a:prstGeom prst="rect">
            <a:avLst/>
          </a:prstGeom>
        </p:spPr>
      </p:pic>
    </p:spTree>
    <p:extLst>
      <p:ext uri="{BB962C8B-B14F-4D97-AF65-F5344CB8AC3E}">
        <p14:creationId xmlns:p14="http://schemas.microsoft.com/office/powerpoint/2010/main" val="321984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 Exponential Smoothing with a Damped Trend</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sp>
        <p:nvSpPr>
          <p:cNvPr id="6" name="Content Placeholder 2"/>
          <p:cNvSpPr>
            <a:spLocks noGrp="1"/>
          </p:cNvSpPr>
          <p:nvPr>
            <p:ph idx="1"/>
          </p:nvPr>
        </p:nvSpPr>
        <p:spPr>
          <a:xfrm>
            <a:off x="685799" y="1501648"/>
            <a:ext cx="7543800" cy="4525963"/>
          </a:xfrm>
        </p:spPr>
        <p:txBody>
          <a:bodyPr>
            <a:normAutofit/>
          </a:bodyPr>
          <a:lstStyle/>
          <a:p>
            <a:r>
              <a:rPr lang="en-US" sz="1800" dirty="0"/>
              <a:t>Use the updating equations:</a:t>
            </a:r>
          </a:p>
          <a:p>
            <a:pPr marL="0" indent="0">
              <a:buNone/>
            </a:pPr>
            <a:endParaRPr lang="en-US" sz="1800" dirty="0"/>
          </a:p>
          <a:p>
            <a:pPr marL="0" indent="0">
              <a:buNone/>
            </a:pPr>
            <a:endParaRPr lang="en-US" sz="1800" dirty="0"/>
          </a:p>
          <a:p>
            <a:pPr marL="0" indent="0">
              <a:buNone/>
            </a:pPr>
            <a:endParaRPr lang="en-US" sz="1800" dirty="0"/>
          </a:p>
          <a:p>
            <a:r>
              <a:rPr lang="en-US" sz="1800" dirty="0"/>
              <a:t>New forecasts: </a:t>
            </a:r>
          </a:p>
          <a:p>
            <a:r>
              <a:rPr lang="en-US" sz="1800" dirty="0"/>
              <a:t>The effect of using damped trend is that the long-term forecast levels out and approaches the steady value</a:t>
            </a:r>
            <a:r>
              <a:rPr lang="en-US" sz="1800" dirty="0" smtClean="0"/>
              <a:t>:</a:t>
            </a:r>
            <a:endParaRPr lang="en-US" sz="1800" dirty="0"/>
          </a:p>
        </p:txBody>
      </p:sp>
      <p:graphicFrame>
        <p:nvGraphicFramePr>
          <p:cNvPr id="12" name="Object 11"/>
          <p:cNvGraphicFramePr>
            <a:graphicFrameLocks noChangeAspect="1"/>
          </p:cNvGraphicFramePr>
          <p:nvPr>
            <p:extLst>
              <p:ext uri="{D42A27DB-BD31-4B8C-83A1-F6EECF244321}">
                <p14:modId xmlns:p14="http://schemas.microsoft.com/office/powerpoint/2010/main" val="2089997528"/>
              </p:ext>
            </p:extLst>
          </p:nvPr>
        </p:nvGraphicFramePr>
        <p:xfrm>
          <a:off x="3383280" y="1838560"/>
          <a:ext cx="2032000" cy="738481"/>
        </p:xfrm>
        <a:graphic>
          <a:graphicData uri="http://schemas.openxmlformats.org/presentationml/2006/ole">
            <mc:AlternateContent xmlns:mc="http://schemas.openxmlformats.org/markup-compatibility/2006">
              <mc:Choice xmlns:v="urn:schemas-microsoft-com:vml" Requires="v">
                <p:oleObj spid="_x0000_s46126" name="Equation" r:id="rId3" imgW="1257300" imgH="457200" progId="">
                  <p:embed/>
                </p:oleObj>
              </mc:Choice>
              <mc:Fallback>
                <p:oleObj name="Equation" r:id="rId3" imgW="1257300" imgH="4572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280" y="1838560"/>
                        <a:ext cx="2032000" cy="738481"/>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9788817"/>
              </p:ext>
            </p:extLst>
          </p:nvPr>
        </p:nvGraphicFramePr>
        <p:xfrm>
          <a:off x="3383280" y="2840633"/>
          <a:ext cx="3291686" cy="408143"/>
        </p:xfrm>
        <a:graphic>
          <a:graphicData uri="http://schemas.openxmlformats.org/presentationml/2006/ole">
            <mc:AlternateContent xmlns:mc="http://schemas.openxmlformats.org/markup-compatibility/2006">
              <mc:Choice xmlns:v="urn:schemas-microsoft-com:vml" Requires="v">
                <p:oleObj spid="_x0000_s46127" name="Equation" r:id="rId5" imgW="1676400" imgH="203200" progId="">
                  <p:embed/>
                </p:oleObj>
              </mc:Choice>
              <mc:Fallback>
                <p:oleObj name="Equation" r:id="rId5" imgW="1676400" imgH="203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3280" y="2840633"/>
                        <a:ext cx="3291686" cy="408143"/>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099818568"/>
              </p:ext>
            </p:extLst>
          </p:nvPr>
        </p:nvGraphicFramePr>
        <p:xfrm>
          <a:off x="3383280" y="3916026"/>
          <a:ext cx="1889760" cy="414796"/>
        </p:xfrm>
        <a:graphic>
          <a:graphicData uri="http://schemas.openxmlformats.org/presentationml/2006/ole">
            <mc:AlternateContent xmlns:mc="http://schemas.openxmlformats.org/markup-compatibility/2006">
              <mc:Choice xmlns:v="urn:schemas-microsoft-com:vml" Requires="v">
                <p:oleObj spid="_x0000_s46128" name="Equation" r:id="rId7" imgW="889000" imgH="190500" progId="">
                  <p:embed/>
                </p:oleObj>
              </mc:Choice>
              <mc:Fallback>
                <p:oleObj name="Equation" r:id="rId7" imgW="889000" imgH="1905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3280" y="3916026"/>
                        <a:ext cx="1889760" cy="414796"/>
                      </a:xfrm>
                      <a:prstGeom prst="rect">
                        <a:avLst/>
                      </a:prstGeom>
                      <a:noFill/>
                      <a:extLst/>
                    </p:spPr>
                  </p:pic>
                </p:oleObj>
              </mc:Fallback>
            </mc:AlternateContent>
          </a:graphicData>
        </a:graphic>
      </p:graphicFrame>
    </p:spTree>
    <p:extLst>
      <p:ext uri="{BB962C8B-B14F-4D97-AF65-F5344CB8AC3E}">
        <p14:creationId xmlns:p14="http://schemas.microsoft.com/office/powerpoint/2010/main" val="17749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 Exponential Smoothing with a Damped Trend</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sp>
        <p:nvSpPr>
          <p:cNvPr id="10" name="Content Placeholder 2"/>
          <p:cNvSpPr>
            <a:spLocks noGrp="1"/>
          </p:cNvSpPr>
          <p:nvPr>
            <p:ph idx="1"/>
          </p:nvPr>
        </p:nvSpPr>
        <p:spPr>
          <a:xfrm>
            <a:off x="685799" y="1501648"/>
            <a:ext cx="7543800" cy="4525963"/>
          </a:xfrm>
        </p:spPr>
        <p:txBody>
          <a:bodyPr>
            <a:normAutofit/>
          </a:bodyPr>
          <a:lstStyle/>
          <a:p>
            <a:pPr marL="0" indent="0">
              <a:spcBef>
                <a:spcPts val="4200"/>
              </a:spcBef>
              <a:buNone/>
            </a:pPr>
            <a:r>
              <a:rPr lang="en-US" b="1" dirty="0" smtClean="0">
                <a:solidFill>
                  <a:srgbClr val="873B1F"/>
                </a:solidFill>
              </a:rPr>
              <a:t>Netflix Example</a:t>
            </a:r>
            <a:endParaRPr lang="en-US" b="1" i="1" dirty="0">
              <a:solidFill>
                <a:srgbClr val="873B1F"/>
              </a:solidFill>
              <a:sym typeface="Symbol" pitchFamily="18" charset="2"/>
            </a:endParaRPr>
          </a:p>
        </p:txBody>
      </p:sp>
      <p:sp>
        <p:nvSpPr>
          <p:cNvPr id="7" name="Content Placeholder 2"/>
          <p:cNvSpPr txBox="1">
            <a:spLocks/>
          </p:cNvSpPr>
          <p:nvPr/>
        </p:nvSpPr>
        <p:spPr>
          <a:xfrm>
            <a:off x="685799" y="2008169"/>
            <a:ext cx="7882164" cy="61609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dirty="0" smtClean="0">
                <a:solidFill>
                  <a:srgbClr val="182752"/>
                </a:solidFill>
              </a:rPr>
              <a:t>Table 3.10	</a:t>
            </a:r>
            <a:r>
              <a:rPr lang="en-US" sz="1600" b="1" dirty="0" smtClean="0">
                <a:solidFill>
                  <a:srgbClr val="873B1F"/>
                </a:solidFill>
              </a:rPr>
              <a:t>One-Step-Ahead Fitted Values and Forecasts for </a:t>
            </a:r>
            <a:br>
              <a:rPr lang="en-US" sz="1600" b="1" dirty="0" smtClean="0">
                <a:solidFill>
                  <a:srgbClr val="873B1F"/>
                </a:solidFill>
              </a:rPr>
            </a:br>
            <a:r>
              <a:rPr lang="en-US" sz="1600" b="1" dirty="0" smtClean="0">
                <a:solidFill>
                  <a:srgbClr val="873B1F"/>
                </a:solidFill>
              </a:rPr>
              <a:t>Netflix Sales Under the Damped Trend Method</a:t>
            </a:r>
            <a:endParaRPr lang="en-US" sz="1600" i="1" dirty="0">
              <a:solidFill>
                <a:srgbClr val="873B1F"/>
              </a:solidFill>
            </a:endParaRPr>
          </a:p>
        </p:txBody>
      </p:sp>
      <p:pic>
        <p:nvPicPr>
          <p:cNvPr id="6" name="Picture 5"/>
          <p:cNvPicPr>
            <a:picLocks noChangeAspect="1"/>
          </p:cNvPicPr>
          <p:nvPr/>
        </p:nvPicPr>
        <p:blipFill>
          <a:blip r:embed="rId2"/>
          <a:stretch>
            <a:fillRect/>
          </a:stretch>
        </p:blipFill>
        <p:spPr>
          <a:xfrm>
            <a:off x="685799" y="2624260"/>
            <a:ext cx="5660572" cy="3637184"/>
          </a:xfrm>
          <a:prstGeom prst="rect">
            <a:avLst/>
          </a:prstGeom>
        </p:spPr>
      </p:pic>
    </p:spTree>
    <p:extLst>
      <p:ext uri="{BB962C8B-B14F-4D97-AF65-F5344CB8AC3E}">
        <p14:creationId xmlns:p14="http://schemas.microsoft.com/office/powerpoint/2010/main" val="2011485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 Exponential Smoothing with a Damped Trend</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sp>
        <p:nvSpPr>
          <p:cNvPr id="10" name="Content Placeholder 2"/>
          <p:cNvSpPr>
            <a:spLocks noGrp="1"/>
          </p:cNvSpPr>
          <p:nvPr>
            <p:ph idx="1"/>
          </p:nvPr>
        </p:nvSpPr>
        <p:spPr>
          <a:xfrm>
            <a:off x="685799" y="1501648"/>
            <a:ext cx="7543800" cy="4525963"/>
          </a:xfrm>
        </p:spPr>
        <p:txBody>
          <a:bodyPr>
            <a:normAutofit/>
          </a:bodyPr>
          <a:lstStyle/>
          <a:p>
            <a:pPr marL="0" indent="0">
              <a:spcBef>
                <a:spcPts val="4200"/>
              </a:spcBef>
              <a:buNone/>
            </a:pPr>
            <a:r>
              <a:rPr lang="en-US" b="1" dirty="0" smtClean="0">
                <a:solidFill>
                  <a:srgbClr val="873B1F"/>
                </a:solidFill>
              </a:rPr>
              <a:t>Choice of Method: Possible Trend Patterns</a:t>
            </a:r>
            <a:endParaRPr lang="en-US" b="1" i="1" dirty="0">
              <a:solidFill>
                <a:srgbClr val="873B1F"/>
              </a:solidFill>
              <a:sym typeface="Symbol" pitchFamily="18" charset="2"/>
            </a:endParaRPr>
          </a:p>
        </p:txBody>
      </p:sp>
      <p:sp>
        <p:nvSpPr>
          <p:cNvPr id="7" name="Content Placeholder 2"/>
          <p:cNvSpPr txBox="1">
            <a:spLocks/>
          </p:cNvSpPr>
          <p:nvPr/>
        </p:nvSpPr>
        <p:spPr>
          <a:xfrm>
            <a:off x="685799" y="1975742"/>
            <a:ext cx="7882164" cy="5499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8888" indent="-1258888">
              <a:lnSpc>
                <a:spcPct val="100000"/>
              </a:lnSpc>
              <a:buFont typeface="Arial" panose="020B0604020202020204" pitchFamily="34" charset="0"/>
              <a:buNone/>
            </a:pPr>
            <a:r>
              <a:rPr lang="en-US" sz="1600" b="1" dirty="0" smtClean="0">
                <a:solidFill>
                  <a:srgbClr val="182752"/>
                </a:solidFill>
              </a:rPr>
              <a:t>Figure 3.12	</a:t>
            </a:r>
            <a:r>
              <a:rPr lang="en-US" sz="1600" b="1" dirty="0" smtClean="0">
                <a:solidFill>
                  <a:srgbClr val="873B1F"/>
                </a:solidFill>
              </a:rPr>
              <a:t>Possible Trend Patterns Showing Trend/No Trend </a:t>
            </a:r>
            <a:br>
              <a:rPr lang="en-US" sz="1600" b="1" dirty="0" smtClean="0">
                <a:solidFill>
                  <a:srgbClr val="873B1F"/>
                </a:solidFill>
              </a:rPr>
            </a:br>
            <a:r>
              <a:rPr lang="en-US" sz="1600" b="1" dirty="0" smtClean="0">
                <a:solidFill>
                  <a:srgbClr val="873B1F"/>
                </a:solidFill>
              </a:rPr>
              <a:t>and Additive/Multiplicative Trend</a:t>
            </a:r>
            <a:endParaRPr lang="en-US" sz="1600" i="1" dirty="0">
              <a:solidFill>
                <a:srgbClr val="873B1F"/>
              </a:solidFill>
            </a:endParaRPr>
          </a:p>
        </p:txBody>
      </p:sp>
      <p:pic>
        <p:nvPicPr>
          <p:cNvPr id="6" name="Picture 5"/>
          <p:cNvPicPr>
            <a:picLocks noChangeAspect="1"/>
          </p:cNvPicPr>
          <p:nvPr/>
        </p:nvPicPr>
        <p:blipFill>
          <a:blip r:embed="rId2"/>
          <a:stretch>
            <a:fillRect/>
          </a:stretch>
        </p:blipFill>
        <p:spPr>
          <a:xfrm>
            <a:off x="685799" y="2602183"/>
            <a:ext cx="5755540" cy="3606805"/>
          </a:xfrm>
          <a:prstGeom prst="rect">
            <a:avLst/>
          </a:prstGeom>
        </p:spPr>
      </p:pic>
    </p:spTree>
    <p:extLst>
      <p:ext uri="{BB962C8B-B14F-4D97-AF65-F5344CB8AC3E}">
        <p14:creationId xmlns:p14="http://schemas.microsoft.com/office/powerpoint/2010/main" val="1332538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3.6 Other Approaches to Trend Forecasting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lnSpc>
                    <a:spcPts val="2200"/>
                  </a:lnSpc>
                </a:pPr>
                <a:r>
                  <a:rPr lang="en-US" sz="1800" b="1" dirty="0" smtClean="0">
                    <a:solidFill>
                      <a:srgbClr val="873B1F"/>
                    </a:solidFill>
                  </a:rPr>
                  <a:t>Brown’s Method </a:t>
                </a:r>
                <a:r>
                  <a:rPr lang="en-US" sz="1800" b="1" dirty="0">
                    <a:solidFill>
                      <a:srgbClr val="873B1F"/>
                    </a:solidFill>
                  </a:rPr>
                  <a:t>of Double Exponential Smoothing </a:t>
                </a:r>
                <a:r>
                  <a:rPr lang="en-US" sz="1800" b="1" dirty="0" smtClean="0">
                    <a:solidFill>
                      <a:srgbClr val="873B1F"/>
                    </a:solidFill>
                  </a:rPr>
                  <a:t/>
                </a:r>
                <a:br>
                  <a:rPr lang="en-US" sz="1800" b="1" dirty="0" smtClean="0">
                    <a:solidFill>
                      <a:srgbClr val="873B1F"/>
                    </a:solidFill>
                  </a:rPr>
                </a:br>
                <a:r>
                  <a:rPr lang="en-US" sz="1800" dirty="0" smtClean="0"/>
                  <a:t>uses </a:t>
                </a:r>
                <a:r>
                  <a:rPr lang="en-US" sz="1800" dirty="0"/>
                  <a:t>LES </a:t>
                </a:r>
                <a:r>
                  <a:rPr lang="en-US" sz="1800" dirty="0" smtClean="0"/>
                  <a:t>with </a:t>
                </a:r>
                <a14:m>
                  <m:oMath xmlns:m="http://schemas.openxmlformats.org/officeDocument/2006/math">
                    <m:r>
                      <a:rPr lang="en-US" sz="1800" i="1" dirty="0" smtClean="0">
                        <a:latin typeface="Cambria Math" charset="0"/>
                        <a:ea typeface="Cambria Math" charset="0"/>
                        <a:cs typeface="Cambria Math" charset="0"/>
                      </a:rPr>
                      <m:t>𝛼</m:t>
                    </m:r>
                  </m:oMath>
                </a14:m>
                <a:r>
                  <a:rPr lang="en-US" sz="1800" i="1" dirty="0" smtClean="0"/>
                  <a:t> = </a:t>
                </a:r>
                <a14:m>
                  <m:oMath xmlns:m="http://schemas.openxmlformats.org/officeDocument/2006/math">
                    <m:r>
                      <a:rPr lang="en-US" sz="1800" i="1" dirty="0" smtClean="0">
                        <a:latin typeface="Cambria Math" charset="0"/>
                        <a:ea typeface="Cambria Math" charset="0"/>
                        <a:cs typeface="Cambria Math" charset="0"/>
                      </a:rPr>
                      <m:t>𝛽</m:t>
                    </m:r>
                  </m:oMath>
                </a14:m>
                <a:endParaRPr lang="en-US" sz="1800" i="1" dirty="0" smtClean="0">
                  <a:ea typeface="Cambria Math" charset="0"/>
                  <a:cs typeface="Cambria Math" charset="0"/>
                </a:endParaRPr>
              </a:p>
              <a:p>
                <a:pPr marL="522288" indent="-285750">
                  <a:lnSpc>
                    <a:spcPts val="2200"/>
                  </a:lnSpc>
                  <a:buClr>
                    <a:schemeClr val="tx1"/>
                  </a:buClr>
                  <a:buFont typeface="Wingdings" charset="2"/>
                  <a:buChar char="ü"/>
                </a:pPr>
                <a:r>
                  <a:rPr lang="en-US" sz="1600" dirty="0"/>
                  <a:t>Of historical interest only</a:t>
                </a:r>
              </a:p>
              <a:p>
                <a:pPr>
                  <a:lnSpc>
                    <a:spcPts val="2200"/>
                  </a:lnSpc>
                  <a:spcBef>
                    <a:spcPts val="2200"/>
                  </a:spcBef>
                </a:pPr>
                <a:r>
                  <a:rPr lang="en-US" sz="1800" b="1" dirty="0" smtClean="0">
                    <a:solidFill>
                      <a:srgbClr val="873B1F"/>
                    </a:solidFill>
                  </a:rPr>
                  <a:t>SES </a:t>
                </a:r>
                <a:r>
                  <a:rPr lang="en-US" sz="1800" b="1" dirty="0">
                    <a:solidFill>
                      <a:srgbClr val="873B1F"/>
                    </a:solidFill>
                  </a:rPr>
                  <a:t>with </a:t>
                </a:r>
                <a:r>
                  <a:rPr lang="en-US" sz="1800" b="1" dirty="0" smtClean="0">
                    <a:solidFill>
                      <a:srgbClr val="873B1F"/>
                    </a:solidFill>
                  </a:rPr>
                  <a:t>(Constant) Drift: The </a:t>
                </a:r>
                <a:r>
                  <a:rPr lang="en-US" sz="1800" b="1" dirty="0">
                    <a:solidFill>
                      <a:srgbClr val="873B1F"/>
                    </a:solidFill>
                  </a:rPr>
                  <a:t>Theta </a:t>
                </a:r>
                <a:r>
                  <a:rPr lang="en-US" sz="1800" b="1" dirty="0" smtClean="0">
                    <a:solidFill>
                      <a:srgbClr val="873B1F"/>
                    </a:solidFill>
                  </a:rPr>
                  <a:t>Method </a:t>
                </a:r>
                <a:r>
                  <a:rPr lang="en-US" sz="1800" dirty="0" smtClean="0"/>
                  <a:t>uses LES with </a:t>
                </a:r>
                <a14:m>
                  <m:oMath xmlns:m="http://schemas.openxmlformats.org/officeDocument/2006/math">
                    <m:r>
                      <a:rPr lang="en-US" sz="1800" i="1" dirty="0" smtClean="0">
                        <a:latin typeface="Cambria Math" charset="0"/>
                        <a:ea typeface="Cambria Math" charset="0"/>
                        <a:cs typeface="Cambria Math" charset="0"/>
                      </a:rPr>
                      <m:t>𝛽</m:t>
                    </m:r>
                  </m:oMath>
                </a14:m>
                <a:r>
                  <a:rPr lang="en-US" sz="1800" i="1" dirty="0" smtClean="0"/>
                  <a:t> </a:t>
                </a:r>
                <a:r>
                  <a:rPr lang="en-US" sz="1800" dirty="0" smtClean="0"/>
                  <a:t>= 0</a:t>
                </a:r>
                <a:endParaRPr lang="en-US" sz="1800" dirty="0"/>
              </a:p>
              <a:p>
                <a:pPr lvl="1">
                  <a:buFont typeface="Wingdings" panose="05000000000000000000" pitchFamily="2" charset="2"/>
                  <a:buChar char="ü"/>
                </a:pPr>
                <a:r>
                  <a:rPr lang="en-US" sz="1600" dirty="0"/>
                  <a:t> New method with apparently good performance </a:t>
                </a:r>
              </a:p>
              <a:p>
                <a:pPr>
                  <a:lnSpc>
                    <a:spcPts val="2200"/>
                  </a:lnSpc>
                  <a:spcBef>
                    <a:spcPts val="2200"/>
                  </a:spcBef>
                </a:pPr>
                <a:r>
                  <a:rPr lang="en-US" sz="1800" b="1" dirty="0" smtClean="0">
                    <a:solidFill>
                      <a:srgbClr val="873B1F"/>
                    </a:solidFill>
                  </a:rPr>
                  <a:t>Linear Moving Averages </a:t>
                </a:r>
                <a:r>
                  <a:rPr lang="en-US" sz="1800" dirty="0" smtClean="0"/>
                  <a:t>combine </a:t>
                </a:r>
                <a:r>
                  <a:rPr lang="en-US" sz="1800" dirty="0"/>
                  <a:t>a moving average for the level with another for the trend.  Again, exponential smoothing is likely to provide better forecasts.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778" t="-1946" r="-566"/>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spTree>
    <p:extLst>
      <p:ext uri="{BB962C8B-B14F-4D97-AF65-F5344CB8AC3E}">
        <p14:creationId xmlns:p14="http://schemas.microsoft.com/office/powerpoint/2010/main" val="1820676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3.2 Extrapolative Methods</a:t>
            </a:r>
            <a:endParaRPr lang="en-US" dirty="0"/>
          </a:p>
        </p:txBody>
      </p:sp>
      <p:sp>
        <p:nvSpPr>
          <p:cNvPr id="4" name="Content Placeholder 2"/>
          <p:cNvSpPr>
            <a:spLocks noGrp="1"/>
          </p:cNvSpPr>
          <p:nvPr>
            <p:ph idx="1"/>
          </p:nvPr>
        </p:nvSpPr>
        <p:spPr>
          <a:xfrm>
            <a:off x="685800" y="1481328"/>
            <a:ext cx="7543800" cy="400635"/>
          </a:xfrm>
        </p:spPr>
        <p:txBody>
          <a:bodyPr/>
          <a:lstStyle/>
          <a:p>
            <a:pPr marL="0" indent="0">
              <a:buNone/>
            </a:pPr>
            <a:r>
              <a:rPr lang="en-US" sz="2400" b="1" dirty="0" smtClean="0">
                <a:solidFill>
                  <a:srgbClr val="873B1F"/>
                </a:solidFill>
              </a:rPr>
              <a:t>Past, Present, &amp; Future</a:t>
            </a:r>
          </a:p>
        </p:txBody>
      </p:sp>
      <p:sp>
        <p:nvSpPr>
          <p:cNvPr id="5" name="Slide Number Placeholder 4"/>
          <p:cNvSpPr>
            <a:spLocks noGrp="1"/>
          </p:cNvSpPr>
          <p:nvPr>
            <p:ph type="sldNum" sz="quarter" idx="4"/>
          </p:nvPr>
        </p:nvSpPr>
        <p:spPr/>
        <p:txBody>
          <a:bodyPr/>
          <a:lstStyle/>
          <a:p>
            <a:fld id="{9BB7F014-2DB4-4D49-99B4-59FA1294E957}" type="slidenum">
              <a:rPr lang="en-US" smtClean="0"/>
              <a:pPr/>
              <a:t>4</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7" name="Content Placeholder 2"/>
          <p:cNvSpPr txBox="1">
            <a:spLocks/>
          </p:cNvSpPr>
          <p:nvPr/>
        </p:nvSpPr>
        <p:spPr>
          <a:xfrm>
            <a:off x="685800" y="2336953"/>
            <a:ext cx="7543800" cy="3276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Figure 3.1	</a:t>
            </a:r>
            <a:r>
              <a:rPr lang="en-US" sz="1600" b="1" dirty="0" smtClean="0">
                <a:solidFill>
                  <a:srgbClr val="873B1F"/>
                </a:solidFill>
              </a:rPr>
              <a:t>General Framework for Forecasting with a </a:t>
            </a:r>
            <a:r>
              <a:rPr lang="en-US" sz="1600" b="1" smtClean="0">
                <a:solidFill>
                  <a:srgbClr val="873B1F"/>
                </a:solidFill>
              </a:rPr>
              <a:t>Single Series</a:t>
            </a:r>
            <a:endParaRPr lang="en-US" sz="1600" dirty="0">
              <a:solidFill>
                <a:srgbClr val="873B1F"/>
              </a:solidFill>
            </a:endParaRPr>
          </a:p>
        </p:txBody>
      </p:sp>
      <p:pic>
        <p:nvPicPr>
          <p:cNvPr id="8" name="Picture 7"/>
          <p:cNvPicPr>
            <a:picLocks noChangeAspect="1"/>
          </p:cNvPicPr>
          <p:nvPr/>
        </p:nvPicPr>
        <p:blipFill>
          <a:blip r:embed="rId2"/>
          <a:stretch>
            <a:fillRect/>
          </a:stretch>
        </p:blipFill>
        <p:spPr>
          <a:xfrm>
            <a:off x="685798" y="2740801"/>
            <a:ext cx="7188200" cy="2108200"/>
          </a:xfrm>
          <a:prstGeom prst="rect">
            <a:avLst/>
          </a:prstGeom>
        </p:spPr>
      </p:pic>
    </p:spTree>
    <p:extLst>
      <p:ext uri="{BB962C8B-B14F-4D97-AF65-F5344CB8AC3E}">
        <p14:creationId xmlns:p14="http://schemas.microsoft.com/office/powerpoint/2010/main" val="199090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3.6 Other Approaches to Trend Forecasting</a:t>
            </a:r>
            <a:endParaRPr lang="en-US" dirty="0"/>
          </a:p>
        </p:txBody>
      </p:sp>
      <p:sp>
        <p:nvSpPr>
          <p:cNvPr id="3" name="Content Placeholder 2"/>
          <p:cNvSpPr>
            <a:spLocks noGrp="1"/>
          </p:cNvSpPr>
          <p:nvPr>
            <p:ph idx="1"/>
          </p:nvPr>
        </p:nvSpPr>
        <p:spPr/>
        <p:txBody>
          <a:bodyPr>
            <a:normAutofit/>
          </a:bodyPr>
          <a:lstStyle/>
          <a:p>
            <a:pPr marL="0" indent="0">
              <a:lnSpc>
                <a:spcPts val="2200"/>
              </a:lnSpc>
              <a:buNone/>
            </a:pPr>
            <a:r>
              <a:rPr lang="en-US" b="1" dirty="0" smtClean="0">
                <a:solidFill>
                  <a:srgbClr val="873B1F"/>
                </a:solidFill>
              </a:rPr>
              <a:t>Tracking Signals</a:t>
            </a:r>
          </a:p>
          <a:p>
            <a:pPr>
              <a:spcBef>
                <a:spcPts val="2200"/>
              </a:spcBef>
            </a:pPr>
            <a:r>
              <a:rPr lang="en-US" sz="1800" dirty="0"/>
              <a:t>Use time dependent smoothing parameters.  For SES, use the parameter:</a:t>
            </a:r>
          </a:p>
          <a:p>
            <a:pPr marL="0" indent="0">
              <a:buNone/>
            </a:pPr>
            <a:r>
              <a:rPr lang="en-US" sz="1800" dirty="0"/>
              <a:t> </a:t>
            </a:r>
          </a:p>
          <a:p>
            <a:pPr marL="0" indent="0">
              <a:buNone/>
            </a:pPr>
            <a:endParaRPr lang="en-US" sz="1800" dirty="0"/>
          </a:p>
          <a:p>
            <a:r>
              <a:rPr lang="en-US" sz="1800" i="1" dirty="0" smtClean="0"/>
              <a:t>E</a:t>
            </a:r>
            <a:r>
              <a:rPr lang="en-US" sz="1800" i="1" baseline="-25000" dirty="0" smtClean="0"/>
              <a:t>t</a:t>
            </a:r>
            <a:r>
              <a:rPr lang="en-US" sz="1800" i="1" dirty="0" smtClean="0"/>
              <a:t> </a:t>
            </a:r>
            <a:r>
              <a:rPr lang="en-US" sz="1800" dirty="0"/>
              <a:t>and </a:t>
            </a:r>
            <a:r>
              <a:rPr lang="en-US" sz="1800" i="1" dirty="0"/>
              <a:t>M</a:t>
            </a:r>
            <a:r>
              <a:rPr lang="en-US" sz="1800" i="1" baseline="-25000" dirty="0"/>
              <a:t>t</a:t>
            </a:r>
            <a:r>
              <a:rPr lang="en-US" sz="1800" i="1" dirty="0"/>
              <a:t> </a:t>
            </a:r>
            <a:r>
              <a:rPr lang="en-US" sz="1800" dirty="0"/>
              <a:t>are smoothed values of the error and the absolute error</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graphicFrame>
        <p:nvGraphicFramePr>
          <p:cNvPr id="6" name="Object 80"/>
          <p:cNvGraphicFramePr>
            <a:graphicFrameLocks noChangeAspect="1"/>
          </p:cNvGraphicFramePr>
          <p:nvPr>
            <p:extLst>
              <p:ext uri="{D42A27DB-BD31-4B8C-83A1-F6EECF244321}">
                <p14:modId xmlns:p14="http://schemas.microsoft.com/office/powerpoint/2010/main" val="2117005681"/>
              </p:ext>
            </p:extLst>
          </p:nvPr>
        </p:nvGraphicFramePr>
        <p:xfrm>
          <a:off x="3020060" y="2504003"/>
          <a:ext cx="1024985" cy="645598"/>
        </p:xfrm>
        <a:graphic>
          <a:graphicData uri="http://schemas.openxmlformats.org/presentationml/2006/ole">
            <mc:AlternateContent xmlns:mc="http://schemas.openxmlformats.org/markup-compatibility/2006">
              <mc:Choice xmlns:v="urn:schemas-microsoft-com:vml" Requires="v">
                <p:oleObj spid="_x0000_s1057" name="Equation" r:id="rId3" imgW="685800" imgH="431640" progId="Equation.DSMT4">
                  <p:embed/>
                </p:oleObj>
              </mc:Choice>
              <mc:Fallback>
                <p:oleObj name="Equation" r:id="rId3" imgW="685800" imgH="431640" progId="Equation.DSMT4">
                  <p:embed/>
                  <p:pic>
                    <p:nvPicPr>
                      <p:cNvPr id="0" name=""/>
                      <p:cNvPicPr>
                        <a:picLocks noChangeAspect="1" noChangeArrowheads="1"/>
                      </p:cNvPicPr>
                      <p:nvPr/>
                    </p:nvPicPr>
                    <p:blipFill>
                      <a:blip r:embed="rId4"/>
                      <a:srcRect/>
                      <a:stretch>
                        <a:fillRect/>
                      </a:stretch>
                    </p:blipFill>
                    <p:spPr bwMode="auto">
                      <a:xfrm>
                        <a:off x="3020060" y="2504003"/>
                        <a:ext cx="1024985" cy="64559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16873004"/>
              </p:ext>
            </p:extLst>
          </p:nvPr>
        </p:nvGraphicFramePr>
        <p:xfrm>
          <a:off x="3020060" y="3856224"/>
          <a:ext cx="2404656" cy="808645"/>
        </p:xfrm>
        <a:graphic>
          <a:graphicData uri="http://schemas.openxmlformats.org/presentationml/2006/ole">
            <mc:AlternateContent xmlns:mc="http://schemas.openxmlformats.org/markup-compatibility/2006">
              <mc:Choice xmlns:v="urn:schemas-microsoft-com:vml" Requires="v">
                <p:oleObj spid="_x0000_s1058" name="Equation" r:id="rId5" imgW="1435100" imgH="482600" progId="">
                  <p:embed/>
                </p:oleObj>
              </mc:Choice>
              <mc:Fallback>
                <p:oleObj name="Equation" r:id="rId5" imgW="1435100" imgH="482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060" y="3856224"/>
                        <a:ext cx="2404656" cy="808645"/>
                      </a:xfrm>
                      <a:prstGeom prst="rect">
                        <a:avLst/>
                      </a:prstGeom>
                      <a:noFill/>
                    </p:spPr>
                  </p:pic>
                </p:oleObj>
              </mc:Fallback>
            </mc:AlternateContent>
          </a:graphicData>
        </a:graphic>
      </p:graphicFrame>
    </p:spTree>
    <p:extLst>
      <p:ext uri="{BB962C8B-B14F-4D97-AF65-F5344CB8AC3E}">
        <p14:creationId xmlns:p14="http://schemas.microsoft.com/office/powerpoint/2010/main" val="359310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3.7 The Use of Transformations</a:t>
            </a:r>
            <a:endParaRPr lang="en-US" dirty="0"/>
          </a:p>
        </p:txBody>
      </p:sp>
      <p:sp>
        <p:nvSpPr>
          <p:cNvPr id="3" name="Content Placeholder 2"/>
          <p:cNvSpPr>
            <a:spLocks noGrp="1"/>
          </p:cNvSpPr>
          <p:nvPr>
            <p:ph idx="1"/>
          </p:nvPr>
        </p:nvSpPr>
        <p:spPr>
          <a:xfrm>
            <a:off x="685800" y="1481328"/>
            <a:ext cx="7543800" cy="1224475"/>
          </a:xfrm>
        </p:spPr>
        <p:txBody>
          <a:bodyPr/>
          <a:lstStyle/>
          <a:p>
            <a:r>
              <a:rPr lang="en-US" sz="1800" dirty="0"/>
              <a:t>Growth rates and differences are ways to remove trends, as discussed in Section 2.6</a:t>
            </a:r>
          </a:p>
          <a:p>
            <a:r>
              <a:rPr lang="en-US" sz="1800" dirty="0"/>
              <a:t>Logarithmic and power transforms are ways to stabilize the variance and may also produce a transformed process that is more nearly linear</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sp>
        <p:nvSpPr>
          <p:cNvPr id="13" name="Content Placeholder 2"/>
          <p:cNvSpPr txBox="1">
            <a:spLocks/>
          </p:cNvSpPr>
          <p:nvPr/>
        </p:nvSpPr>
        <p:spPr>
          <a:xfrm>
            <a:off x="685799" y="4114801"/>
            <a:ext cx="7543800" cy="1646605"/>
          </a:xfrm>
          <a:prstGeom prst="rect">
            <a:avLst/>
          </a:prstGeom>
          <a:solidFill>
            <a:srgbClr val="182752">
              <a:alpha val="15000"/>
            </a:srgbClr>
          </a:solidFill>
        </p:spPr>
        <p:txBody>
          <a:bodyPr vert="horz" lIns="91440" tIns="9144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buFont typeface="Arial" panose="020B0604020202020204" pitchFamily="34" charset="0"/>
              <a:buNone/>
            </a:pPr>
            <a:r>
              <a:rPr lang="en-US" sz="1800" b="1" dirty="0" smtClean="0">
                <a:solidFill>
                  <a:srgbClr val="182752"/>
                </a:solidFill>
              </a:rPr>
              <a:t>Discussion Question</a:t>
            </a:r>
            <a:endParaRPr lang="en-US" sz="1800" i="1" dirty="0"/>
          </a:p>
          <a:p>
            <a:pPr>
              <a:lnSpc>
                <a:spcPts val="2200"/>
              </a:lnSpc>
              <a:spcBef>
                <a:spcPts val="400"/>
              </a:spcBef>
            </a:pPr>
            <a:r>
              <a:rPr lang="en-US" sz="1800" dirty="0" smtClean="0"/>
              <a:t>Suppose you carry out an extensive analysis and conclude that the best forecasting model involves a Box-Cox transform with c = </a:t>
            </a:r>
            <a:r>
              <a:rPr lang="en-US" sz="1800" baseline="30000" dirty="0" smtClean="0"/>
              <a:t>1</a:t>
            </a:r>
            <a:r>
              <a:rPr lang="en-US" sz="1800" dirty="0" smtClean="0"/>
              <a:t>/</a:t>
            </a:r>
            <a:r>
              <a:rPr lang="en-US" sz="1800" baseline="-25000" dirty="0" smtClean="0"/>
              <a:t>3 </a:t>
            </a:r>
            <a:r>
              <a:rPr lang="en-US" sz="1800" dirty="0" smtClean="0"/>
              <a:t>. Would you feel comfortable using this transform and reporting the results to management? Why or why not?</a:t>
            </a:r>
            <a:endParaRPr lang="en-US" sz="1800" dirty="0"/>
          </a:p>
        </p:txBody>
      </p:sp>
    </p:spTree>
    <p:extLst>
      <p:ext uri="{BB962C8B-B14F-4D97-AF65-F5344CB8AC3E}">
        <p14:creationId xmlns:p14="http://schemas.microsoft.com/office/powerpoint/2010/main" val="134180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3.7 The Use of Transformations</a:t>
            </a:r>
          </a:p>
        </p:txBody>
      </p:sp>
      <p:sp>
        <p:nvSpPr>
          <p:cNvPr id="3" name="Content Placeholder 2"/>
          <p:cNvSpPr>
            <a:spLocks noGrp="1"/>
          </p:cNvSpPr>
          <p:nvPr>
            <p:ph idx="1"/>
          </p:nvPr>
        </p:nvSpPr>
        <p:spPr>
          <a:xfrm>
            <a:off x="685800" y="1481328"/>
            <a:ext cx="7543800" cy="3156762"/>
          </a:xfrm>
        </p:spPr>
        <p:txBody>
          <a:bodyPr>
            <a:spAutoFit/>
          </a:bodyPr>
          <a:lstStyle/>
          <a:p>
            <a:pPr marL="0" indent="0">
              <a:buNone/>
            </a:pPr>
            <a:r>
              <a:rPr lang="en-US" sz="2400" b="1" dirty="0" smtClean="0">
                <a:solidFill>
                  <a:srgbClr val="873B1F"/>
                </a:solidFill>
              </a:rPr>
              <a:t>Use of Growth Rates</a:t>
            </a:r>
          </a:p>
          <a:p>
            <a:pPr>
              <a:spcBef>
                <a:spcPts val="2200"/>
              </a:spcBef>
            </a:pPr>
            <a:r>
              <a:rPr lang="en-US" sz="1600" dirty="0"/>
              <a:t>Define the growth rate as:</a:t>
            </a:r>
          </a:p>
          <a:p>
            <a:pPr marL="0" indent="0">
              <a:buNone/>
            </a:pPr>
            <a:endParaRPr lang="en-US" sz="1600" dirty="0"/>
          </a:p>
          <a:p>
            <a:r>
              <a:rPr lang="en-US" sz="1600" dirty="0"/>
              <a:t>After forecasting the growth rate as g</a:t>
            </a:r>
            <a:r>
              <a:rPr lang="en-US" sz="1600" baseline="-25000" dirty="0"/>
              <a:t>t+1</a:t>
            </a:r>
            <a:r>
              <a:rPr lang="en-US" sz="1600" dirty="0"/>
              <a:t>, convert back to the original series:</a:t>
            </a:r>
          </a:p>
          <a:p>
            <a:endParaRPr lang="en-US" sz="1600" dirty="0"/>
          </a:p>
          <a:p>
            <a:endParaRPr lang="en-US" sz="1600" dirty="0"/>
          </a:p>
          <a:p>
            <a:endParaRPr lang="en-US" sz="1600" dirty="0"/>
          </a:p>
          <a:p>
            <a:r>
              <a:rPr lang="en-US" sz="1600" dirty="0"/>
              <a:t>Growth rates often produce results that are similar to the analysis with differences of logarithms; the latter provide simpler results for prediction intervals.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3527002" y="1965960"/>
                <a:ext cx="2089995"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𝐺</m:t>
                          </m:r>
                        </m:e>
                        <m:sub>
                          <m:r>
                            <a:rPr lang="en-US" b="0" i="1" smtClean="0">
                              <a:latin typeface="Cambria Math" charset="0"/>
                            </a:rPr>
                            <m:t>𝑡</m:t>
                          </m:r>
                        </m:sub>
                      </m:sSub>
                      <m:r>
                        <a:rPr lang="en-US" b="0" i="1" smtClean="0">
                          <a:latin typeface="Cambria Math" charset="0"/>
                        </a:rPr>
                        <m:t>=100 </m:t>
                      </m:r>
                      <m:r>
                        <a:rPr lang="en-US" b="0" i="1" smtClean="0">
                          <a:latin typeface="Cambria Math" charset="0"/>
                          <a:ea typeface="Cambria Math" charset="0"/>
                          <a:cs typeface="Cambria Math" charset="0"/>
                        </a:rPr>
                        <m:t>× </m:t>
                      </m:r>
                      <m:f>
                        <m:fPr>
                          <m:ctrlPr>
                            <a:rPr lang="bg-BG" b="0" i="1" smtClean="0">
                              <a:latin typeface="Cambria Math" charset="0"/>
                              <a:ea typeface="Cambria Math" charset="0"/>
                              <a:cs typeface="Cambria Math" charset="0"/>
                            </a:rPr>
                          </m:ctrlPr>
                        </m:fPr>
                        <m:num>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𝑌</m:t>
                              </m:r>
                            </m:e>
                            <m:sub>
                              <m:r>
                                <a:rPr lang="en-US" b="0" i="1" smtClean="0">
                                  <a:latin typeface="Cambria Math" charset="0"/>
                                  <a:ea typeface="Cambria Math" charset="0"/>
                                  <a:cs typeface="Cambria Math" charset="0"/>
                                </a:rPr>
                                <m:t>𝑡</m:t>
                              </m:r>
                            </m:sub>
                          </m:sSub>
                          <m:r>
                            <a:rPr lang="en-US" b="0" i="1" smtClean="0">
                              <a:latin typeface="Cambria Math" charset="0"/>
                              <a:ea typeface="Cambria Math" charset="0"/>
                              <a:cs typeface="Cambria Math" charset="0"/>
                            </a:rPr>
                            <m:t> – </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𝑌</m:t>
                              </m:r>
                            </m:e>
                            <m:sub>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–1</m:t>
                              </m:r>
                            </m:sub>
                          </m:sSub>
                        </m:num>
                        <m:den>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𝑌</m:t>
                              </m:r>
                            </m:e>
                            <m:sub>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–1</m:t>
                              </m:r>
                            </m:sub>
                          </m:sSub>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527002" y="1965960"/>
                <a:ext cx="2089995" cy="56387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265680" y="3343230"/>
                <a:ext cx="3029163" cy="474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b="0" i="1" smtClean="0">
                              <a:latin typeface="Cambria Math" charset="0"/>
                            </a:rPr>
                            <m:t>𝐹</m:t>
                          </m:r>
                        </m:e>
                        <m:sub>
                          <m:r>
                            <a:rPr lang="en-US" b="0" i="1" smtClean="0">
                              <a:latin typeface="Cambria Math" charset="0"/>
                            </a:rPr>
                            <m:t>𝑡</m:t>
                          </m:r>
                          <m:r>
                            <a:rPr lang="en-US" b="0" i="1" smtClean="0">
                              <a:latin typeface="Cambria Math" charset="0"/>
                            </a:rPr>
                            <m:t>+1</m:t>
                          </m:r>
                        </m:sub>
                      </m:sSub>
                      <m:d>
                        <m:dPr>
                          <m:ctrlPr>
                            <a:rPr lang="en-US" b="0" i="1" smtClean="0">
                              <a:latin typeface="Cambria Math" charset="0"/>
                            </a:rPr>
                          </m:ctrlPr>
                        </m:dPr>
                        <m:e>
                          <m:r>
                            <a:rPr lang="en-US" b="0" i="1" smtClean="0">
                              <a:latin typeface="Cambria Math" charset="0"/>
                            </a:rPr>
                            <m:t>1</m:t>
                          </m:r>
                        </m:e>
                      </m:d>
                      <m:r>
                        <a:rPr lang="en-US" b="0" i="1" smtClean="0">
                          <a:latin typeface="Cambria Math" charset="0"/>
                        </a:rPr>
                        <m:t>= </m:t>
                      </m:r>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𝑡</m:t>
                          </m:r>
                          <m:r>
                            <a:rPr lang="en-US" b="0" i="1" smtClean="0">
                              <a:latin typeface="Cambria Math" charset="0"/>
                            </a:rPr>
                            <m:t>+1</m:t>
                          </m:r>
                        </m:sub>
                      </m:sSub>
                      <m:r>
                        <a:rPr lang="en-US" b="0" i="1" smtClean="0">
                          <a:latin typeface="Cambria Math" charset="0"/>
                        </a:rPr>
                        <m:t>= </m:t>
                      </m:r>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sub>
                      </m:sSub>
                      <m:r>
                        <a:rPr lang="en-US" b="0" i="1" smtClean="0">
                          <a:latin typeface="Cambria Math" charset="0"/>
                        </a:rPr>
                        <m:t> </m:t>
                      </m:r>
                      <m:r>
                        <a:rPr lang="en-US" b="0" i="1" smtClean="0">
                          <a:latin typeface="Cambria Math" charset="0"/>
                          <a:ea typeface="Cambria Math" charset="0"/>
                          <a:cs typeface="Cambria Math" charset="0"/>
                        </a:rPr>
                        <m:t>×</m:t>
                      </m:r>
                      <m:d>
                        <m:dPr>
                          <m:begChr m:val="["/>
                          <m:endChr m:val="]"/>
                          <m:ctrlPr>
                            <a:rPr lang="en-US" b="0" i="1" smtClean="0">
                              <a:latin typeface="Cambria Math" charset="0"/>
                              <a:ea typeface="Cambria Math" charset="0"/>
                              <a:cs typeface="Cambria Math" charset="0"/>
                            </a:rPr>
                          </m:ctrlPr>
                        </m:dPr>
                        <m:e>
                          <m:f>
                            <m:fPr>
                              <m:ctrlPr>
                                <a:rPr lang="bg-BG" b="0" i="1" smtClean="0">
                                  <a:latin typeface="Cambria Math" charset="0"/>
                                  <a:ea typeface="Cambria Math" charset="0"/>
                                  <a:cs typeface="Cambria Math" charset="0"/>
                                </a:rPr>
                              </m:ctrlPr>
                            </m:fPr>
                            <m:num>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𝑔</m:t>
                                  </m:r>
                                </m:e>
                                <m:sub>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+1</m:t>
                                  </m:r>
                                </m:sub>
                              </m:sSub>
                            </m:num>
                            <m:den>
                              <m:r>
                                <a:rPr lang="en-US" b="0" i="1" smtClean="0">
                                  <a:latin typeface="Cambria Math" charset="0"/>
                                  <a:ea typeface="Cambria Math" charset="0"/>
                                  <a:cs typeface="Cambria Math" charset="0"/>
                                </a:rPr>
                                <m:t>100</m:t>
                              </m:r>
                            </m:den>
                          </m:f>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265680" y="3343230"/>
                <a:ext cx="3029163" cy="47436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5419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3.7 The Use of Transformations</a:t>
            </a:r>
          </a:p>
        </p:txBody>
      </p:sp>
      <p:sp>
        <p:nvSpPr>
          <p:cNvPr id="3" name="Content Placeholder 2"/>
          <p:cNvSpPr>
            <a:spLocks noGrp="1"/>
          </p:cNvSpPr>
          <p:nvPr>
            <p:ph idx="1"/>
          </p:nvPr>
        </p:nvSpPr>
        <p:spPr>
          <a:xfrm>
            <a:off x="685800" y="1481328"/>
            <a:ext cx="7543800" cy="332399"/>
          </a:xfrm>
        </p:spPr>
        <p:txBody>
          <a:bodyPr>
            <a:spAutoFit/>
          </a:bodyPr>
          <a:lstStyle/>
          <a:p>
            <a:pPr marL="0" indent="0">
              <a:buNone/>
            </a:pPr>
            <a:r>
              <a:rPr lang="en-US" sz="2400" b="1" dirty="0" smtClean="0">
                <a:solidFill>
                  <a:srgbClr val="873B1F"/>
                </a:solidFill>
              </a:rPr>
              <a:t>Growth Rates: Netflix Example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sp>
        <p:nvSpPr>
          <p:cNvPr id="7" name="Content Placeholder 2"/>
          <p:cNvSpPr txBox="1">
            <a:spLocks/>
          </p:cNvSpPr>
          <p:nvPr/>
        </p:nvSpPr>
        <p:spPr>
          <a:xfrm>
            <a:off x="685799" y="1877068"/>
            <a:ext cx="7882164" cy="5499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0938" indent="-1150938">
              <a:lnSpc>
                <a:spcPct val="100000"/>
              </a:lnSpc>
              <a:buFont typeface="Arial" panose="020B0604020202020204" pitchFamily="34" charset="0"/>
              <a:buNone/>
            </a:pPr>
            <a:r>
              <a:rPr lang="en-US" sz="1600" b="1" dirty="0" smtClean="0">
                <a:solidFill>
                  <a:srgbClr val="182752"/>
                </a:solidFill>
              </a:rPr>
              <a:t>Table 3.12	</a:t>
            </a:r>
            <a:r>
              <a:rPr lang="en-US" sz="1600" b="1" dirty="0" smtClean="0">
                <a:solidFill>
                  <a:srgbClr val="873B1F"/>
                </a:solidFill>
              </a:rPr>
              <a:t>Growth </a:t>
            </a:r>
            <a:r>
              <a:rPr lang="en-US" sz="1600" b="1" smtClean="0">
                <a:solidFill>
                  <a:srgbClr val="873B1F"/>
                </a:solidFill>
              </a:rPr>
              <a:t>Rate Analysis of Netflix Quarterly Sales, 2000–2015</a:t>
            </a:r>
            <a:endParaRPr lang="en-US" sz="1600" i="1" dirty="0">
              <a:solidFill>
                <a:srgbClr val="873B1F"/>
              </a:solidFill>
            </a:endParaRPr>
          </a:p>
        </p:txBody>
      </p:sp>
      <p:pic>
        <p:nvPicPr>
          <p:cNvPr id="8" name="Picture 7"/>
          <p:cNvPicPr>
            <a:picLocks noChangeAspect="1"/>
          </p:cNvPicPr>
          <p:nvPr/>
        </p:nvPicPr>
        <p:blipFill>
          <a:blip r:embed="rId2"/>
          <a:stretch>
            <a:fillRect/>
          </a:stretch>
        </p:blipFill>
        <p:spPr>
          <a:xfrm>
            <a:off x="685799" y="2238036"/>
            <a:ext cx="7072897" cy="3643924"/>
          </a:xfrm>
          <a:prstGeom prst="rect">
            <a:avLst/>
          </a:prstGeom>
        </p:spPr>
      </p:pic>
    </p:spTree>
    <p:extLst>
      <p:ext uri="{BB962C8B-B14F-4D97-AF65-F5344CB8AC3E}">
        <p14:creationId xmlns:p14="http://schemas.microsoft.com/office/powerpoint/2010/main" val="15246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05233" y="2340553"/>
            <a:ext cx="3330540" cy="2340045"/>
          </a:xfrm>
          <a:prstGeom prst="rect">
            <a:avLst/>
          </a:prstGeom>
        </p:spPr>
      </p:pic>
      <p:sp>
        <p:nvSpPr>
          <p:cNvPr id="2" name="Title 1"/>
          <p:cNvSpPr>
            <a:spLocks noGrp="1"/>
          </p:cNvSpPr>
          <p:nvPr>
            <p:ph type="title"/>
          </p:nvPr>
        </p:nvSpPr>
        <p:spPr>
          <a:xfrm>
            <a:off x="0" y="0"/>
            <a:ext cx="9144000" cy="1143000"/>
          </a:xfrm>
        </p:spPr>
        <p:txBody>
          <a:bodyPr/>
          <a:lstStyle/>
          <a:p>
            <a:r>
              <a:rPr lang="en-US" dirty="0"/>
              <a:t>3.7 The Use of Transformations</a:t>
            </a:r>
          </a:p>
        </p:txBody>
      </p:sp>
      <p:sp>
        <p:nvSpPr>
          <p:cNvPr id="3" name="Content Placeholder 2"/>
          <p:cNvSpPr>
            <a:spLocks noGrp="1"/>
          </p:cNvSpPr>
          <p:nvPr>
            <p:ph idx="1"/>
          </p:nvPr>
        </p:nvSpPr>
        <p:spPr>
          <a:xfrm>
            <a:off x="685800" y="1481328"/>
            <a:ext cx="7543800" cy="709938"/>
          </a:xfrm>
        </p:spPr>
        <p:txBody>
          <a:bodyPr>
            <a:spAutoFit/>
          </a:bodyPr>
          <a:lstStyle/>
          <a:p>
            <a:pPr marL="0" indent="0">
              <a:buNone/>
            </a:pPr>
            <a:r>
              <a:rPr lang="en-US" sz="2400" b="1" dirty="0" smtClean="0">
                <a:solidFill>
                  <a:srgbClr val="873B1F"/>
                </a:solidFill>
              </a:rPr>
              <a:t>Growth Rates: Netflix Examples</a:t>
            </a:r>
          </a:p>
          <a:p>
            <a:pPr marL="0" indent="0">
              <a:buNone/>
            </a:pPr>
            <a:r>
              <a:rPr lang="en-US" sz="1800" dirty="0" smtClean="0">
                <a:solidFill>
                  <a:srgbClr val="873B1F"/>
                </a:solidFill>
              </a:rPr>
              <a:t>Q1:2000 to Q4: 2015</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pic>
        <p:nvPicPr>
          <p:cNvPr id="7" name="Picture 6"/>
          <p:cNvPicPr>
            <a:picLocks noChangeAspect="1"/>
          </p:cNvPicPr>
          <p:nvPr/>
        </p:nvPicPr>
        <p:blipFill>
          <a:blip r:embed="rId3"/>
          <a:stretch>
            <a:fillRect/>
          </a:stretch>
        </p:blipFill>
        <p:spPr>
          <a:xfrm>
            <a:off x="685799" y="2355255"/>
            <a:ext cx="3509046" cy="2338665"/>
          </a:xfrm>
          <a:prstGeom prst="rect">
            <a:avLst/>
          </a:prstGeom>
        </p:spPr>
      </p:pic>
    </p:spTree>
    <p:extLst>
      <p:ext uri="{BB962C8B-B14F-4D97-AF65-F5344CB8AC3E}">
        <p14:creationId xmlns:p14="http://schemas.microsoft.com/office/powerpoint/2010/main" val="1718912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3.7 The Use of Transformations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800" cy="2990178"/>
              </a:xfrm>
            </p:spPr>
            <p:txBody>
              <a:bodyPr>
                <a:spAutoFit/>
              </a:bodyPr>
              <a:lstStyle/>
              <a:p>
                <a:pPr marL="0" indent="0">
                  <a:buNone/>
                </a:pPr>
                <a:r>
                  <a:rPr lang="en-US" sz="2400" b="1" dirty="0" smtClean="0">
                    <a:solidFill>
                      <a:srgbClr val="873B1F"/>
                    </a:solidFill>
                  </a:rPr>
                  <a:t>The Box-Cox Transformations</a:t>
                </a:r>
              </a:p>
              <a:p>
                <a:pPr marL="0" indent="0">
                  <a:lnSpc>
                    <a:spcPct val="120000"/>
                  </a:lnSpc>
                  <a:buNone/>
                </a:pPr>
                <a:r>
                  <a:rPr lang="en-US" sz="1800" b="1" dirty="0" smtClean="0">
                    <a:solidFill>
                      <a:srgbClr val="873B1F"/>
                    </a:solidFill>
                  </a:rPr>
                  <a:t>Use ‘C Transform’ in the macro ESM</a:t>
                </a:r>
              </a:p>
              <a:p>
                <a:r>
                  <a:rPr lang="en-US" sz="1800" dirty="0"/>
                  <a:t>The Box-Cox transform has the general form</a:t>
                </a:r>
                <a:r>
                  <a:rPr lang="en-US" sz="1800" dirty="0" smtClean="0"/>
                  <a:t>: </a:t>
                </a:r>
                <a14:m>
                  <m:oMath xmlns:m="http://schemas.openxmlformats.org/officeDocument/2006/math">
                    <m:sSub>
                      <m:sSubPr>
                        <m:ctrlPr>
                          <a:rPr lang="en-US" sz="1800" i="1" smtClean="0">
                            <a:latin typeface="Cambria Math" charset="0"/>
                          </a:rPr>
                        </m:ctrlPr>
                      </m:sSubPr>
                      <m:e>
                        <m:r>
                          <a:rPr lang="en-US" sz="1800" b="0" i="1" smtClean="0">
                            <a:latin typeface="Cambria Math" charset="0"/>
                          </a:rPr>
                          <m:t>𝑍</m:t>
                        </m:r>
                      </m:e>
                      <m:sub>
                        <m:r>
                          <a:rPr lang="en-US" sz="1800" b="0" i="1" smtClean="0">
                            <a:latin typeface="Cambria Math" charset="0"/>
                          </a:rPr>
                          <m:t>𝑡</m:t>
                        </m:r>
                      </m:sub>
                    </m:sSub>
                    <m:r>
                      <a:rPr lang="en-US" sz="1800" b="0" i="1" smtClean="0">
                        <a:latin typeface="Cambria Math" charset="0"/>
                      </a:rPr>
                      <m:t>= </m:t>
                    </m:r>
                    <m:sSubSup>
                      <m:sSubSupPr>
                        <m:ctrlPr>
                          <a:rPr lang="en-US" sz="1800" b="0" i="1" smtClean="0">
                            <a:latin typeface="Cambria Math" charset="0"/>
                          </a:rPr>
                        </m:ctrlPr>
                      </m:sSubSupPr>
                      <m:e>
                        <m:r>
                          <a:rPr lang="en-US" sz="1800" b="0" i="1" smtClean="0">
                            <a:latin typeface="Cambria Math" charset="0"/>
                          </a:rPr>
                          <m:t>𝑌</m:t>
                        </m:r>
                      </m:e>
                      <m:sub>
                        <m:r>
                          <a:rPr lang="en-US" sz="1800" b="0" i="1" smtClean="0">
                            <a:latin typeface="Cambria Math" charset="0"/>
                          </a:rPr>
                          <m:t>𝑡</m:t>
                        </m:r>
                      </m:sub>
                      <m:sup>
                        <m:r>
                          <a:rPr lang="en-US" sz="1800" b="0" i="1" smtClean="0">
                            <a:latin typeface="Cambria Math" charset="0"/>
                          </a:rPr>
                          <m:t>𝑐</m:t>
                        </m:r>
                      </m:sup>
                    </m:sSubSup>
                  </m:oMath>
                </a14:m>
                <a:endParaRPr lang="en-US" sz="1800" dirty="0"/>
              </a:p>
              <a:p>
                <a:r>
                  <a:rPr lang="en-US" sz="1800" dirty="0"/>
                  <a:t>Use C in range [0, 1]; The macro ESM selects C to minimize RMSE</a:t>
                </a:r>
              </a:p>
              <a:p>
                <a:r>
                  <a:rPr lang="en-US" sz="1800" dirty="0"/>
                  <a:t>Log transform corresponds to C approaching zero</a:t>
                </a:r>
              </a:p>
              <a:p>
                <a:r>
                  <a:rPr lang="en-US" sz="1800" dirty="0"/>
                  <a:t>Reverse transform</a:t>
                </a:r>
                <a:r>
                  <a:rPr lang="en-US" sz="1800" dirty="0" smtClean="0"/>
                  <a:t>: </a:t>
                </a:r>
                <a14:m>
                  <m:oMath xmlns:m="http://schemas.openxmlformats.org/officeDocument/2006/math">
                    <m:sSub>
                      <m:sSubPr>
                        <m:ctrlPr>
                          <a:rPr lang="en-US" sz="180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Sup>
                      <m:sSubSupPr>
                        <m:ctrlPr>
                          <a:rPr lang="en-US" sz="1800" b="0" i="1" smtClean="0">
                            <a:latin typeface="Cambria Math" charset="0"/>
                          </a:rPr>
                        </m:ctrlPr>
                      </m:sSubSupPr>
                      <m:e>
                        <m:r>
                          <a:rPr lang="en-US" sz="1800" b="0" i="1" smtClean="0">
                            <a:latin typeface="Cambria Math" charset="0"/>
                          </a:rPr>
                          <m:t>𝑍</m:t>
                        </m:r>
                      </m:e>
                      <m:sub>
                        <m:r>
                          <a:rPr lang="en-US" sz="1800" b="0" i="1" smtClean="0">
                            <a:latin typeface="Cambria Math" charset="0"/>
                          </a:rPr>
                          <m:t>𝑡</m:t>
                        </m:r>
                      </m:sub>
                      <m:sup>
                        <m:r>
                          <a:rPr lang="en-US" sz="1800" b="0" i="1" smtClean="0">
                            <a:latin typeface="Cambria Math" charset="0"/>
                          </a:rPr>
                          <m:t>1/</m:t>
                        </m:r>
                        <m:r>
                          <a:rPr lang="en-US" sz="1800" b="0" i="1" smtClean="0">
                            <a:latin typeface="Cambria Math" charset="0"/>
                          </a:rPr>
                          <m:t>𝑐</m:t>
                        </m:r>
                      </m:sup>
                    </m:sSubSup>
                  </m:oMath>
                </a14:m>
                <a:endParaRPr lang="en-US" sz="1800" dirty="0"/>
              </a:p>
              <a:p>
                <a:r>
                  <a:rPr lang="en-US" sz="1800" dirty="0"/>
                  <a:t>Error measures are computed </a:t>
                </a:r>
                <a:r>
                  <a:rPr lang="en-US" sz="1800" i="1" u="sng" dirty="0"/>
                  <a:t>after</a:t>
                </a:r>
                <a:r>
                  <a:rPr lang="en-US" sz="1800" dirty="0"/>
                  <a:t> transforming back to the original units</a:t>
                </a:r>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800" cy="2990178"/>
              </a:xfrm>
              <a:blipFill rotWithShape="0">
                <a:blip r:embed="rId2"/>
                <a:stretch>
                  <a:fillRect l="-2506" t="-4073" b="-3666"/>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sp>
        <p:nvSpPr>
          <p:cNvPr id="9" name="Text Box 6"/>
          <p:cNvSpPr txBox="1">
            <a:spLocks noChangeArrowheads="1"/>
          </p:cNvSpPr>
          <p:nvPr/>
        </p:nvSpPr>
        <p:spPr bwMode="auto">
          <a:xfrm>
            <a:off x="685799" y="4790893"/>
            <a:ext cx="7438869" cy="1384995"/>
          </a:xfrm>
          <a:prstGeom prst="rect">
            <a:avLst/>
          </a:prstGeom>
          <a:noFill/>
          <a:ln w="12700">
            <a:noFill/>
            <a:miter lim="800000"/>
            <a:headEnd/>
            <a:tailEnd/>
          </a:ln>
          <a:effectLst/>
        </p:spPr>
        <p:txBody>
          <a:bodyPr wrap="square" lIns="0" tIns="0" rIns="0" bIns="0" anchor="ctr" anchorCtr="0">
            <a:spAutoFit/>
          </a:bodyPr>
          <a:lstStyle/>
          <a:p>
            <a:pPr defTabSz="1047750" eaLnBrk="0" hangingPunct="0">
              <a:spcBef>
                <a:spcPts val="600"/>
              </a:spcBef>
            </a:pPr>
            <a:r>
              <a:rPr lang="en-GB" sz="1600" b="1" u="none" dirty="0" smtClean="0">
                <a:solidFill>
                  <a:srgbClr val="873B1F"/>
                </a:solidFill>
                <a:latin typeface="Arial" charset="0"/>
                <a:ea typeface="Arial" charset="0"/>
                <a:cs typeface="Arial" charset="0"/>
              </a:rPr>
              <a:t>WHEN TO TRANSFORM</a:t>
            </a:r>
          </a:p>
          <a:p>
            <a:pPr marL="231775" indent="-231775" defTabSz="1047750" eaLnBrk="0" hangingPunct="0">
              <a:spcBef>
                <a:spcPts val="600"/>
              </a:spcBef>
              <a:buFont typeface="Arial" charset="0"/>
              <a:buChar char="•"/>
            </a:pPr>
            <a:r>
              <a:rPr lang="en-GB" sz="1600" dirty="0" smtClean="0">
                <a:latin typeface="Arial" charset="0"/>
                <a:ea typeface="Arial" charset="0"/>
                <a:cs typeface="Arial" charset="0"/>
              </a:rPr>
              <a:t>Do not use complex transforms unless they are supported by both theory and data.</a:t>
            </a:r>
          </a:p>
          <a:p>
            <a:pPr marL="231775" indent="-231775" defTabSz="1047750" eaLnBrk="0" hangingPunct="0">
              <a:spcBef>
                <a:spcPts val="600"/>
              </a:spcBef>
              <a:buFont typeface="Arial" charset="0"/>
              <a:buChar char="•"/>
            </a:pPr>
            <a:r>
              <a:rPr lang="en-GB" sz="1600" u="none" dirty="0" smtClean="0">
                <a:latin typeface="Arial" charset="0"/>
                <a:ea typeface="Arial" charset="0"/>
                <a:cs typeface="Arial" charset="0"/>
              </a:rPr>
              <a:t>Always compared transformed methods with a benchmark by transforming the forecasts back to the data series of interest.</a:t>
            </a:r>
            <a:endParaRPr lang="en-GB" sz="1600" u="none" dirty="0">
              <a:latin typeface="Arial" charset="0"/>
              <a:ea typeface="Arial" charset="0"/>
              <a:cs typeface="Arial" charset="0"/>
            </a:endParaRPr>
          </a:p>
        </p:txBody>
      </p:sp>
    </p:spTree>
    <p:extLst>
      <p:ext uri="{BB962C8B-B14F-4D97-AF65-F5344CB8AC3E}">
        <p14:creationId xmlns:p14="http://schemas.microsoft.com/office/powerpoint/2010/main" val="454761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The Box-Cox Transformations</a:t>
            </a:r>
            <a:endParaRPr lang="en-US" dirty="0"/>
          </a:p>
        </p:txBody>
      </p:sp>
      <p:sp>
        <p:nvSpPr>
          <p:cNvPr id="3" name="Content Placeholder 2"/>
          <p:cNvSpPr>
            <a:spLocks noGrp="1"/>
          </p:cNvSpPr>
          <p:nvPr>
            <p:ph idx="1"/>
          </p:nvPr>
        </p:nvSpPr>
        <p:spPr>
          <a:xfrm>
            <a:off x="685800" y="1481328"/>
            <a:ext cx="7543800" cy="332399"/>
          </a:xfrm>
        </p:spPr>
        <p:txBody>
          <a:bodyPr>
            <a:spAutoFit/>
          </a:bodyPr>
          <a:lstStyle/>
          <a:p>
            <a:pPr marL="0" indent="0">
              <a:buNone/>
            </a:pPr>
            <a:r>
              <a:rPr lang="en-US" sz="2400" b="1" dirty="0" smtClean="0">
                <a:solidFill>
                  <a:srgbClr val="873B1F"/>
                </a:solidFill>
              </a:rPr>
              <a:t>Netflix Example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46</a:t>
            </a:fld>
            <a:endParaRPr lang="en-US" dirty="0"/>
          </a:p>
        </p:txBody>
      </p:sp>
      <p:sp>
        <p:nvSpPr>
          <p:cNvPr id="8" name="Content Placeholder 2"/>
          <p:cNvSpPr txBox="1">
            <a:spLocks/>
          </p:cNvSpPr>
          <p:nvPr/>
        </p:nvSpPr>
        <p:spPr>
          <a:xfrm>
            <a:off x="685800" y="1950220"/>
            <a:ext cx="7543800" cy="5499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8888" indent="-1258888">
              <a:lnSpc>
                <a:spcPct val="100000"/>
              </a:lnSpc>
              <a:buFont typeface="Arial" panose="020B0604020202020204" pitchFamily="34" charset="0"/>
              <a:buNone/>
            </a:pPr>
            <a:r>
              <a:rPr lang="en-US" sz="1600" b="1" dirty="0" smtClean="0">
                <a:solidFill>
                  <a:srgbClr val="182752"/>
                </a:solidFill>
              </a:rPr>
              <a:t>Figure 3.14</a:t>
            </a:r>
            <a:r>
              <a:rPr lang="en-US" sz="1600" b="1" smtClean="0">
                <a:solidFill>
                  <a:srgbClr val="182752"/>
                </a:solidFill>
              </a:rPr>
              <a:t>	</a:t>
            </a:r>
            <a:r>
              <a:rPr lang="en-US" sz="1600" b="1" smtClean="0">
                <a:solidFill>
                  <a:srgbClr val="873B1F"/>
                </a:solidFill>
              </a:rPr>
              <a:t>Plots of Transformed Netflix Data</a:t>
            </a:r>
            <a:endParaRPr lang="en-US" sz="1600" i="1" dirty="0">
              <a:solidFill>
                <a:srgbClr val="873B1F"/>
              </a:solidFill>
            </a:endParaRPr>
          </a:p>
        </p:txBody>
      </p:sp>
      <p:pic>
        <p:nvPicPr>
          <p:cNvPr id="6" name="Picture 5"/>
          <p:cNvPicPr>
            <a:picLocks noChangeAspect="1"/>
          </p:cNvPicPr>
          <p:nvPr/>
        </p:nvPicPr>
        <p:blipFill>
          <a:blip r:embed="rId2"/>
          <a:stretch>
            <a:fillRect/>
          </a:stretch>
        </p:blipFill>
        <p:spPr>
          <a:xfrm>
            <a:off x="685799" y="2311073"/>
            <a:ext cx="6063266" cy="3686857"/>
          </a:xfrm>
          <a:prstGeom prst="rect">
            <a:avLst/>
          </a:prstGeom>
        </p:spPr>
      </p:pic>
    </p:spTree>
    <p:extLst>
      <p:ext uri="{BB962C8B-B14F-4D97-AF65-F5344CB8AC3E}">
        <p14:creationId xmlns:p14="http://schemas.microsoft.com/office/powerpoint/2010/main" val="1048013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3.8 Prediction Intervals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800" cy="3893182"/>
              </a:xfrm>
            </p:spPr>
            <p:txBody>
              <a:bodyPr>
                <a:spAutoFit/>
              </a:bodyPr>
              <a:lstStyle/>
              <a:p>
                <a:pPr>
                  <a:spcAft>
                    <a:spcPts val="600"/>
                  </a:spcAft>
                </a:pPr>
                <a:r>
                  <a:rPr lang="en-US" sz="1800" dirty="0" smtClean="0"/>
                  <a:t>Use same structure as before:</a:t>
                </a:r>
              </a:p>
              <a:p>
                <a:pPr marL="0" indent="0" algn="ctr">
                  <a:spcBef>
                    <a:spcPts val="1600"/>
                  </a:spcBef>
                  <a:buNone/>
                </a:pPr>
                <a14:m>
                  <m:oMathPara xmlns:m="http://schemas.openxmlformats.org/officeDocument/2006/math">
                    <m:oMathParaPr>
                      <m:jc m:val="centerGroup"/>
                    </m:oMathParaPr>
                    <m:oMath xmlns:m="http://schemas.openxmlformats.org/officeDocument/2006/math">
                      <m:r>
                        <m:rPr>
                          <m:sty m:val="p"/>
                        </m:rPr>
                        <a:rPr lang="en-US" sz="1800" b="0" i="0" smtClean="0">
                          <a:latin typeface="Cambria Math" charset="0"/>
                          <a:ea typeface="Cambria Math" charset="0"/>
                          <a:cs typeface="Cambria Math" charset="0"/>
                        </a:rPr>
                        <m:t>Forecast</m:t>
                      </m:r>
                      <m:r>
                        <a:rPr lang="en-US" sz="1800" b="0" i="0" smtClean="0">
                          <a:latin typeface="Cambria Math" charset="0"/>
                          <a:ea typeface="Cambria Math" charset="0"/>
                          <a:cs typeface="Cambria Math" charset="0"/>
                        </a:rPr>
                        <m:t> </m:t>
                      </m:r>
                      <m:r>
                        <a:rPr lang="en-US" sz="180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 </m:t>
                      </m:r>
                      <m:sSub>
                        <m:sSubPr>
                          <m:ctrlPr>
                            <a:rPr lang="en-US" sz="1800" b="0" i="1" smtClean="0">
                              <a:latin typeface="Cambria Math" charset="0"/>
                              <a:ea typeface="Cambria Math" charset="0"/>
                              <a:cs typeface="Cambria Math" charset="0"/>
                            </a:rPr>
                          </m:ctrlPr>
                        </m:sSubPr>
                        <m:e>
                          <m:r>
                            <a:rPr lang="en-US" sz="1800" b="0" i="1" smtClean="0">
                              <a:latin typeface="Cambria Math" charset="0"/>
                              <a:ea typeface="Cambria Math" charset="0"/>
                              <a:cs typeface="Cambria Math" charset="0"/>
                            </a:rPr>
                            <m:t>𝑧</m:t>
                          </m:r>
                        </m:e>
                        <m:sub>
                          <m:r>
                            <a:rPr lang="en-US" sz="1800" b="0" i="1" smtClean="0">
                              <a:latin typeface="Cambria Math" charset="0"/>
                              <a:ea typeface="Cambria Math" charset="0"/>
                              <a:cs typeface="Cambria Math" charset="0"/>
                            </a:rPr>
                            <m:t>𝛼</m:t>
                          </m:r>
                          <m:r>
                            <a:rPr lang="en-US" sz="1800" b="0" i="1" smtClean="0">
                              <a:latin typeface="Cambria Math" charset="0"/>
                              <a:ea typeface="Cambria Math" charset="0"/>
                              <a:cs typeface="Cambria Math" charset="0"/>
                            </a:rPr>
                            <m:t>/2</m:t>
                          </m:r>
                        </m:sub>
                      </m:sSub>
                      <m:r>
                        <a:rPr lang="en-US" sz="1800" b="0" i="1" smtClean="0">
                          <a:latin typeface="Cambria Math" charset="0"/>
                          <a:ea typeface="Cambria Math" charset="0"/>
                          <a:cs typeface="Cambria Math" charset="0"/>
                        </a:rPr>
                        <m:t> × (</m:t>
                      </m:r>
                      <m:r>
                        <a:rPr lang="en-US" sz="1800" b="0" i="1" smtClean="0">
                          <a:latin typeface="Cambria Math" charset="0"/>
                          <a:ea typeface="Cambria Math" charset="0"/>
                          <a:cs typeface="Cambria Math" charset="0"/>
                        </a:rPr>
                        <m:t>𝑅𝑀𝑆𝐸</m:t>
                      </m:r>
                      <m:r>
                        <a:rPr lang="en-US" sz="1800" b="0" i="1" smtClean="0">
                          <a:latin typeface="Cambria Math" charset="0"/>
                          <a:ea typeface="Cambria Math" charset="0"/>
                          <a:cs typeface="Cambria Math" charset="0"/>
                        </a:rPr>
                        <m:t>)</m:t>
                      </m:r>
                    </m:oMath>
                  </m:oMathPara>
                </a14:m>
                <a:endParaRPr lang="en-US" sz="1800" dirty="0"/>
              </a:p>
              <a:p>
                <a:r>
                  <a:rPr lang="en-US" sz="1800" dirty="0" smtClean="0"/>
                  <a:t>Use </a:t>
                </a:r>
                <a:r>
                  <a:rPr lang="en-US" sz="1800" dirty="0"/>
                  <a:t>of this interval is justified when the distribution of the errors is approximately normal with constant variance.</a:t>
                </a:r>
              </a:p>
              <a:p>
                <a:r>
                  <a:rPr lang="en-US" sz="1800" dirty="0"/>
                  <a:t> Otherwise, consider using empirically based prediction intervals, as described in Section 2.8.2</a:t>
                </a:r>
              </a:p>
              <a:p>
                <a:pPr marL="0" indent="0">
                  <a:spcBef>
                    <a:spcPts val="2200"/>
                  </a:spcBef>
                  <a:buNone/>
                </a:pPr>
                <a:r>
                  <a:rPr lang="en-US" sz="1800" b="1" dirty="0">
                    <a:solidFill>
                      <a:srgbClr val="873B1F"/>
                    </a:solidFill>
                  </a:rPr>
                  <a:t>NETFLIX EXAMPLE</a:t>
                </a:r>
              </a:p>
              <a:p>
                <a:r>
                  <a:rPr lang="en-US" sz="1800" dirty="0"/>
                  <a:t>The point forecast for the next period (2016.1) is 1906.8</a:t>
                </a:r>
              </a:p>
              <a:p>
                <a:r>
                  <a:rPr lang="en-US" sz="1800" dirty="0"/>
                  <a:t>The sample RMSE is 18.97.</a:t>
                </a:r>
              </a:p>
              <a:p>
                <a:pPr>
                  <a:spcAft>
                    <a:spcPts val="600"/>
                  </a:spcAft>
                </a:pPr>
                <a:r>
                  <a:rPr lang="en-US" sz="1800" dirty="0"/>
                  <a:t>The resulting approximate 95 percent prediction interval </a:t>
                </a:r>
                <a:r>
                  <a:rPr lang="en-US" sz="1800" dirty="0" smtClean="0"/>
                  <a:t>is</a:t>
                </a:r>
              </a:p>
              <a:p>
                <a:pPr marL="0" indent="0">
                  <a:buNone/>
                </a:pPr>
                <a14:m>
                  <m:oMathPara xmlns:m="http://schemas.openxmlformats.org/officeDocument/2006/math">
                    <m:oMathParaPr>
                      <m:jc m:val="center"/>
                    </m:oMathParaPr>
                    <m:oMath xmlns:m="http://schemas.openxmlformats.org/officeDocument/2006/math">
                      <m:r>
                        <m:rPr>
                          <m:nor/>
                        </m:rPr>
                        <a:rPr lang="en-US" sz="1800"/>
                        <m:t>19</m:t>
                      </m:r>
                      <m:r>
                        <a:rPr lang="en-US" sz="1800" i="0">
                          <a:latin typeface="Cambria Math" panose="02040503050406030204" pitchFamily="18" charset="0"/>
                        </a:rPr>
                        <m:t>0</m:t>
                      </m:r>
                      <m:r>
                        <m:rPr>
                          <m:nor/>
                        </m:rPr>
                        <a:rPr lang="en-US" sz="1800">
                          <a:latin typeface="Cambria Math" panose="02040503050406030204" pitchFamily="18" charset="0"/>
                        </a:rPr>
                        <m:t>6</m:t>
                      </m:r>
                      <m:r>
                        <a:rPr lang="en-US" sz="1800" i="0">
                          <a:latin typeface="Cambria Math" panose="02040503050406030204" pitchFamily="18" charset="0"/>
                        </a:rPr>
                        <m:t>.</m:t>
                      </m:r>
                      <m:r>
                        <m:rPr>
                          <m:nor/>
                        </m:rPr>
                        <a:rPr lang="en-US" sz="1800">
                          <a:latin typeface="Cambria Math" panose="02040503050406030204" pitchFamily="18" charset="0"/>
                        </a:rPr>
                        <m:t>8</m:t>
                      </m:r>
                      <m:r>
                        <a:rPr lang="en-US" sz="1800" i="0">
                          <a:latin typeface="Cambria Math" panose="02040503050406030204" pitchFamily="18" charset="0"/>
                        </a:rPr>
                        <m:t>±</m:t>
                      </m:r>
                      <m:r>
                        <m:rPr>
                          <m:nor/>
                        </m:rPr>
                        <a:rPr lang="en-US" sz="1800">
                          <a:latin typeface="Cambria Math" panose="02040503050406030204" pitchFamily="18" charset="0"/>
                        </a:rPr>
                        <m:t>1</m:t>
                      </m:r>
                      <m:r>
                        <a:rPr lang="en-US" sz="1800" i="0">
                          <a:latin typeface="Cambria Math" panose="02040503050406030204" pitchFamily="18" charset="0"/>
                        </a:rPr>
                        <m:t>.</m:t>
                      </m:r>
                      <m:r>
                        <m:rPr>
                          <m:nor/>
                        </m:rPr>
                        <a:rPr lang="en-US" sz="1800">
                          <a:latin typeface="Cambria Math" panose="02040503050406030204" pitchFamily="18" charset="0"/>
                        </a:rPr>
                        <m:t>96</m:t>
                      </m:r>
                      <m:r>
                        <a:rPr lang="en-US" sz="1800" i="0">
                          <a:latin typeface="Cambria Math" panose="02040503050406030204" pitchFamily="18" charset="0"/>
                        </a:rPr>
                        <m:t>×</m:t>
                      </m:r>
                      <m:r>
                        <m:rPr>
                          <m:nor/>
                        </m:rPr>
                        <a:rPr lang="en-US" sz="1800">
                          <a:latin typeface="Cambria Math" panose="02040503050406030204" pitchFamily="18" charset="0"/>
                        </a:rPr>
                        <m:t>18</m:t>
                      </m:r>
                      <m:r>
                        <a:rPr lang="en-US" sz="1800" i="0">
                          <a:latin typeface="Cambria Math" panose="02040503050406030204" pitchFamily="18" charset="0"/>
                        </a:rPr>
                        <m:t>.</m:t>
                      </m:r>
                      <m:r>
                        <m:rPr>
                          <m:nor/>
                        </m:rPr>
                        <a:rPr lang="en-US" sz="1800">
                          <a:latin typeface="Cambria Math" panose="02040503050406030204" pitchFamily="18" charset="0"/>
                        </a:rPr>
                        <m:t>97</m:t>
                      </m:r>
                      <m:r>
                        <a:rPr lang="en-US" sz="1800" i="0">
                          <a:latin typeface="Cambria Math" panose="02040503050406030204" pitchFamily="18" charset="0"/>
                        </a:rPr>
                        <m:t>=</m:t>
                      </m:r>
                      <m:r>
                        <m:rPr>
                          <m:nor/>
                        </m:rPr>
                        <a:rPr lang="en-US" sz="1800">
                          <a:latin typeface="Cambria Math" panose="02040503050406030204" pitchFamily="18" charset="0"/>
                        </a:rPr>
                        <m:t>19</m:t>
                      </m:r>
                      <m:r>
                        <a:rPr lang="en-US" sz="1800" i="0">
                          <a:latin typeface="Cambria Math" panose="02040503050406030204" pitchFamily="18" charset="0"/>
                        </a:rPr>
                        <m:t>0</m:t>
                      </m:r>
                      <m:r>
                        <m:rPr>
                          <m:nor/>
                        </m:rPr>
                        <a:rPr lang="en-US" sz="1800">
                          <a:latin typeface="Cambria Math" panose="02040503050406030204" pitchFamily="18" charset="0"/>
                        </a:rPr>
                        <m:t>6</m:t>
                      </m:r>
                      <m:r>
                        <a:rPr lang="en-US" sz="1800" i="0">
                          <a:latin typeface="Cambria Math" panose="02040503050406030204" pitchFamily="18" charset="0"/>
                        </a:rPr>
                        <m:t>.</m:t>
                      </m:r>
                      <m:r>
                        <m:rPr>
                          <m:nor/>
                        </m:rPr>
                        <a:rPr lang="en-US" sz="1800">
                          <a:latin typeface="Cambria Math" panose="02040503050406030204" pitchFamily="18" charset="0"/>
                        </a:rPr>
                        <m:t>8</m:t>
                      </m:r>
                      <m:r>
                        <a:rPr lang="en-US" sz="1800" i="0">
                          <a:latin typeface="Cambria Math" panose="02040503050406030204" pitchFamily="18" charset="0"/>
                        </a:rPr>
                        <m:t>±</m:t>
                      </m:r>
                      <m:r>
                        <m:rPr>
                          <m:nor/>
                        </m:rPr>
                        <a:rPr lang="en-US" sz="1800">
                          <a:latin typeface="Cambria Math" panose="02040503050406030204" pitchFamily="18" charset="0"/>
                        </a:rPr>
                        <m:t>37</m:t>
                      </m:r>
                      <m:r>
                        <a:rPr lang="en-US" sz="1800" i="0">
                          <a:latin typeface="Cambria Math" panose="02040503050406030204" pitchFamily="18" charset="0"/>
                        </a:rPr>
                        <m:t>.0=</m:t>
                      </m:r>
                      <m:d>
                        <m:dPr>
                          <m:ctrlPr>
                            <a:rPr lang="en-US" sz="1800" i="1">
                              <a:latin typeface="Cambria Math" charset="0"/>
                            </a:rPr>
                          </m:ctrlPr>
                        </m:dPr>
                        <m:e>
                          <m:r>
                            <m:rPr>
                              <m:nor/>
                            </m:rPr>
                            <a:rPr lang="en-US" sz="1800">
                              <a:latin typeface="Cambria Math" panose="02040503050406030204" pitchFamily="18" charset="0"/>
                            </a:rPr>
                            <m:t>1869</m:t>
                          </m:r>
                          <m:r>
                            <a:rPr lang="en-US" sz="1800" i="0">
                              <a:latin typeface="Cambria Math" panose="02040503050406030204" pitchFamily="18" charset="0"/>
                            </a:rPr>
                            <m:t>.</m:t>
                          </m:r>
                          <m:r>
                            <m:rPr>
                              <m:nor/>
                            </m:rPr>
                            <a:rPr lang="en-US" sz="1800">
                              <a:latin typeface="Cambria Math" panose="02040503050406030204" pitchFamily="18" charset="0"/>
                            </a:rPr>
                            <m:t>86</m:t>
                          </m:r>
                          <m:r>
                            <a:rPr lang="en-US" sz="1800" i="0">
                              <a:latin typeface="Cambria Math" panose="02040503050406030204" pitchFamily="18" charset="0"/>
                            </a:rPr>
                            <m:t>,</m:t>
                          </m:r>
                          <m:r>
                            <m:rPr>
                              <m:nor/>
                            </m:rPr>
                            <a:rPr lang="en-US" sz="1800">
                              <a:latin typeface="Cambria Math" panose="02040503050406030204" pitchFamily="18" charset="0"/>
                            </a:rPr>
                            <m:t>1944</m:t>
                          </m:r>
                          <m:r>
                            <a:rPr lang="en-US" sz="1800" i="0">
                              <a:latin typeface="Cambria Math" panose="02040503050406030204" pitchFamily="18" charset="0"/>
                            </a:rPr>
                            <m:t>.00</m:t>
                          </m:r>
                        </m:e>
                      </m:d>
                    </m:oMath>
                  </m:oMathPara>
                </a14:m>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800" cy="3893182"/>
              </a:xfrm>
              <a:blipFill rotWithShape="0">
                <a:blip r:embed="rId2"/>
                <a:stretch>
                  <a:fillRect l="-1940" t="-2660"/>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47</a:t>
            </a:fld>
            <a:endParaRPr lang="en-US" dirty="0"/>
          </a:p>
        </p:txBody>
      </p:sp>
    </p:spTree>
    <p:extLst>
      <p:ext uri="{BB962C8B-B14F-4D97-AF65-F5344CB8AC3E}">
        <p14:creationId xmlns:p14="http://schemas.microsoft.com/office/powerpoint/2010/main" val="1642162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79482" y="2281129"/>
            <a:ext cx="5264117" cy="1777593"/>
          </a:xfrm>
          <a:prstGeom prst="rect">
            <a:avLst/>
          </a:prstGeom>
        </p:spPr>
      </p:pic>
      <p:sp>
        <p:nvSpPr>
          <p:cNvPr id="2" name="Title 1"/>
          <p:cNvSpPr>
            <a:spLocks noGrp="1"/>
          </p:cNvSpPr>
          <p:nvPr>
            <p:ph type="title"/>
          </p:nvPr>
        </p:nvSpPr>
        <p:spPr>
          <a:xfrm>
            <a:off x="0" y="0"/>
            <a:ext cx="9144000" cy="1143000"/>
          </a:xfrm>
        </p:spPr>
        <p:txBody>
          <a:bodyPr/>
          <a:lstStyle/>
          <a:p>
            <a:r>
              <a:rPr lang="en-US" dirty="0"/>
              <a:t>3.8 Prediction Intervals</a:t>
            </a:r>
          </a:p>
        </p:txBody>
      </p:sp>
      <p:sp>
        <p:nvSpPr>
          <p:cNvPr id="3" name="Content Placeholder 2"/>
          <p:cNvSpPr>
            <a:spLocks noGrp="1"/>
          </p:cNvSpPr>
          <p:nvPr>
            <p:ph idx="1"/>
          </p:nvPr>
        </p:nvSpPr>
        <p:spPr>
          <a:xfrm>
            <a:off x="685800" y="1481328"/>
            <a:ext cx="7543800" cy="332399"/>
          </a:xfrm>
        </p:spPr>
        <p:txBody>
          <a:bodyPr>
            <a:spAutoFit/>
          </a:bodyPr>
          <a:lstStyle/>
          <a:p>
            <a:pPr marL="0" indent="0">
              <a:buNone/>
            </a:pPr>
            <a:r>
              <a:rPr lang="en-US" sz="2400" b="1" dirty="0" smtClean="0">
                <a:solidFill>
                  <a:srgbClr val="873B1F"/>
                </a:solidFill>
              </a:rPr>
              <a:t>WFJ Sales Examples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48</a:t>
            </a:fld>
            <a:endParaRPr lang="en-US" dirty="0"/>
          </a:p>
        </p:txBody>
      </p:sp>
      <p:sp>
        <p:nvSpPr>
          <p:cNvPr id="11" name="Content Placeholder 2"/>
          <p:cNvSpPr txBox="1">
            <a:spLocks/>
          </p:cNvSpPr>
          <p:nvPr/>
        </p:nvSpPr>
        <p:spPr>
          <a:xfrm>
            <a:off x="685800" y="1942158"/>
            <a:ext cx="7543800" cy="5499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5850" indent="-1085850">
              <a:lnSpc>
                <a:spcPct val="100000"/>
              </a:lnSpc>
              <a:buFont typeface="Arial" panose="020B0604020202020204" pitchFamily="34" charset="0"/>
              <a:buNone/>
            </a:pPr>
            <a:r>
              <a:rPr lang="en-US" sz="1600" b="1" dirty="0" smtClean="0">
                <a:solidFill>
                  <a:srgbClr val="182752"/>
                </a:solidFill>
              </a:rPr>
              <a:t>Table 3.14	</a:t>
            </a:r>
            <a:r>
              <a:rPr lang="en-US" sz="1600" b="1" dirty="0" smtClean="0">
                <a:solidFill>
                  <a:srgbClr val="873B1F"/>
                </a:solidFill>
              </a:rPr>
              <a:t>One-Step-Ahead Prediction Intervals for WFJ Sales Series</a:t>
            </a:r>
            <a:endParaRPr lang="en-US" sz="1600" i="1" dirty="0">
              <a:solidFill>
                <a:srgbClr val="873B1F"/>
              </a:solidFill>
            </a:endParaRPr>
          </a:p>
        </p:txBody>
      </p:sp>
      <p:pic>
        <p:nvPicPr>
          <p:cNvPr id="8" name="Picture 7"/>
          <p:cNvPicPr>
            <a:picLocks noChangeAspect="1"/>
          </p:cNvPicPr>
          <p:nvPr/>
        </p:nvPicPr>
        <p:blipFill>
          <a:blip r:embed="rId3"/>
          <a:stretch>
            <a:fillRect/>
          </a:stretch>
        </p:blipFill>
        <p:spPr>
          <a:xfrm>
            <a:off x="3461201" y="3311211"/>
            <a:ext cx="4855936" cy="3028811"/>
          </a:xfrm>
          <a:prstGeom prst="rect">
            <a:avLst/>
          </a:prstGeom>
        </p:spPr>
      </p:pic>
    </p:spTree>
    <p:extLst>
      <p:ext uri="{BB962C8B-B14F-4D97-AF65-F5344CB8AC3E}">
        <p14:creationId xmlns:p14="http://schemas.microsoft.com/office/powerpoint/2010/main" val="1410402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3.9 Method Selection</a:t>
            </a:r>
            <a:endParaRPr lang="en-US" dirty="0"/>
          </a:p>
        </p:txBody>
      </p:sp>
      <p:sp>
        <p:nvSpPr>
          <p:cNvPr id="3" name="Content Placeholder 2"/>
          <p:cNvSpPr>
            <a:spLocks noGrp="1"/>
          </p:cNvSpPr>
          <p:nvPr>
            <p:ph idx="1"/>
          </p:nvPr>
        </p:nvSpPr>
        <p:spPr/>
        <p:txBody>
          <a:bodyPr>
            <a:normAutofit/>
          </a:bodyPr>
          <a:lstStyle/>
          <a:p>
            <a:pPr lvl="0"/>
            <a:r>
              <a:rPr lang="en-US" sz="1800" dirty="0"/>
              <a:t>Does the series display a trend? Do we expect the trend to continue into the future? If so, then</a:t>
            </a:r>
          </a:p>
          <a:p>
            <a:pPr lvl="1">
              <a:buFont typeface=".AppleSystemUIFont" charset="-120"/>
              <a:buChar char="–"/>
            </a:pPr>
            <a:r>
              <a:rPr lang="en-US" sz="1600" dirty="0"/>
              <a:t>Use a method that includes a local trend.</a:t>
            </a:r>
          </a:p>
          <a:p>
            <a:pPr lvl="0">
              <a:spcBef>
                <a:spcPts val="2800"/>
              </a:spcBef>
            </a:pPr>
            <a:r>
              <a:rPr lang="en-US" sz="1800" dirty="0" smtClean="0"/>
              <a:t>Do </a:t>
            </a:r>
            <a:r>
              <a:rPr lang="en-US" sz="1800" dirty="0"/>
              <a:t>the observations tend to be more (or less) variable over time? If so, then</a:t>
            </a:r>
          </a:p>
          <a:p>
            <a:pPr lvl="1">
              <a:buFont typeface=".AppleSystemUIFont" charset="-120"/>
              <a:buChar char="–"/>
            </a:pPr>
            <a:r>
              <a:rPr lang="en-US" sz="1600" dirty="0"/>
              <a:t>Transform the data to obtain roughly constant variability.</a:t>
            </a:r>
          </a:p>
          <a:p>
            <a:pPr>
              <a:spcBef>
                <a:spcPts val="2800"/>
              </a:spcBef>
            </a:pPr>
            <a:r>
              <a:rPr lang="en-US" sz="1800" dirty="0" smtClean="0"/>
              <a:t>Check </a:t>
            </a:r>
            <a:r>
              <a:rPr lang="en-US" sz="1800" dirty="0"/>
              <a:t>for conformity with the principles for extrapolative </a:t>
            </a:r>
            <a:r>
              <a:rPr lang="en-US" sz="1800" dirty="0" smtClean="0"/>
              <a:t>methods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49</a:t>
            </a:fld>
            <a:endParaRPr lang="en-US" dirty="0"/>
          </a:p>
        </p:txBody>
      </p:sp>
    </p:spTree>
    <p:extLst>
      <p:ext uri="{BB962C8B-B14F-4D97-AF65-F5344CB8AC3E}">
        <p14:creationId xmlns:p14="http://schemas.microsoft.com/office/powerpoint/2010/main" val="136642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3.2 Extrapolative Methods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8" name="Content Placeholder 2"/>
          <p:cNvSpPr txBox="1">
            <a:spLocks/>
          </p:cNvSpPr>
          <p:nvPr/>
        </p:nvSpPr>
        <p:spPr>
          <a:xfrm>
            <a:off x="604837" y="1416558"/>
            <a:ext cx="7543800" cy="51405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Figure 3.2	</a:t>
            </a:r>
            <a:r>
              <a:rPr lang="en-US" sz="1600" b="1" dirty="0" smtClean="0">
                <a:solidFill>
                  <a:srgbClr val="873B1F"/>
                </a:solidFill>
              </a:rPr>
              <a:t>Plot of Actual Sales for Periods 1–12 and </a:t>
            </a:r>
            <a:r>
              <a:rPr lang="en-US" sz="1600" b="1" smtClean="0">
                <a:solidFill>
                  <a:srgbClr val="873B1F"/>
                </a:solidFill>
              </a:rPr>
              <a:t>a </a:t>
            </a:r>
            <a:br>
              <a:rPr lang="en-US" sz="1600" b="1" smtClean="0">
                <a:solidFill>
                  <a:srgbClr val="873B1F"/>
                </a:solidFill>
              </a:rPr>
            </a:br>
            <a:r>
              <a:rPr lang="en-US" sz="1600" b="1" smtClean="0">
                <a:solidFill>
                  <a:srgbClr val="873B1F"/>
                </a:solidFill>
              </a:rPr>
              <a:t>Range </a:t>
            </a:r>
            <a:r>
              <a:rPr lang="en-US" sz="1600" b="1" dirty="0" smtClean="0">
                <a:solidFill>
                  <a:srgbClr val="873B1F"/>
                </a:solidFill>
              </a:rPr>
              <a:t>of Possible Values </a:t>
            </a:r>
            <a:r>
              <a:rPr lang="en-US" sz="1600" b="1" smtClean="0">
                <a:solidFill>
                  <a:srgbClr val="873B1F"/>
                </a:solidFill>
              </a:rPr>
              <a:t>for Periods 13–20</a:t>
            </a:r>
            <a:endParaRPr lang="en-US" sz="1600" dirty="0">
              <a:solidFill>
                <a:srgbClr val="873B1F"/>
              </a:solidFill>
            </a:endParaRPr>
          </a:p>
        </p:txBody>
      </p:sp>
      <p:pic>
        <p:nvPicPr>
          <p:cNvPr id="3" name="Picture 2"/>
          <p:cNvPicPr>
            <a:picLocks noChangeAspect="1"/>
          </p:cNvPicPr>
          <p:nvPr/>
        </p:nvPicPr>
        <p:blipFill>
          <a:blip r:embed="rId2"/>
          <a:stretch>
            <a:fillRect/>
          </a:stretch>
        </p:blipFill>
        <p:spPr>
          <a:xfrm>
            <a:off x="604837" y="2204173"/>
            <a:ext cx="5575300" cy="3022600"/>
          </a:xfrm>
          <a:prstGeom prst="rect">
            <a:avLst/>
          </a:prstGeom>
        </p:spPr>
      </p:pic>
    </p:spTree>
    <p:extLst>
      <p:ext uri="{BB962C8B-B14F-4D97-AF65-F5344CB8AC3E}">
        <p14:creationId xmlns:p14="http://schemas.microsoft.com/office/powerpoint/2010/main" val="1989292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3.10 Principles of Extrapolative Methods</a:t>
            </a:r>
            <a:endParaRPr lang="en-US" dirty="0"/>
          </a:p>
        </p:txBody>
      </p:sp>
      <p:sp>
        <p:nvSpPr>
          <p:cNvPr id="3" name="Content Placeholder 2"/>
          <p:cNvSpPr>
            <a:spLocks noGrp="1"/>
          </p:cNvSpPr>
          <p:nvPr>
            <p:ph idx="1"/>
          </p:nvPr>
        </p:nvSpPr>
        <p:spPr/>
        <p:txBody>
          <a:bodyPr>
            <a:normAutofit/>
          </a:bodyPr>
          <a:lstStyle/>
          <a:p>
            <a:pPr marL="352425" indent="-352425">
              <a:lnSpc>
                <a:spcPct val="100000"/>
              </a:lnSpc>
              <a:spcBef>
                <a:spcPts val="1600"/>
              </a:spcBef>
              <a:buClr>
                <a:srgbClr val="873B1F"/>
              </a:buClr>
              <a:buFont typeface="+mj-lt"/>
              <a:buAutoNum type="arabicPeriod"/>
            </a:pPr>
            <a:r>
              <a:rPr lang="en-US" dirty="0"/>
              <a:t>Plot the series.</a:t>
            </a:r>
          </a:p>
          <a:p>
            <a:pPr marL="352425" indent="-352425">
              <a:lnSpc>
                <a:spcPct val="100000"/>
              </a:lnSpc>
              <a:spcBef>
                <a:spcPts val="1600"/>
              </a:spcBef>
              <a:buClr>
                <a:srgbClr val="873B1F"/>
              </a:buClr>
              <a:buFont typeface="+mj-lt"/>
              <a:buAutoNum type="arabicPeriod"/>
            </a:pPr>
            <a:r>
              <a:rPr lang="en-US" dirty="0"/>
              <a:t>Clean the data.</a:t>
            </a:r>
          </a:p>
          <a:p>
            <a:pPr marL="352425" indent="-352425">
              <a:lnSpc>
                <a:spcPct val="100000"/>
              </a:lnSpc>
              <a:spcBef>
                <a:spcPts val="1600"/>
              </a:spcBef>
              <a:buClr>
                <a:srgbClr val="873B1F"/>
              </a:buClr>
              <a:buFont typeface="+mj-lt"/>
              <a:buAutoNum type="arabicPeriod"/>
            </a:pPr>
            <a:r>
              <a:rPr lang="en-US" dirty="0"/>
              <a:t>Use transformations as required by expectations about the process.</a:t>
            </a:r>
          </a:p>
          <a:p>
            <a:pPr marL="352425" indent="-352425">
              <a:lnSpc>
                <a:spcPct val="100000"/>
              </a:lnSpc>
              <a:spcBef>
                <a:spcPts val="1600"/>
              </a:spcBef>
              <a:buClr>
                <a:srgbClr val="873B1F"/>
              </a:buClr>
              <a:buFont typeface="+mj-lt"/>
              <a:buAutoNum type="arabicPeriod"/>
            </a:pPr>
            <a:r>
              <a:rPr lang="en-US" dirty="0"/>
              <a:t>Select simple methods, unless convincing empirical evidence calls for greater complexity.</a:t>
            </a:r>
          </a:p>
          <a:p>
            <a:pPr marL="352425" indent="-352425">
              <a:lnSpc>
                <a:spcPct val="100000"/>
              </a:lnSpc>
              <a:spcBef>
                <a:spcPts val="1600"/>
              </a:spcBef>
              <a:buClr>
                <a:srgbClr val="873B1F"/>
              </a:buClr>
              <a:buFont typeface="+mj-lt"/>
              <a:buAutoNum type="arabicPeriod"/>
            </a:pPr>
            <a:r>
              <a:rPr lang="en-US" dirty="0"/>
              <a:t>Evaluate alternative methods, preferably using out-of-sample data.</a:t>
            </a:r>
          </a:p>
          <a:p>
            <a:pPr marL="352425" indent="-352425">
              <a:lnSpc>
                <a:spcPct val="100000"/>
              </a:lnSpc>
              <a:spcBef>
                <a:spcPts val="1600"/>
              </a:spcBef>
              <a:buClr>
                <a:srgbClr val="873B1F"/>
              </a:buClr>
              <a:buFont typeface="+mj-lt"/>
              <a:buAutoNum type="arabicPeriod"/>
            </a:pPr>
            <a:r>
              <a:rPr lang="en-US" dirty="0"/>
              <a:t>Update the estimates frequently.</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50</a:t>
            </a:fld>
            <a:endParaRPr lang="en-US" dirty="0"/>
          </a:p>
        </p:txBody>
      </p:sp>
    </p:spTree>
    <p:extLst>
      <p:ext uri="{BB962C8B-B14F-4D97-AF65-F5344CB8AC3E}">
        <p14:creationId xmlns:p14="http://schemas.microsoft.com/office/powerpoint/2010/main" val="1999419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p:txBody>
          <a:bodyPr>
            <a:normAutofit/>
          </a:bodyPr>
          <a:lstStyle/>
          <a:p>
            <a:pPr>
              <a:spcBef>
                <a:spcPts val="1600"/>
              </a:spcBef>
            </a:pPr>
            <a:r>
              <a:rPr lang="en-US" sz="1800" dirty="0"/>
              <a:t>Always start by plotting (at least a subset of) the data series to identify past and likely future behavior as well as unusual observations.</a:t>
            </a:r>
          </a:p>
          <a:p>
            <a:pPr>
              <a:spcBef>
                <a:spcPts val="1600"/>
              </a:spcBef>
            </a:pPr>
            <a:r>
              <a:rPr lang="en-US" sz="1800" dirty="0" smtClean="0"/>
              <a:t>The </a:t>
            </a:r>
            <a:r>
              <a:rPr lang="en-US" sz="1800" dirty="0"/>
              <a:t>adaptive features of local methods are typically preferable for short-term forecasting.</a:t>
            </a:r>
          </a:p>
          <a:p>
            <a:pPr>
              <a:spcBef>
                <a:spcPts val="1600"/>
              </a:spcBef>
            </a:pPr>
            <a:r>
              <a:rPr lang="en-US" sz="1800" dirty="0" smtClean="0"/>
              <a:t>Keep </a:t>
            </a:r>
            <a:r>
              <a:rPr lang="en-US" sz="1800" dirty="0"/>
              <a:t>it simple, unless the data (strongly) indicate the need for a more complex approach.</a:t>
            </a:r>
          </a:p>
          <a:p>
            <a:pPr>
              <a:spcBef>
                <a:spcPts val="1600"/>
              </a:spcBef>
            </a:pPr>
            <a:r>
              <a:rPr lang="en-US" sz="1800" dirty="0" smtClean="0"/>
              <a:t>Always </a:t>
            </a:r>
            <a:r>
              <a:rPr lang="en-US" sz="1800" dirty="0"/>
              <a:t>evaluate forecasting performance, ideally using a hold-out sample.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51</a:t>
            </a:fld>
            <a:endParaRPr lang="en-US" dirty="0"/>
          </a:p>
        </p:txBody>
      </p:sp>
    </p:spTree>
    <p:extLst>
      <p:ext uri="{BB962C8B-B14F-4D97-AF65-F5344CB8AC3E}">
        <p14:creationId xmlns:p14="http://schemas.microsoft.com/office/powerpoint/2010/main" val="545980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3.1 Job Openings</a:t>
            </a:r>
            <a:endParaRPr lang="en-US" dirty="0"/>
          </a:p>
        </p:txBody>
      </p:sp>
      <p:sp>
        <p:nvSpPr>
          <p:cNvPr id="3" name="Content Placeholder 2"/>
          <p:cNvSpPr>
            <a:spLocks noGrp="1"/>
          </p:cNvSpPr>
          <p:nvPr>
            <p:ph idx="1"/>
          </p:nvPr>
        </p:nvSpPr>
        <p:spPr/>
        <p:txBody>
          <a:bodyPr>
            <a:normAutofit/>
          </a:bodyPr>
          <a:lstStyle/>
          <a:p>
            <a:pPr marL="0" indent="0">
              <a:lnSpc>
                <a:spcPts val="2200"/>
              </a:lnSpc>
              <a:spcBef>
                <a:spcPts val="2200"/>
              </a:spcBef>
              <a:buNone/>
            </a:pPr>
            <a:r>
              <a:rPr lang="en-US" sz="1800" dirty="0"/>
              <a:t>The monthly employment reports issued by the U.S. Department of Labor are eagerly monitored by investors as indicators of the health of the overall economy. The file </a:t>
            </a:r>
            <a:r>
              <a:rPr lang="en-US" sz="1800" i="1" dirty="0" err="1"/>
              <a:t>Job_openings.xlsx</a:t>
            </a:r>
            <a:r>
              <a:rPr lang="en-US" sz="1800" i="1" dirty="0"/>
              <a:t> </a:t>
            </a:r>
            <a:r>
              <a:rPr lang="en-US" sz="1800" dirty="0"/>
              <a:t>contains the monthly figures for total nonfarm openings, </a:t>
            </a:r>
            <a:r>
              <a:rPr lang="en-US" sz="1800" dirty="0" smtClean="0"/>
              <a:t>from </a:t>
            </a:r>
            <a:r>
              <a:rPr lang="en-US" sz="1800" dirty="0"/>
              <a:t>January </a:t>
            </a:r>
            <a:r>
              <a:rPr lang="en-US" sz="1800" dirty="0" smtClean="0"/>
              <a:t>2001–December </a:t>
            </a:r>
            <a:r>
              <a:rPr lang="en-US" sz="1800" dirty="0"/>
              <a:t>2015, seasonally adjusted.</a:t>
            </a:r>
          </a:p>
          <a:p>
            <a:pPr marL="0" indent="0">
              <a:lnSpc>
                <a:spcPts val="2200"/>
              </a:lnSpc>
              <a:spcBef>
                <a:spcPts val="2200"/>
              </a:spcBef>
              <a:buNone/>
            </a:pPr>
            <a:r>
              <a:rPr lang="en-US" sz="1800" dirty="0"/>
              <a:t>To provide investing insights, develop a forecasting procedure for this series, using </a:t>
            </a:r>
            <a:r>
              <a:rPr lang="en-US" sz="1800" dirty="0" smtClean="0"/>
              <a:t>2001–2012 </a:t>
            </a:r>
            <a:r>
              <a:rPr lang="en-US" sz="1800" dirty="0"/>
              <a:t>as the estimation sample and </a:t>
            </a:r>
            <a:r>
              <a:rPr lang="en-US" sz="1800" dirty="0" smtClean="0"/>
              <a:t>2013–2015 </a:t>
            </a:r>
            <a:r>
              <a:rPr lang="en-US" sz="1800" dirty="0"/>
              <a:t>as the hold-out sample. You should consider all the options described in the chapter: SES, </a:t>
            </a:r>
            <a:r>
              <a:rPr lang="en-US" sz="1800" dirty="0" smtClean="0"/>
              <a:t>LES, </a:t>
            </a:r>
            <a:r>
              <a:rPr lang="en-US" sz="1800" dirty="0"/>
              <a:t>damped LES, Log and Box-Cox transformations. All these options may be explored via the ESM</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52</a:t>
            </a:fld>
            <a:endParaRPr lang="en-US" dirty="0"/>
          </a:p>
        </p:txBody>
      </p:sp>
    </p:spTree>
    <p:extLst>
      <p:ext uri="{BB962C8B-B14F-4D97-AF65-F5344CB8AC3E}">
        <p14:creationId xmlns:p14="http://schemas.microsoft.com/office/powerpoint/2010/main" val="1138832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Minicase</a:t>
            </a:r>
            <a:r>
              <a:rPr lang="en-US" dirty="0"/>
              <a:t> 3.2 The Evolution of Walmart</a:t>
            </a:r>
          </a:p>
        </p:txBody>
      </p:sp>
      <p:sp>
        <p:nvSpPr>
          <p:cNvPr id="3" name="Content Placeholder 2"/>
          <p:cNvSpPr>
            <a:spLocks noGrp="1"/>
          </p:cNvSpPr>
          <p:nvPr>
            <p:ph idx="1"/>
          </p:nvPr>
        </p:nvSpPr>
        <p:spPr/>
        <p:txBody>
          <a:bodyPr>
            <a:normAutofit/>
          </a:bodyPr>
          <a:lstStyle/>
          <a:p>
            <a:pPr marL="0" indent="0">
              <a:lnSpc>
                <a:spcPts val="2200"/>
              </a:lnSpc>
              <a:buNone/>
            </a:pPr>
            <a:r>
              <a:rPr lang="en-US" sz="1800" dirty="0"/>
              <a:t>Consider the data on Walmart stores described in Chapter 2 (</a:t>
            </a:r>
            <a:r>
              <a:rPr lang="en-US" sz="1800" dirty="0" err="1" smtClean="0"/>
              <a:t>Minicase</a:t>
            </a:r>
            <a:r>
              <a:rPr lang="en-US" sz="1800" dirty="0" smtClean="0"/>
              <a:t> 2.2</a:t>
            </a:r>
            <a:r>
              <a:rPr lang="en-US" sz="1800" dirty="0"/>
              <a:t>) and available in </a:t>
            </a:r>
            <a:r>
              <a:rPr lang="en-US" sz="1800" i="1" dirty="0"/>
              <a:t>Walmart_2.xlsx</a:t>
            </a:r>
            <a:r>
              <a:rPr lang="en-US" sz="1800" dirty="0"/>
              <a:t>. In </a:t>
            </a:r>
            <a:r>
              <a:rPr lang="en-US" sz="1800" dirty="0" err="1" smtClean="0"/>
              <a:t>Minicase</a:t>
            </a:r>
            <a:r>
              <a:rPr lang="en-US" sz="1800" dirty="0" smtClean="0"/>
              <a:t> 2.2, </a:t>
            </a:r>
            <a:r>
              <a:rPr lang="en-US" sz="1800" dirty="0"/>
              <a:t>we used basic statistical tools to examine the changing composition of store types and the company’s growth. The objective now is to use exponential smoothing methods to generate the following forecasts:</a:t>
            </a:r>
          </a:p>
          <a:p>
            <a:pPr marL="342900" lvl="0" indent="-342900">
              <a:lnSpc>
                <a:spcPts val="2200"/>
              </a:lnSpc>
              <a:buClr>
                <a:srgbClr val="873B1F"/>
              </a:buClr>
              <a:buFont typeface="+mj-lt"/>
              <a:buAutoNum type="arabicPeriod"/>
            </a:pPr>
            <a:r>
              <a:rPr lang="en-US" sz="1800" dirty="0" smtClean="0"/>
              <a:t>Store </a:t>
            </a:r>
            <a:r>
              <a:rPr lang="en-US" sz="1800" dirty="0"/>
              <a:t>composition for the next three years. </a:t>
            </a:r>
          </a:p>
          <a:p>
            <a:pPr marL="342900" lvl="0" indent="-342900">
              <a:lnSpc>
                <a:spcPts val="2200"/>
              </a:lnSpc>
              <a:buClr>
                <a:srgbClr val="873B1F"/>
              </a:buClr>
              <a:buFont typeface="+mj-lt"/>
              <a:buAutoNum type="arabicPeriod"/>
            </a:pPr>
            <a:r>
              <a:rPr lang="en-US" sz="1800" dirty="0" smtClean="0"/>
              <a:t>Sales </a:t>
            </a:r>
            <a:r>
              <a:rPr lang="en-US" sz="1800" dirty="0"/>
              <a:t>for the next eight quarters.</a:t>
            </a:r>
          </a:p>
          <a:p>
            <a:pPr marL="0" indent="0">
              <a:lnSpc>
                <a:spcPts val="2200"/>
              </a:lnSpc>
              <a:spcBef>
                <a:spcPts val="1600"/>
              </a:spcBef>
              <a:buNone/>
            </a:pPr>
            <a:r>
              <a:rPr lang="en-US" sz="1800" dirty="0"/>
              <a:t>In each </a:t>
            </a:r>
            <a:r>
              <a:rPr lang="en-US" sz="1800" dirty="0" smtClean="0"/>
              <a:t>case, </a:t>
            </a:r>
            <a:r>
              <a:rPr lang="en-US" sz="1800" dirty="0"/>
              <a:t>plot the fitted and observed values of the series and identify any possible shortcomings in your forecasts. </a:t>
            </a:r>
            <a:r>
              <a:rPr lang="en-US" sz="1800" dirty="0" smtClean="0"/>
              <a:t>What </a:t>
            </a:r>
            <a:r>
              <a:rPr lang="en-US" sz="1800" dirty="0"/>
              <a:t>steps, if any, might be taken to improve the forecasts </a:t>
            </a:r>
            <a:r>
              <a:rPr lang="en-US" sz="1800" i="1" dirty="0"/>
              <a:t>without collecting any new data</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53</a:t>
            </a:fld>
            <a:endParaRPr lang="en-US" dirty="0"/>
          </a:p>
        </p:txBody>
      </p:sp>
    </p:spTree>
    <p:extLst>
      <p:ext uri="{BB962C8B-B14F-4D97-AF65-F5344CB8AC3E}">
        <p14:creationId xmlns:p14="http://schemas.microsoft.com/office/powerpoint/2010/main" val="1314342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Minicase</a:t>
            </a:r>
            <a:r>
              <a:rPr lang="en-US" dirty="0"/>
              <a:t> </a:t>
            </a:r>
            <a:r>
              <a:rPr lang="en-US" dirty="0" smtClean="0"/>
              <a:t>3.3 Volatility in the Dow Jones Index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pPr marL="0" indent="0">
                  <a:lnSpc>
                    <a:spcPts val="2200"/>
                  </a:lnSpc>
                  <a:spcBef>
                    <a:spcPts val="1600"/>
                  </a:spcBef>
                  <a:buNone/>
                </a:pPr>
                <a:r>
                  <a:rPr lang="en-US" sz="1600" dirty="0" smtClean="0"/>
                  <a:t>The efficient markets hypothesis </a:t>
                </a:r>
                <a:r>
                  <a:rPr lang="en-US" sz="1600" dirty="0"/>
                  <a:t>(EMH) in finance embodies the notion that financial markets </a:t>
                </a:r>
                <a:r>
                  <a:rPr lang="en-US" sz="1600" dirty="0" smtClean="0"/>
                  <a:t>process new information rapidly in order </a:t>
                </a:r>
                <a:r>
                  <a:rPr lang="en-US" sz="1600" dirty="0"/>
                  <a:t>that the best forecast of a stock’s price in the next (short) time period </a:t>
                </a:r>
                <a:r>
                  <a:rPr lang="en-US" sz="1600" dirty="0" smtClean="0"/>
                  <a:t>be the </a:t>
                </a:r>
                <a:r>
                  <a:rPr lang="en-US" sz="1600" dirty="0"/>
                  <a:t>current price. The EMH is also known as the </a:t>
                </a:r>
                <a:r>
                  <a:rPr lang="en-US" sz="1600" dirty="0" smtClean="0"/>
                  <a:t>random-walk hypothesis because </a:t>
                </a:r>
                <a:r>
                  <a:rPr lang="en-US" sz="1600" dirty="0"/>
                  <a:t>any movement from the present state is essentially unpredictable. The </a:t>
                </a:r>
                <a:r>
                  <a:rPr lang="en-US" sz="1600" dirty="0" smtClean="0"/>
                  <a:t>percentage errors (or </a:t>
                </a:r>
                <a:r>
                  <a:rPr lang="en-US" sz="1600" dirty="0"/>
                  <a:t>stock </a:t>
                </a:r>
                <a:r>
                  <a:rPr lang="en-US" sz="1600" dirty="0" smtClean="0"/>
                  <a:t>returns), which </a:t>
                </a:r>
                <a:r>
                  <a:rPr lang="en-US" sz="1600" dirty="0"/>
                  <a:t>in this context </a:t>
                </a:r>
                <a:r>
                  <a:rPr lang="en-US" sz="1600" dirty="0" smtClean="0"/>
                  <a:t>are given </a:t>
                </a:r>
                <a:r>
                  <a:rPr lang="en-US" sz="1600" dirty="0"/>
                  <a:t>by </a:t>
                </a:r>
                <a14:m>
                  <m:oMath xmlns:m="http://schemas.openxmlformats.org/officeDocument/2006/math">
                    <m:sSub>
                      <m:sSubPr>
                        <m:ctrlPr>
                          <a:rPr lang="en-US" sz="1600" i="1">
                            <a:latin typeface="Cambria Math" charset="0"/>
                          </a:rPr>
                        </m:ctrlPr>
                      </m:sSubPr>
                      <m:e>
                        <m:r>
                          <a:rPr lang="en-US" sz="1600" b="0" i="1" smtClean="0">
                            <a:latin typeface="Cambria Math" charset="0"/>
                          </a:rPr>
                          <m:t>𝑅</m:t>
                        </m:r>
                      </m:e>
                      <m:sub>
                        <m:r>
                          <a:rPr lang="en-US" sz="1600" i="1">
                            <a:latin typeface="Cambria Math" panose="02040503050406030204" pitchFamily="18" charset="0"/>
                          </a:rPr>
                          <m:t>𝑡</m:t>
                        </m:r>
                      </m:sub>
                    </m:sSub>
                    <m:r>
                      <a:rPr lang="en-US" sz="1600" i="1">
                        <a:latin typeface="Cambria Math" panose="02040503050406030204" pitchFamily="18" charset="0"/>
                      </a:rPr>
                      <m:t>=</m:t>
                    </m:r>
                    <m:r>
                      <a:rPr lang="en-US" sz="1600" b="0" i="1" smtClean="0">
                        <a:latin typeface="Cambria Math" charset="0"/>
                      </a:rPr>
                      <m:t>100(</m:t>
                    </m:r>
                    <m:sSub>
                      <m:sSubPr>
                        <m:ctrlPr>
                          <a:rPr lang="en-US" sz="1600" i="1">
                            <a:latin typeface="Cambria Math" charset="0"/>
                          </a:rPr>
                        </m:ctrlPr>
                      </m:sSubPr>
                      <m:e>
                        <m:r>
                          <a:rPr lang="en-US" sz="1600" i="1">
                            <a:latin typeface="Cambria Math" panose="02040503050406030204" pitchFamily="18" charset="0"/>
                          </a:rPr>
                          <m:t>𝑌</m:t>
                        </m:r>
                      </m:e>
                      <m:sub>
                        <m:r>
                          <a:rPr lang="en-US" sz="1600" i="1">
                            <a:latin typeface="Cambria Math" panose="02040503050406030204" pitchFamily="18" charset="0"/>
                          </a:rPr>
                          <m:t>𝑡</m:t>
                        </m:r>
                      </m:sub>
                    </m:sSub>
                    <m:r>
                      <a:rPr lang="en-US" sz="1600" i="1">
                        <a:latin typeface="Cambria Math" panose="02040503050406030204" pitchFamily="18" charset="0"/>
                      </a:rPr>
                      <m:t>−</m:t>
                    </m:r>
                    <m:sSub>
                      <m:sSubPr>
                        <m:ctrlPr>
                          <a:rPr lang="en-US" sz="1600" i="1">
                            <a:latin typeface="Cambria Math" charset="0"/>
                          </a:rPr>
                        </m:ctrlPr>
                      </m:sSubPr>
                      <m:e>
                        <m:r>
                          <a:rPr lang="en-US" sz="1600" i="1">
                            <a:latin typeface="Cambria Math" panose="02040503050406030204" pitchFamily="18" charset="0"/>
                          </a:rPr>
                          <m:t>𝑌</m:t>
                        </m:r>
                      </m:e>
                      <m:sub>
                        <m:r>
                          <a:rPr lang="en-US" sz="1600" i="1">
                            <a:latin typeface="Cambria Math" panose="02040503050406030204" pitchFamily="18" charset="0"/>
                          </a:rPr>
                          <m:t>𝑡</m:t>
                        </m:r>
                        <m:r>
                          <a:rPr lang="en-US" sz="1600" i="1">
                            <a:latin typeface="Cambria Math" panose="02040503050406030204" pitchFamily="18" charset="0"/>
                          </a:rPr>
                          <m:t>−1</m:t>
                        </m:r>
                      </m:sub>
                    </m:sSub>
                  </m:oMath>
                </a14:m>
                <a:r>
                  <a:rPr lang="en-US" sz="1600" dirty="0" smtClean="0"/>
                  <a:t>)/</a:t>
                </a:r>
                <a14:m>
                  <m:oMath xmlns:m="http://schemas.openxmlformats.org/officeDocument/2006/math">
                    <m:sSub>
                      <m:sSubPr>
                        <m:ctrlPr>
                          <a:rPr lang="en-US" sz="1600" i="1" dirty="0" smtClean="0">
                            <a:latin typeface="Cambria Math" charset="0"/>
                          </a:rPr>
                        </m:ctrlPr>
                      </m:sSubPr>
                      <m:e>
                        <m:r>
                          <a:rPr lang="en-US" sz="1600" b="0" i="1" dirty="0" smtClean="0">
                            <a:latin typeface="Cambria Math" charset="0"/>
                          </a:rPr>
                          <m:t>𝑌</m:t>
                        </m:r>
                      </m:e>
                      <m:sub>
                        <m:r>
                          <a:rPr lang="en-US" sz="1600" b="0" i="1" dirty="0" smtClean="0">
                            <a:latin typeface="Cambria Math" charset="0"/>
                          </a:rPr>
                          <m:t>𝑡</m:t>
                        </m:r>
                        <m:r>
                          <a:rPr lang="en-US" sz="1600" b="0" i="1" dirty="0" smtClean="0">
                            <a:latin typeface="Cambria Math" charset="0"/>
                          </a:rPr>
                          <m:t>–1</m:t>
                        </m:r>
                      </m:sub>
                    </m:sSub>
                  </m:oMath>
                </a14:m>
                <a:r>
                  <a:rPr lang="en-US" sz="1600" dirty="0"/>
                  <a:t>, are so defined because the last period’s closing price is the current forecast. </a:t>
                </a:r>
              </a:p>
              <a:p>
                <a:pPr marL="0" indent="0">
                  <a:lnSpc>
                    <a:spcPts val="2200"/>
                  </a:lnSpc>
                  <a:spcBef>
                    <a:spcPts val="1600"/>
                  </a:spcBef>
                  <a:buNone/>
                </a:pPr>
                <a:r>
                  <a:rPr lang="en-US" sz="1600" dirty="0"/>
                  <a:t>The EMH corresponds to the assumption that the successive errors are independent and unpredictable from publicly available information. </a:t>
                </a:r>
                <a:r>
                  <a:rPr lang="en-US" sz="1600" dirty="0" smtClean="0"/>
                  <a:t/>
                </a:r>
                <a:br>
                  <a:rPr lang="en-US" sz="1600" dirty="0" smtClean="0"/>
                </a:br>
                <a:r>
                  <a:rPr lang="en-US" sz="1600" dirty="0" smtClean="0"/>
                  <a:t>There </a:t>
                </a:r>
                <a:r>
                  <a:rPr lang="en-US" sz="1600" dirty="0"/>
                  <a:t>is a vast literature on the EMH in its various forms (see, for example, </a:t>
                </a:r>
                <a:r>
                  <a:rPr lang="en-US" sz="1600" u="sng" dirty="0">
                    <a:hlinkClick r:id="rId2"/>
                  </a:rPr>
                  <a:t>http://en.wikipedia.org/wiki/Efficient market_hypothesis</a:t>
                </a:r>
                <a:r>
                  <a:rPr lang="en-US" sz="1600" dirty="0" smtClean="0"/>
                  <a:t>), </a:t>
                </a:r>
                <a:r>
                  <a:rPr lang="en-US" sz="1600" dirty="0"/>
                  <a:t>and our purpose is </a:t>
                </a:r>
                <a:r>
                  <a:rPr lang="en-US" sz="1600" dirty="0" smtClean="0"/>
                  <a:t/>
                </a:r>
                <a:br>
                  <a:rPr lang="en-US" sz="1600" dirty="0" smtClean="0"/>
                </a:br>
                <a:r>
                  <a:rPr lang="en-US" sz="1600" dirty="0" smtClean="0"/>
                  <a:t>not </a:t>
                </a:r>
                <a:r>
                  <a:rPr lang="en-US" sz="1600" dirty="0"/>
                  <a:t>to discuss the ideas in any detail. </a:t>
                </a:r>
                <a:r>
                  <a:rPr lang="en-US" sz="1600" dirty="0" smtClean="0"/>
                  <a:t>Rather</a:t>
                </a:r>
                <a:r>
                  <a:rPr lang="en-US" sz="1600" dirty="0"/>
                  <a:t>, we note that, in forecasting terms, </a:t>
                </a:r>
                <a:r>
                  <a:rPr lang="en-US" sz="1600" dirty="0" smtClean="0"/>
                  <a:t/>
                </a:r>
                <a:br>
                  <a:rPr lang="en-US" sz="1600" dirty="0" smtClean="0"/>
                </a:br>
                <a:r>
                  <a:rPr lang="en-US" sz="1600" dirty="0" smtClean="0"/>
                  <a:t>the </a:t>
                </a:r>
                <a:r>
                  <a:rPr lang="en-US" sz="1600" dirty="0"/>
                  <a:t>EMH translates into the use of SES with</a:t>
                </a:r>
                <a14:m>
                  <m:oMath xmlns:m="http://schemas.openxmlformats.org/officeDocument/2006/math">
                    <m:r>
                      <a:rPr lang="en-US" sz="1600">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𝛼</m:t>
                    </m:r>
                    <m:r>
                      <a:rPr lang="en-US" sz="1600" i="1">
                        <a:latin typeface="Cambria Math" panose="02040503050406030204" pitchFamily="18" charset="0"/>
                        <a:ea typeface="Cambria Math" panose="02040503050406030204" pitchFamily="18" charset="0"/>
                      </a:rPr>
                      <m:t>=1</m:t>
                    </m:r>
                  </m:oMath>
                </a14:m>
                <a:r>
                  <a:rPr lang="en-US" sz="1600" dirty="0"/>
                  <a:t>, essentially of no real value to the stock trader</a:t>
                </a:r>
                <a:r>
                  <a:rPr lang="en-US" sz="1600" dirty="0" smtClean="0"/>
                  <a:t>.</a:t>
                </a:r>
              </a:p>
              <a:p>
                <a:pPr marL="0" indent="0" algn="r">
                  <a:lnSpc>
                    <a:spcPts val="2200"/>
                  </a:lnSpc>
                  <a:spcBef>
                    <a:spcPts val="1600"/>
                  </a:spcBef>
                  <a:buNone/>
                </a:pPr>
                <a:r>
                  <a:rPr lang="en-US" sz="1200" dirty="0" smtClean="0"/>
                  <a:t>continues</a:t>
                </a:r>
                <a:endParaRPr lang="en-US"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698" t="-1038" r="-2344"/>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54</a:t>
            </a:fld>
            <a:endParaRPr lang="en-US" dirty="0"/>
          </a:p>
        </p:txBody>
      </p:sp>
    </p:spTree>
    <p:extLst>
      <p:ext uri="{BB962C8B-B14F-4D97-AF65-F5344CB8AC3E}">
        <p14:creationId xmlns:p14="http://schemas.microsoft.com/office/powerpoint/2010/main" val="1866609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Minicase</a:t>
            </a:r>
            <a:r>
              <a:rPr lang="en-US" dirty="0"/>
              <a:t> </a:t>
            </a:r>
            <a:r>
              <a:rPr lang="en-US" dirty="0" smtClean="0"/>
              <a:t>3.3 Volatility in the Dow Jones Index</a:t>
            </a:r>
            <a:endParaRPr lang="en-US" dirty="0"/>
          </a:p>
        </p:txBody>
      </p:sp>
      <p:sp>
        <p:nvSpPr>
          <p:cNvPr id="3" name="Content Placeholder 2"/>
          <p:cNvSpPr>
            <a:spLocks noGrp="1"/>
          </p:cNvSpPr>
          <p:nvPr>
            <p:ph idx="1"/>
          </p:nvPr>
        </p:nvSpPr>
        <p:spPr/>
        <p:txBody>
          <a:bodyPr>
            <a:noAutofit/>
          </a:bodyPr>
          <a:lstStyle/>
          <a:p>
            <a:pPr marL="0" indent="0">
              <a:lnSpc>
                <a:spcPts val="2200"/>
              </a:lnSpc>
              <a:buNone/>
            </a:pPr>
            <a:r>
              <a:rPr lang="en-US" sz="1600" dirty="0"/>
              <a:t>Despite many efforts to the contrary, it is essentially </a:t>
            </a:r>
            <a:r>
              <a:rPr lang="en-US" sz="1600" dirty="0" smtClean="0"/>
              <a:t>impossible </a:t>
            </a:r>
            <a:r>
              <a:rPr lang="en-US" sz="1600" dirty="0"/>
              <a:t>for any purely statistical forecasting method to beat the random walk for any long period of time. Insider information </a:t>
            </a:r>
            <a:r>
              <a:rPr lang="en-US" sz="1600" dirty="0" smtClean="0"/>
              <a:t>can, </a:t>
            </a:r>
            <a:r>
              <a:rPr lang="en-US" sz="1600" dirty="0"/>
              <a:t>of </a:t>
            </a:r>
            <a:r>
              <a:rPr lang="en-US" sz="1600" dirty="0" smtClean="0"/>
              <a:t>course, </a:t>
            </a:r>
            <a:r>
              <a:rPr lang="en-US" sz="1600" dirty="0"/>
              <a:t>be of considerable value, but those forecasters tend not to be at liberty </a:t>
            </a:r>
            <a:r>
              <a:rPr lang="en-US" sz="1600" dirty="0" smtClean="0"/>
              <a:t>to </a:t>
            </a:r>
            <a:r>
              <a:rPr lang="en-US" sz="1600" dirty="0"/>
              <a:t>talk about their </a:t>
            </a:r>
            <a:r>
              <a:rPr lang="en-US" sz="1600" dirty="0" smtClean="0"/>
              <a:t>methods.  </a:t>
            </a:r>
            <a:r>
              <a:rPr lang="en-US" sz="1600" dirty="0"/>
              <a:t>Nevertheless, </a:t>
            </a:r>
            <a:r>
              <a:rPr lang="en-US" sz="1600" dirty="0" smtClean="0"/>
              <a:t>some </a:t>
            </a:r>
            <a:r>
              <a:rPr lang="en-US" sz="1600" dirty="0"/>
              <a:t>interesting questions </a:t>
            </a:r>
            <a:r>
              <a:rPr lang="en-US" sz="1600" dirty="0" smtClean="0"/>
              <a:t>can </a:t>
            </a:r>
            <a:r>
              <a:rPr lang="en-US" sz="1600" dirty="0"/>
              <a:t>be answered that relate to </a:t>
            </a:r>
            <a:r>
              <a:rPr lang="en-US" sz="1600" i="1" dirty="0"/>
              <a:t>volatility</a:t>
            </a:r>
            <a:r>
              <a:rPr lang="en-US" sz="1600" dirty="0"/>
              <a:t>. </a:t>
            </a:r>
            <a:r>
              <a:rPr lang="en-US" sz="1600" dirty="0" smtClean="0"/>
              <a:t>Toward that end, </a:t>
            </a:r>
            <a:r>
              <a:rPr lang="en-US" sz="1600" dirty="0"/>
              <a:t>we can examine the pattern of the forecast errors to determine whether the inherent variability in those forecasts varies over time. When variability is high, considerable opportunities exist for traders to buy or sell </a:t>
            </a:r>
            <a:r>
              <a:rPr lang="en-US" sz="1600" dirty="0" smtClean="0"/>
              <a:t>options (Hull, 2002).  </a:t>
            </a:r>
            <a:r>
              <a:rPr lang="en-US" sz="1600" dirty="0"/>
              <a:t>Conversely, when variability is very low, there is little room in the market for such contracts.</a:t>
            </a:r>
          </a:p>
          <a:p>
            <a:pPr marL="0" indent="0">
              <a:lnSpc>
                <a:spcPts val="2200"/>
              </a:lnSpc>
              <a:buNone/>
            </a:pPr>
            <a:r>
              <a:rPr lang="en-US" sz="1600" dirty="0"/>
              <a:t>The spreadsheet </a:t>
            </a:r>
            <a:r>
              <a:rPr lang="en-US" sz="1600" i="1" dirty="0" smtClean="0"/>
              <a:t>DowJones_2.xlsx</a:t>
            </a:r>
            <a:r>
              <a:rPr lang="en-US" sz="1600" dirty="0" smtClean="0"/>
              <a:t> </a:t>
            </a:r>
            <a:r>
              <a:rPr lang="en-US" sz="1600" dirty="0"/>
              <a:t>provides daily closing prices for the period </a:t>
            </a:r>
            <a:r>
              <a:rPr lang="en-US" sz="1600" dirty="0" smtClean="0"/>
              <a:t>2011–2016, </a:t>
            </a:r>
            <a:r>
              <a:rPr lang="en-US" sz="1600" dirty="0"/>
              <a:t>along with the values of the returns and their absolute values.</a:t>
            </a:r>
          </a:p>
          <a:p>
            <a:pPr marL="231775" lvl="0" indent="-231775">
              <a:lnSpc>
                <a:spcPts val="2200"/>
              </a:lnSpc>
              <a:buClr>
                <a:srgbClr val="873B1F"/>
              </a:buClr>
              <a:buFont typeface="+mj-lt"/>
              <a:buAutoNum type="arabicPeriod"/>
            </a:pPr>
            <a:r>
              <a:rPr lang="en-US" sz="1600" dirty="0" smtClean="0"/>
              <a:t>Examine </a:t>
            </a:r>
            <a:r>
              <a:rPr lang="en-US" sz="1600" dirty="0"/>
              <a:t>the validity of the EMH for this series.</a:t>
            </a:r>
          </a:p>
          <a:p>
            <a:pPr marL="231775" lvl="0" indent="-231775">
              <a:lnSpc>
                <a:spcPts val="2200"/>
              </a:lnSpc>
              <a:buClr>
                <a:srgbClr val="873B1F"/>
              </a:buClr>
              <a:buFont typeface="+mj-lt"/>
              <a:buAutoNum type="arabicPeriod"/>
            </a:pPr>
            <a:r>
              <a:rPr lang="en-US" sz="1600" dirty="0" smtClean="0"/>
              <a:t>Use </a:t>
            </a:r>
            <a:r>
              <a:rPr lang="en-US" sz="1600" dirty="0"/>
              <a:t>the SES to develop a forecasting method for the absolute values of the returns. Is </a:t>
            </a:r>
            <a:r>
              <a:rPr lang="en-US" sz="1600" dirty="0" smtClean="0"/>
              <a:t>volatility predictable, at least </a:t>
            </a:r>
            <a:r>
              <a:rPr lang="en-US" sz="1600" dirty="0"/>
              <a:t>to some </a:t>
            </a:r>
            <a:r>
              <a:rPr lang="en-US" sz="1600" dirty="0" smtClean="0"/>
              <a:t>extent?</a:t>
            </a:r>
            <a:endParaRPr lang="en-US" sz="16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55</a:t>
            </a:fld>
            <a:endParaRPr lang="en-US" dirty="0"/>
          </a:p>
        </p:txBody>
      </p:sp>
    </p:spTree>
    <p:extLst>
      <p:ext uri="{BB962C8B-B14F-4D97-AF65-F5344CB8AC3E}">
        <p14:creationId xmlns:p14="http://schemas.microsoft.com/office/powerpoint/2010/main" val="42666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3.2 Extrapolative Methods</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graphicFrame>
        <p:nvGraphicFramePr>
          <p:cNvPr id="8" name="Table 7">
            <a:extLst>
              <a:ext uri="{FF2B5EF4-FFF2-40B4-BE49-F238E27FC236}">
                <a16:creationId xmlns="" xmlns:a16="http://schemas.microsoft.com/office/drawing/2014/main" id="{C8024A6A-231D-4DD9-B3FC-785780B772DF}"/>
              </a:ext>
            </a:extLst>
          </p:cNvPr>
          <p:cNvGraphicFramePr>
            <a:graphicFrameLocks noGrp="1"/>
          </p:cNvGraphicFramePr>
          <p:nvPr>
            <p:extLst>
              <p:ext uri="{D42A27DB-BD31-4B8C-83A1-F6EECF244321}">
                <p14:modId xmlns:p14="http://schemas.microsoft.com/office/powerpoint/2010/main" val="364743523"/>
              </p:ext>
            </p:extLst>
          </p:nvPr>
        </p:nvGraphicFramePr>
        <p:xfrm>
          <a:off x="685799" y="2057399"/>
          <a:ext cx="6193973" cy="1371600"/>
        </p:xfrm>
        <a:graphic>
          <a:graphicData uri="http://schemas.openxmlformats.org/drawingml/2006/table">
            <a:tbl>
              <a:tblPr firstRow="1" firstCol="1" lastRow="1" lastCol="1" bandRow="1" bandCol="1">
                <a:tableStyleId>{5C22544A-7EE6-4342-B048-85BDC9FD1C3A}</a:tableStyleId>
              </a:tblPr>
              <a:tblGrid>
                <a:gridCol w="2013041">
                  <a:extLst>
                    <a:ext uri="{9D8B030D-6E8A-4147-A177-3AD203B41FA5}">
                      <a16:colId xmlns="" xmlns:a16="http://schemas.microsoft.com/office/drawing/2014/main" val="2508211390"/>
                    </a:ext>
                  </a:extLst>
                </a:gridCol>
                <a:gridCol w="1393644">
                  <a:extLst>
                    <a:ext uri="{9D8B030D-6E8A-4147-A177-3AD203B41FA5}">
                      <a16:colId xmlns="" xmlns:a16="http://schemas.microsoft.com/office/drawing/2014/main" val="2742801251"/>
                    </a:ext>
                  </a:extLst>
                </a:gridCol>
                <a:gridCol w="1393644">
                  <a:extLst>
                    <a:ext uri="{9D8B030D-6E8A-4147-A177-3AD203B41FA5}">
                      <a16:colId xmlns="" xmlns:a16="http://schemas.microsoft.com/office/drawing/2014/main" val="102650738"/>
                    </a:ext>
                  </a:extLst>
                </a:gridCol>
                <a:gridCol w="1393644">
                  <a:extLst>
                    <a:ext uri="{9D8B030D-6E8A-4147-A177-3AD203B41FA5}">
                      <a16:colId xmlns="" xmlns:a16="http://schemas.microsoft.com/office/drawing/2014/main" val="3502822765"/>
                    </a:ext>
                  </a:extLst>
                </a:gridCol>
              </a:tblGrid>
              <a:tr h="342900">
                <a:tc>
                  <a:txBody>
                    <a:bodyPr/>
                    <a:lstStyle/>
                    <a:p>
                      <a:pPr marL="0" marR="0" algn="l">
                        <a:lnSpc>
                          <a:spcPct val="100000"/>
                        </a:lnSpc>
                        <a:spcBef>
                          <a:spcPts val="0"/>
                        </a:spcBef>
                        <a:spcAft>
                          <a:spcPts val="0"/>
                        </a:spcAft>
                      </a:pPr>
                      <a:r>
                        <a:rPr lang="en-US" sz="1400" dirty="0" smtClean="0">
                          <a:effectLst/>
                          <a:latin typeface="Arial" charset="0"/>
                          <a:ea typeface="Arial" charset="0"/>
                          <a:cs typeface="Arial" charset="0"/>
                        </a:rPr>
                        <a:t>Forecast Origin</a:t>
                      </a:r>
                      <a:endParaRPr lang="en-US" sz="1400" dirty="0">
                        <a:effectLst/>
                        <a:latin typeface="Arial" charset="0"/>
                        <a:ea typeface="Arial" charset="0"/>
                        <a:cs typeface="Arial" charset="0"/>
                      </a:endParaRPr>
                    </a:p>
                  </a:txBody>
                  <a:tcPr marL="68580" marR="68580" marT="0" marB="0"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12</a:t>
                      </a:r>
                      <a:endParaRPr lang="en-US" sz="14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13</a:t>
                      </a:r>
                      <a:endParaRPr lang="en-US" sz="14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14</a:t>
                      </a:r>
                      <a:endParaRPr lang="en-US" sz="14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extLst>
                  <a:ext uri="{0D108BD9-81ED-4DB2-BD59-A6C34878D82A}">
                    <a16:rowId xmlns="" xmlns:a16="http://schemas.microsoft.com/office/drawing/2014/main" val="3859908213"/>
                  </a:ext>
                </a:extLst>
              </a:tr>
              <a:tr h="342900">
                <a:tc>
                  <a:txBody>
                    <a:bodyPr/>
                    <a:lstStyle/>
                    <a:p>
                      <a:pPr marL="0" marR="0" algn="l">
                        <a:lnSpc>
                          <a:spcPct val="100000"/>
                        </a:lnSpc>
                        <a:spcBef>
                          <a:spcPts val="0"/>
                        </a:spcBef>
                        <a:spcAft>
                          <a:spcPts val="0"/>
                        </a:spcAft>
                      </a:pPr>
                      <a:r>
                        <a:rPr lang="en-US" sz="1400" b="0" dirty="0" smtClean="0">
                          <a:solidFill>
                            <a:schemeClr val="tx1"/>
                          </a:solidFill>
                          <a:effectLst/>
                          <a:latin typeface="Arial" charset="0"/>
                          <a:ea typeface="Arial" charset="0"/>
                          <a:cs typeface="Arial" charset="0"/>
                        </a:rPr>
                        <a:t>Forecast for period 13</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rgbClr val="182752"/>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b="0" i="1" dirty="0" smtClean="0">
                          <a:solidFill>
                            <a:schemeClr val="tx1"/>
                          </a:solidFill>
                          <a:effectLst/>
                          <a:latin typeface="Arial" charset="0"/>
                          <a:ea typeface="Arial" charset="0"/>
                          <a:cs typeface="Arial" charset="0"/>
                        </a:rPr>
                        <a:t>F</a:t>
                      </a:r>
                      <a:r>
                        <a:rPr lang="en-US" sz="1400" b="0" i="1" baseline="-25000" dirty="0" smtClean="0">
                          <a:solidFill>
                            <a:schemeClr val="tx1"/>
                          </a:solidFill>
                          <a:effectLst/>
                          <a:latin typeface="Arial" charset="0"/>
                          <a:ea typeface="Arial" charset="0"/>
                          <a:cs typeface="Arial" charset="0"/>
                        </a:rPr>
                        <a:t>13</a:t>
                      </a:r>
                      <a:r>
                        <a:rPr lang="en-US" sz="1400" b="0" dirty="0" smtClean="0">
                          <a:solidFill>
                            <a:schemeClr val="tx1"/>
                          </a:solidFill>
                          <a:effectLst/>
                          <a:latin typeface="Arial" charset="0"/>
                          <a:ea typeface="Arial" charset="0"/>
                          <a:cs typeface="Arial" charset="0"/>
                        </a:rPr>
                        <a:t>(1)</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4281532106"/>
                  </a:ext>
                </a:extLst>
              </a:tr>
              <a:tr h="342900">
                <a:tc>
                  <a:txBody>
                    <a:bodyPr/>
                    <a:lstStyle/>
                    <a:p>
                      <a:pPr marL="0" marR="0" algn="l">
                        <a:lnSpc>
                          <a:spcPct val="100000"/>
                        </a:lnSpc>
                        <a:spcBef>
                          <a:spcPts val="0"/>
                        </a:spcBef>
                        <a:spcAft>
                          <a:spcPts val="0"/>
                        </a:spcAft>
                      </a:pPr>
                      <a:r>
                        <a:rPr lang="en-US" sz="1400" b="0" dirty="0" smtClean="0">
                          <a:solidFill>
                            <a:schemeClr val="tx1"/>
                          </a:solidFill>
                          <a:effectLst/>
                          <a:latin typeface="Arial" charset="0"/>
                          <a:ea typeface="Arial" charset="0"/>
                          <a:cs typeface="Arial" charset="0"/>
                        </a:rPr>
                        <a:t>Forecast for period 14</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rgbClr val="182752"/>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b="0" i="1" dirty="0" smtClean="0">
                          <a:solidFill>
                            <a:schemeClr val="tx1"/>
                          </a:solidFill>
                          <a:effectLst/>
                          <a:latin typeface="Arial" charset="0"/>
                          <a:ea typeface="Arial" charset="0"/>
                          <a:cs typeface="Arial" charset="0"/>
                        </a:rPr>
                        <a:t>F</a:t>
                      </a:r>
                      <a:r>
                        <a:rPr lang="en-US" sz="1400" b="0" i="1" baseline="-25000" dirty="0" smtClean="0">
                          <a:solidFill>
                            <a:schemeClr val="tx1"/>
                          </a:solidFill>
                          <a:effectLst/>
                          <a:latin typeface="Arial" charset="0"/>
                          <a:ea typeface="Arial" charset="0"/>
                          <a:cs typeface="Arial" charset="0"/>
                        </a:rPr>
                        <a:t>14</a:t>
                      </a:r>
                      <a:r>
                        <a:rPr lang="en-US" sz="1400" b="0" dirty="0" smtClean="0">
                          <a:solidFill>
                            <a:schemeClr val="tx1"/>
                          </a:solidFill>
                          <a:effectLst/>
                          <a:latin typeface="Arial" charset="0"/>
                          <a:ea typeface="Arial" charset="0"/>
                          <a:cs typeface="Arial" charset="0"/>
                        </a:rPr>
                        <a:t>(2)</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b="0" i="1" dirty="0" smtClean="0">
                          <a:solidFill>
                            <a:schemeClr val="tx1"/>
                          </a:solidFill>
                          <a:effectLst/>
                          <a:latin typeface="Arial" charset="0"/>
                          <a:ea typeface="Arial" charset="0"/>
                          <a:cs typeface="Arial" charset="0"/>
                        </a:rPr>
                        <a:t>F</a:t>
                      </a:r>
                      <a:r>
                        <a:rPr lang="en-US" sz="1400" b="0" i="1" baseline="-25000" dirty="0" smtClean="0">
                          <a:solidFill>
                            <a:schemeClr val="tx1"/>
                          </a:solidFill>
                          <a:effectLst/>
                          <a:latin typeface="Arial" charset="0"/>
                          <a:ea typeface="Arial" charset="0"/>
                          <a:cs typeface="Arial" charset="0"/>
                        </a:rPr>
                        <a:t>14</a:t>
                      </a:r>
                      <a:r>
                        <a:rPr lang="en-US" sz="1400" b="0" dirty="0" smtClean="0">
                          <a:solidFill>
                            <a:schemeClr val="tx1"/>
                          </a:solidFill>
                          <a:effectLst/>
                          <a:latin typeface="Arial" charset="0"/>
                          <a:ea typeface="Arial" charset="0"/>
                          <a:cs typeface="Arial" charset="0"/>
                        </a:rPr>
                        <a:t>(1)</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342900">
                <a:tc>
                  <a:txBody>
                    <a:bodyPr/>
                    <a:lstStyle/>
                    <a:p>
                      <a:pPr marL="0" marR="0" algn="l">
                        <a:lnSpc>
                          <a:spcPct val="100000"/>
                        </a:lnSpc>
                        <a:spcBef>
                          <a:spcPts val="0"/>
                        </a:spcBef>
                        <a:spcAft>
                          <a:spcPts val="0"/>
                        </a:spcAft>
                      </a:pPr>
                      <a:r>
                        <a:rPr lang="en-US" sz="1400" b="0" dirty="0" smtClean="0">
                          <a:solidFill>
                            <a:schemeClr val="tx1"/>
                          </a:solidFill>
                          <a:effectLst/>
                          <a:latin typeface="Arial" charset="0"/>
                          <a:ea typeface="Arial" charset="0"/>
                          <a:cs typeface="Arial" charset="0"/>
                        </a:rPr>
                        <a:t>Forecast for period 15</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rgbClr val="182752"/>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b="0" i="1" dirty="0" smtClean="0">
                          <a:solidFill>
                            <a:schemeClr val="tx1"/>
                          </a:solidFill>
                          <a:effectLst/>
                          <a:latin typeface="Arial" charset="0"/>
                          <a:ea typeface="Arial" charset="0"/>
                          <a:cs typeface="Arial" charset="0"/>
                        </a:rPr>
                        <a:t>F</a:t>
                      </a:r>
                      <a:r>
                        <a:rPr lang="en-US" sz="1400" b="0" i="1" baseline="-25000" dirty="0" smtClean="0">
                          <a:solidFill>
                            <a:schemeClr val="tx1"/>
                          </a:solidFill>
                          <a:effectLst/>
                          <a:latin typeface="Arial" charset="0"/>
                          <a:ea typeface="Arial" charset="0"/>
                          <a:cs typeface="Arial" charset="0"/>
                        </a:rPr>
                        <a:t>15</a:t>
                      </a:r>
                      <a:r>
                        <a:rPr lang="en-US" sz="1400" b="0" dirty="0" smtClean="0">
                          <a:solidFill>
                            <a:schemeClr val="tx1"/>
                          </a:solidFill>
                          <a:effectLst/>
                          <a:latin typeface="Arial" charset="0"/>
                          <a:ea typeface="Arial" charset="0"/>
                          <a:cs typeface="Arial" charset="0"/>
                        </a:rPr>
                        <a:t>(3)</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b="0" i="1" dirty="0" smtClean="0">
                          <a:solidFill>
                            <a:schemeClr val="tx1"/>
                          </a:solidFill>
                          <a:effectLst/>
                          <a:latin typeface="Arial" charset="0"/>
                          <a:ea typeface="Arial" charset="0"/>
                          <a:cs typeface="Arial" charset="0"/>
                        </a:rPr>
                        <a:t>F</a:t>
                      </a:r>
                      <a:r>
                        <a:rPr lang="en-US" sz="1400" b="0" i="1" baseline="-25000" dirty="0" smtClean="0">
                          <a:solidFill>
                            <a:schemeClr val="tx1"/>
                          </a:solidFill>
                          <a:effectLst/>
                          <a:latin typeface="Arial" charset="0"/>
                          <a:ea typeface="Arial" charset="0"/>
                          <a:cs typeface="Arial" charset="0"/>
                        </a:rPr>
                        <a:t>15</a:t>
                      </a:r>
                      <a:r>
                        <a:rPr lang="en-US" sz="1400" b="0" dirty="0" smtClean="0">
                          <a:solidFill>
                            <a:schemeClr val="tx1"/>
                          </a:solidFill>
                          <a:effectLst/>
                          <a:latin typeface="Arial" charset="0"/>
                          <a:ea typeface="Arial" charset="0"/>
                          <a:cs typeface="Arial" charset="0"/>
                        </a:rPr>
                        <a:t>(2)</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b="0" i="1" dirty="0" smtClean="0">
                          <a:solidFill>
                            <a:schemeClr val="tx1"/>
                          </a:solidFill>
                          <a:effectLst/>
                          <a:latin typeface="Arial" charset="0"/>
                          <a:ea typeface="Arial" charset="0"/>
                          <a:cs typeface="Arial" charset="0"/>
                        </a:rPr>
                        <a:t>F</a:t>
                      </a:r>
                      <a:r>
                        <a:rPr lang="en-US" sz="1400" b="0" i="1" baseline="-25000" dirty="0" smtClean="0">
                          <a:solidFill>
                            <a:schemeClr val="tx1"/>
                          </a:solidFill>
                          <a:effectLst/>
                          <a:latin typeface="Arial" charset="0"/>
                          <a:ea typeface="Arial" charset="0"/>
                          <a:cs typeface="Arial" charset="0"/>
                        </a:rPr>
                        <a:t>15</a:t>
                      </a:r>
                      <a:r>
                        <a:rPr lang="en-US" sz="1400" b="0" dirty="0" smtClean="0">
                          <a:solidFill>
                            <a:schemeClr val="tx1"/>
                          </a:solidFill>
                          <a:effectLst/>
                          <a:latin typeface="Arial" charset="0"/>
                          <a:ea typeface="Arial" charset="0"/>
                          <a:cs typeface="Arial" charset="0"/>
                        </a:rPr>
                        <a:t>(1)</a:t>
                      </a:r>
                      <a:endParaRPr lang="en-US" sz="14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r>
            </a:tbl>
          </a:graphicData>
        </a:graphic>
      </p:graphicFrame>
      <p:sp>
        <p:nvSpPr>
          <p:cNvPr id="9" name="Content Placeholder 2"/>
          <p:cNvSpPr txBox="1">
            <a:spLocks/>
          </p:cNvSpPr>
          <p:nvPr/>
        </p:nvSpPr>
        <p:spPr>
          <a:xfrm>
            <a:off x="685800" y="1467293"/>
            <a:ext cx="7543800" cy="5901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23938">
              <a:buFont typeface="Arial" panose="020B0604020202020204" pitchFamily="34" charset="0"/>
              <a:buNone/>
            </a:pPr>
            <a:r>
              <a:rPr lang="en-US" sz="1600" b="1" smtClean="0">
                <a:solidFill>
                  <a:srgbClr val="182752"/>
                </a:solidFill>
              </a:rPr>
              <a:t>Table 3.1	</a:t>
            </a:r>
            <a:r>
              <a:rPr lang="en-US" sz="1600" b="1" smtClean="0">
                <a:solidFill>
                  <a:srgbClr val="873B1F"/>
                </a:solidFill>
              </a:rPr>
              <a:t>Notation </a:t>
            </a:r>
            <a:r>
              <a:rPr lang="en-US" sz="1600" b="1" dirty="0" smtClean="0">
                <a:solidFill>
                  <a:srgbClr val="873B1F"/>
                </a:solidFill>
              </a:rPr>
              <a:t>for Forecasts Made at Different Forecast </a:t>
            </a:r>
            <a:r>
              <a:rPr lang="en-US" sz="1600" b="1" smtClean="0">
                <a:solidFill>
                  <a:srgbClr val="873B1F"/>
                </a:solidFill>
              </a:rPr>
              <a:t>Origins </a:t>
            </a:r>
            <a:br>
              <a:rPr lang="en-US" sz="1600" b="1" smtClean="0">
                <a:solidFill>
                  <a:srgbClr val="873B1F"/>
                </a:solidFill>
              </a:rPr>
            </a:br>
            <a:r>
              <a:rPr lang="en-US" sz="1600" b="1" smtClean="0">
                <a:solidFill>
                  <a:srgbClr val="873B1F"/>
                </a:solidFill>
              </a:rPr>
              <a:t>and </a:t>
            </a:r>
            <a:r>
              <a:rPr lang="en-US" sz="1600" b="1" dirty="0" smtClean="0">
                <a:solidFill>
                  <a:srgbClr val="873B1F"/>
                </a:solidFill>
              </a:rPr>
              <a:t>for Varying Forecast Horizons</a:t>
            </a:r>
          </a:p>
        </p:txBody>
      </p:sp>
    </p:spTree>
    <p:extLst>
      <p:ext uri="{BB962C8B-B14F-4D97-AF65-F5344CB8AC3E}">
        <p14:creationId xmlns:p14="http://schemas.microsoft.com/office/powerpoint/2010/main" val="4410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3.2 Extrapolative Methods</a:t>
            </a:r>
          </a:p>
        </p:txBody>
      </p:sp>
      <p:sp>
        <p:nvSpPr>
          <p:cNvPr id="4" name="Content Placeholder 2"/>
          <p:cNvSpPr>
            <a:spLocks noGrp="1"/>
          </p:cNvSpPr>
          <p:nvPr>
            <p:ph idx="1"/>
          </p:nvPr>
        </p:nvSpPr>
        <p:spPr>
          <a:xfrm>
            <a:off x="685800" y="1481328"/>
            <a:ext cx="7543800" cy="4698810"/>
          </a:xfrm>
        </p:spPr>
        <p:txBody>
          <a:bodyPr/>
          <a:lstStyle/>
          <a:p>
            <a:pPr marL="7937" indent="0">
              <a:lnSpc>
                <a:spcPts val="2000"/>
              </a:lnSpc>
              <a:spcBef>
                <a:spcPts val="2200"/>
              </a:spcBef>
              <a:buNone/>
            </a:pPr>
            <a:r>
              <a:rPr lang="en-US" b="1" dirty="0" smtClean="0">
                <a:solidFill>
                  <a:srgbClr val="873B1F"/>
                </a:solidFill>
              </a:rPr>
              <a:t>Locally Constant Forecasts</a:t>
            </a:r>
          </a:p>
          <a:p>
            <a:pPr>
              <a:spcBef>
                <a:spcPts val="1600"/>
              </a:spcBef>
            </a:pPr>
            <a:r>
              <a:rPr lang="en-US" sz="1800" dirty="0"/>
              <a:t>A series is </a:t>
            </a:r>
            <a:r>
              <a:rPr lang="en-US" sz="1800" b="1" dirty="0">
                <a:solidFill>
                  <a:srgbClr val="873B1F"/>
                </a:solidFill>
              </a:rPr>
              <a:t>locally constant </a:t>
            </a:r>
            <a:r>
              <a:rPr lang="en-US" sz="1800" dirty="0"/>
              <a:t>if the mean level changes gradually over time but there is no reason to expect a systematic increase or decrease in the future. The forecast function is:</a:t>
            </a:r>
          </a:p>
          <a:p>
            <a:endParaRPr lang="en-US" sz="1800" dirty="0"/>
          </a:p>
          <a:p>
            <a:pPr marL="0" indent="0">
              <a:buNone/>
            </a:pPr>
            <a:endParaRPr lang="en-US" sz="1800" dirty="0"/>
          </a:p>
          <a:p>
            <a:r>
              <a:rPr lang="en-US" sz="1800" dirty="0"/>
              <a:t>That is, the plot showing future forecasts is a horizontal line. When a new observation becomes available, the constant is updated</a:t>
            </a:r>
            <a:r>
              <a:rPr lang="en-US" sz="1800" dirty="0" smtClean="0"/>
              <a:t>.</a:t>
            </a:r>
            <a:endParaRPr lang="en-US" sz="18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7</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A7EA58A9-94D1-4057-A405-9CB0F92A7DE9}"/>
                  </a:ext>
                </a:extLst>
              </p:cNvPr>
              <p:cNvSpPr/>
              <p:nvPr/>
            </p:nvSpPr>
            <p:spPr>
              <a:xfrm>
                <a:off x="3055561" y="2817614"/>
                <a:ext cx="272547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charset="0"/>
                            </a:rPr>
                          </m:ctrlPr>
                        </m:sSubPr>
                        <m:e>
                          <m:r>
                            <a:rPr lang="en-US" sz="2400" i="1">
                              <a:latin typeface="Cambria Math" panose="02040503050406030204" pitchFamily="18" charset="0"/>
                            </a:rPr>
                            <m:t>𝐹</m:t>
                          </m:r>
                        </m:e>
                        <m:sub>
                          <m:r>
                            <a:rPr lang="en-US" sz="2400" i="1">
                              <a:latin typeface="Cambria Math" panose="02040503050406030204" pitchFamily="18" charset="0"/>
                            </a:rPr>
                            <m:t>𝑡</m:t>
                          </m:r>
                          <m:r>
                            <a:rPr lang="en-US" sz="2400" i="0">
                              <a:latin typeface="Cambria Math" panose="02040503050406030204" pitchFamily="18" charset="0"/>
                            </a:rPr>
                            <m:t>+</m:t>
                          </m:r>
                          <m:r>
                            <a:rPr lang="en-US" sz="2400" i="1">
                              <a:latin typeface="Cambria Math" panose="02040503050406030204" pitchFamily="18" charset="0"/>
                            </a:rPr>
                            <m:t>h</m:t>
                          </m:r>
                        </m:sub>
                      </m:sSub>
                      <m:r>
                        <a:rPr lang="en-US" sz="2400" i="0">
                          <a:latin typeface="Cambria Math" panose="02040503050406030204" pitchFamily="18" charset="0"/>
                        </a:rPr>
                        <m:t>(</m:t>
                      </m:r>
                      <m:r>
                        <a:rPr lang="en-US" sz="2400" i="1">
                          <a:latin typeface="Cambria Math" panose="02040503050406030204" pitchFamily="18" charset="0"/>
                        </a:rPr>
                        <m:t>h</m:t>
                      </m:r>
                      <m:r>
                        <a:rPr lang="en-US" sz="2400" i="0">
                          <a:latin typeface="Cambria Math" panose="02040503050406030204" pitchFamily="18" charset="0"/>
                        </a:rPr>
                        <m:t>)=</m:t>
                      </m:r>
                      <m:r>
                        <m:rPr>
                          <m:nor/>
                        </m:rPr>
                        <a:rPr lang="en-US" sz="2400" i="1">
                          <a:latin typeface="Cambria Math" panose="02040503050406030204" pitchFamily="18" charset="0"/>
                        </a:rPr>
                        <m:t>constant</m:t>
                      </m:r>
                    </m:oMath>
                  </m:oMathPara>
                </a14:m>
                <a:endParaRPr lang="en-US" sz="2400" dirty="0"/>
              </a:p>
            </p:txBody>
          </p:sp>
        </mc:Choice>
        <mc:Fallback xmlns="">
          <p:sp>
            <p:nvSpPr>
              <p:cNvPr id="7" name="Rectangle 6">
                <a:extLst>
                  <a:ext uri="{FF2B5EF4-FFF2-40B4-BE49-F238E27FC236}">
                    <a16:creationId xmlns:a16="http://schemas.microsoft.com/office/drawing/2014/main" xmlns:a14="http://schemas.microsoft.com/office/drawing/2010/main" xmlns="" id="{A7EA58A9-94D1-4057-A405-9CB0F92A7DE9}"/>
                  </a:ext>
                </a:extLst>
              </p:cNvPr>
              <p:cNvSpPr>
                <a:spLocks noRot="1" noChangeAspect="1" noMove="1" noResize="1" noEditPoints="1" noAdjustHandles="1" noChangeArrowheads="1" noChangeShapeType="1" noTextEdit="1"/>
              </p:cNvSpPr>
              <p:nvPr/>
            </p:nvSpPr>
            <p:spPr>
              <a:xfrm>
                <a:off x="3055561" y="2817614"/>
                <a:ext cx="2725479" cy="461665"/>
              </a:xfrm>
              <a:prstGeom prst="rect">
                <a:avLst/>
              </a:prstGeom>
              <a:blipFill rotWithShape="0">
                <a:blip r:embed="rId2"/>
                <a:stretch>
                  <a:fillRect l="-224" b="-17105"/>
                </a:stretch>
              </a:blipFill>
            </p:spPr>
            <p:txBody>
              <a:bodyPr/>
              <a:lstStyle/>
              <a:p>
                <a:r>
                  <a:rPr lang="en-US">
                    <a:noFill/>
                  </a:rPr>
                  <a:t> </a:t>
                </a:r>
              </a:p>
            </p:txBody>
          </p:sp>
        </mc:Fallback>
      </mc:AlternateContent>
    </p:spTree>
    <p:extLst>
      <p:ext uri="{BB962C8B-B14F-4D97-AF65-F5344CB8AC3E}">
        <p14:creationId xmlns:p14="http://schemas.microsoft.com/office/powerpoint/2010/main" val="92456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3.2 Extrapolative Methods</a:t>
            </a:r>
          </a:p>
        </p:txBody>
      </p:sp>
      <p:sp>
        <p:nvSpPr>
          <p:cNvPr id="4" name="Content Placeholder 2"/>
          <p:cNvSpPr>
            <a:spLocks noGrp="1"/>
          </p:cNvSpPr>
          <p:nvPr>
            <p:ph idx="1"/>
          </p:nvPr>
        </p:nvSpPr>
        <p:spPr>
          <a:xfrm>
            <a:off x="685800" y="1481328"/>
            <a:ext cx="7543800" cy="326207"/>
          </a:xfrm>
        </p:spPr>
        <p:txBody>
          <a:bodyPr/>
          <a:lstStyle/>
          <a:p>
            <a:pPr marL="7937" indent="0">
              <a:lnSpc>
                <a:spcPts val="2000"/>
              </a:lnSpc>
              <a:spcBef>
                <a:spcPts val="2200"/>
              </a:spcBef>
              <a:buNone/>
            </a:pPr>
            <a:r>
              <a:rPr lang="en-US" b="1" dirty="0" smtClean="0">
                <a:solidFill>
                  <a:srgbClr val="873B1F"/>
                </a:solidFill>
              </a:rPr>
              <a:t>Locally Constant Forecasts</a:t>
            </a:r>
          </a:p>
        </p:txBody>
      </p:sp>
      <p:sp>
        <p:nvSpPr>
          <p:cNvPr id="5" name="Slide Number Placeholder 4"/>
          <p:cNvSpPr>
            <a:spLocks noGrp="1"/>
          </p:cNvSpPr>
          <p:nvPr>
            <p:ph type="sldNum" sz="quarter" idx="4"/>
          </p:nvPr>
        </p:nvSpPr>
        <p:spPr/>
        <p:txBody>
          <a:bodyPr/>
          <a:lstStyle/>
          <a:p>
            <a:fld id="{9BB7F014-2DB4-4D49-99B4-59FA1294E957}" type="slidenum">
              <a:rPr lang="en-US" smtClean="0"/>
              <a:pPr/>
              <a:t>8</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sp>
        <p:nvSpPr>
          <p:cNvPr id="7" name="Content Placeholder 2"/>
          <p:cNvSpPr txBox="1">
            <a:spLocks/>
          </p:cNvSpPr>
          <p:nvPr/>
        </p:nvSpPr>
        <p:spPr>
          <a:xfrm>
            <a:off x="685800" y="1880011"/>
            <a:ext cx="7543800" cy="59205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75" indent="-1031875">
              <a:lnSpc>
                <a:spcPct val="100000"/>
              </a:lnSpc>
              <a:buFont typeface="Arial" panose="020B0604020202020204" pitchFamily="34" charset="0"/>
              <a:buNone/>
            </a:pPr>
            <a:r>
              <a:rPr lang="en-US" sz="1600" b="1" dirty="0" smtClean="0">
                <a:solidFill>
                  <a:srgbClr val="182752"/>
                </a:solidFill>
              </a:rPr>
              <a:t>Figure 3.4	</a:t>
            </a:r>
            <a:r>
              <a:rPr lang="en-US" sz="1600" b="1" smtClean="0">
                <a:solidFill>
                  <a:srgbClr val="873B1F"/>
                </a:solidFill>
              </a:rPr>
              <a:t>Time Series Plot for Weekly Sales for WFJ for the First 26 Weeks, Compared with the Average</a:t>
            </a:r>
            <a:endParaRPr lang="en-US" sz="1600" dirty="0">
              <a:solidFill>
                <a:srgbClr val="873B1F"/>
              </a:solidFill>
            </a:endParaRPr>
          </a:p>
        </p:txBody>
      </p:sp>
      <p:pic>
        <p:nvPicPr>
          <p:cNvPr id="3" name="Picture 2"/>
          <p:cNvPicPr>
            <a:picLocks noChangeAspect="1"/>
          </p:cNvPicPr>
          <p:nvPr/>
        </p:nvPicPr>
        <p:blipFill>
          <a:blip r:embed="rId2"/>
          <a:stretch>
            <a:fillRect/>
          </a:stretch>
        </p:blipFill>
        <p:spPr>
          <a:xfrm>
            <a:off x="685799" y="2514600"/>
            <a:ext cx="6193972" cy="3728219"/>
          </a:xfrm>
          <a:prstGeom prst="rect">
            <a:avLst/>
          </a:prstGeom>
        </p:spPr>
      </p:pic>
    </p:spTree>
    <p:extLst>
      <p:ext uri="{BB962C8B-B14F-4D97-AF65-F5344CB8AC3E}">
        <p14:creationId xmlns:p14="http://schemas.microsoft.com/office/powerpoint/2010/main" val="68802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3.2 Extrapolative Methods</a:t>
            </a:r>
          </a:p>
        </p:txBody>
      </p:sp>
      <p:sp>
        <p:nvSpPr>
          <p:cNvPr id="4" name="Content Placeholder 2"/>
          <p:cNvSpPr>
            <a:spLocks noGrp="1"/>
          </p:cNvSpPr>
          <p:nvPr>
            <p:ph idx="1"/>
          </p:nvPr>
        </p:nvSpPr>
        <p:spPr>
          <a:xfrm>
            <a:off x="685800" y="1481328"/>
            <a:ext cx="7543800" cy="4698810"/>
          </a:xfrm>
        </p:spPr>
        <p:txBody>
          <a:bodyPr/>
          <a:lstStyle/>
          <a:p>
            <a:pPr marL="7937" indent="0">
              <a:lnSpc>
                <a:spcPts val="2000"/>
              </a:lnSpc>
              <a:spcBef>
                <a:spcPts val="2200"/>
              </a:spcBef>
              <a:buNone/>
            </a:pPr>
            <a:r>
              <a:rPr lang="en-US" b="1" dirty="0" smtClean="0">
                <a:solidFill>
                  <a:srgbClr val="873B1F"/>
                </a:solidFill>
              </a:rPr>
              <a:t>Use of Moving Averages</a:t>
            </a:r>
          </a:p>
          <a:p>
            <a:pPr>
              <a:spcBef>
                <a:spcPts val="1600"/>
              </a:spcBef>
            </a:pPr>
            <a:r>
              <a:rPr lang="en-US" sz="1800" dirty="0"/>
              <a:t>The moving average of order </a:t>
            </a:r>
            <a:r>
              <a:rPr lang="en-US" sz="1800" i="1" dirty="0"/>
              <a:t>K</a:t>
            </a:r>
            <a:r>
              <a:rPr lang="en-US" sz="1800" dirty="0"/>
              <a:t> evaluated at time</a:t>
            </a:r>
            <a:r>
              <a:rPr lang="en-US" sz="1800" i="1" dirty="0"/>
              <a:t> t </a:t>
            </a:r>
            <a:r>
              <a:rPr lang="en-US" sz="1800" dirty="0"/>
              <a:t>is denoted by </a:t>
            </a:r>
            <a:r>
              <a:rPr lang="en-US" sz="1800" i="1" dirty="0"/>
              <a:t>MA(</a:t>
            </a:r>
            <a:r>
              <a:rPr lang="en-US" sz="1800" i="1" dirty="0" err="1"/>
              <a:t>t|K</a:t>
            </a:r>
            <a:r>
              <a:rPr lang="en-US" sz="1800" i="1" dirty="0"/>
              <a:t>)</a:t>
            </a:r>
            <a:r>
              <a:rPr lang="en-US" sz="1800" dirty="0"/>
              <a:t>:</a:t>
            </a:r>
          </a:p>
          <a:p>
            <a:pPr marL="0" indent="0">
              <a:buNone/>
            </a:pPr>
            <a:endParaRPr lang="en-US" sz="1800" dirty="0"/>
          </a:p>
          <a:p>
            <a:pPr marL="0" indent="0">
              <a:buNone/>
            </a:pPr>
            <a:endParaRPr lang="en-US" sz="1800" dirty="0"/>
          </a:p>
          <a:p>
            <a:r>
              <a:rPr lang="en-US" sz="1800" dirty="0"/>
              <a:t>At each point in time, we drop the oldest observation and add a new one.</a:t>
            </a:r>
          </a:p>
          <a:p>
            <a:r>
              <a:rPr lang="en-US" sz="1800" dirty="0"/>
              <a:t>Large values of </a:t>
            </a:r>
            <a:r>
              <a:rPr lang="en-US" sz="1800" i="1" dirty="0"/>
              <a:t>K</a:t>
            </a:r>
            <a:r>
              <a:rPr lang="en-US" sz="1800" dirty="0"/>
              <a:t> produce smoother plots but are slower to adapt to changes.</a:t>
            </a:r>
          </a:p>
          <a:p>
            <a:r>
              <a:rPr lang="en-US" sz="1800" dirty="0"/>
              <a:t>We then forecast the time series at time</a:t>
            </a:r>
            <a:r>
              <a:rPr lang="en-US" sz="1800" i="1" dirty="0"/>
              <a:t> (t+1) </a:t>
            </a:r>
            <a:r>
              <a:rPr lang="en-US" sz="1800" dirty="0"/>
              <a:t>using the formula</a:t>
            </a:r>
            <a:r>
              <a:rPr lang="en-US" sz="1800" dirty="0" smtClean="0"/>
              <a:t>:</a:t>
            </a:r>
            <a:endParaRPr lang="en-US" sz="1800" i="1"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9</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3: Forecasting Non-Seasonal Series</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91548582"/>
              </p:ext>
            </p:extLst>
          </p:nvPr>
        </p:nvGraphicFramePr>
        <p:xfrm>
          <a:off x="2924122" y="2367280"/>
          <a:ext cx="2962221" cy="659451"/>
        </p:xfrm>
        <a:graphic>
          <a:graphicData uri="http://schemas.openxmlformats.org/presentationml/2006/ole">
            <mc:AlternateContent xmlns:mc="http://schemas.openxmlformats.org/markup-compatibility/2006">
              <mc:Choice xmlns:v="urn:schemas-microsoft-com:vml" Requires="v">
                <p:oleObj spid="_x0000_s20521" name="Equation" r:id="rId3" imgW="1968480" imgH="393480" progId="Equation.DSMT4">
                  <p:embed/>
                </p:oleObj>
              </mc:Choice>
              <mc:Fallback>
                <p:oleObj name="Equation" r:id="rId3" imgW="1968480" imgH="393480" progId="Equation.DSMT4">
                  <p:embed/>
                  <p:pic>
                    <p:nvPicPr>
                      <p:cNvPr id="0" name=""/>
                      <p:cNvPicPr>
                        <a:picLocks noChangeAspect="1" noChangeArrowheads="1"/>
                      </p:cNvPicPr>
                      <p:nvPr/>
                    </p:nvPicPr>
                    <p:blipFill>
                      <a:blip r:embed="rId4"/>
                      <a:srcRect/>
                      <a:stretch>
                        <a:fillRect/>
                      </a:stretch>
                    </p:blipFill>
                    <p:spPr bwMode="auto">
                      <a:xfrm>
                        <a:off x="2924122" y="2367280"/>
                        <a:ext cx="2962221" cy="659451"/>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96168056"/>
              </p:ext>
            </p:extLst>
          </p:nvPr>
        </p:nvGraphicFramePr>
        <p:xfrm>
          <a:off x="3667760" y="4922071"/>
          <a:ext cx="1812608" cy="416691"/>
        </p:xfrm>
        <a:graphic>
          <a:graphicData uri="http://schemas.openxmlformats.org/presentationml/2006/ole">
            <mc:AlternateContent xmlns:mc="http://schemas.openxmlformats.org/markup-compatibility/2006">
              <mc:Choice xmlns:v="urn:schemas-microsoft-com:vml" Requires="v">
                <p:oleObj spid="_x0000_s20522" name="Equation" r:id="rId5" imgW="1104900" imgH="254000" progId="">
                  <p:embed/>
                </p:oleObj>
              </mc:Choice>
              <mc:Fallback>
                <p:oleObj name="Equation" r:id="rId5" imgW="1104900" imgH="254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760" y="4922071"/>
                        <a:ext cx="1812608" cy="416691"/>
                      </a:xfrm>
                      <a:prstGeom prst="rect">
                        <a:avLst/>
                      </a:prstGeom>
                      <a:noFill/>
                      <a:extLst/>
                    </p:spPr>
                  </p:pic>
                </p:oleObj>
              </mc:Fallback>
            </mc:AlternateContent>
          </a:graphicData>
        </a:graphic>
      </p:graphicFrame>
    </p:spTree>
    <p:extLst>
      <p:ext uri="{BB962C8B-B14F-4D97-AF65-F5344CB8AC3E}">
        <p14:creationId xmlns:p14="http://schemas.microsoft.com/office/powerpoint/2010/main" val="15014780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1194</TotalTime>
  <Words>4353</Words>
  <Application>Microsoft Macintosh PowerPoint</Application>
  <PresentationFormat>On-screen Show (4:3)</PresentationFormat>
  <Paragraphs>425</Paragraphs>
  <Slides>55</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.AppleSystemUIFont</vt:lpstr>
      <vt:lpstr>Arial</vt:lpstr>
      <vt:lpstr>Calibri</vt:lpstr>
      <vt:lpstr>Cambria Math</vt:lpstr>
      <vt:lpstr>Symbol</vt:lpstr>
      <vt:lpstr>Times New Roman</vt:lpstr>
      <vt:lpstr>Wingdings</vt:lpstr>
      <vt:lpstr>Office Theme</vt:lpstr>
      <vt:lpstr>Equation</vt:lpstr>
      <vt:lpstr>Forecasting  Non-Seasonal Series</vt:lpstr>
      <vt:lpstr>Chapter 3: Forecasting Non-Seasonal Series</vt:lpstr>
      <vt:lpstr>3.1 Method or Model?</vt:lpstr>
      <vt:lpstr>3.2 Extrapolative Methods</vt:lpstr>
      <vt:lpstr>3.2 Extrapolative Methods</vt:lpstr>
      <vt:lpstr>3.2 Extrapolative Methods</vt:lpstr>
      <vt:lpstr>3.2 Extrapolative Methods</vt:lpstr>
      <vt:lpstr>3.2 Extrapolative Methods</vt:lpstr>
      <vt:lpstr>3.2 Extrapolative Methods</vt:lpstr>
      <vt:lpstr>3.2 Extrapolative Methods</vt:lpstr>
      <vt:lpstr>3.2 Extrapolative Methods</vt:lpstr>
      <vt:lpstr>3.3 Simple Exponential Smoothing</vt:lpstr>
      <vt:lpstr>3.3 Simple Exponential Smoothing</vt:lpstr>
      <vt:lpstr>3.3 Simple Exponential Smoothing</vt:lpstr>
      <vt:lpstr>3.3 Simple Exponential Smoothing</vt:lpstr>
      <vt:lpstr>3.3 Simple Exponential Smoothing</vt:lpstr>
      <vt:lpstr>3.3 Simple Exponential Smoothing</vt:lpstr>
      <vt:lpstr>Discussion Question</vt:lpstr>
      <vt:lpstr>3.3 Simple Exponential Smoothing</vt:lpstr>
      <vt:lpstr>3.3 Simple Exponential Smoothing</vt:lpstr>
      <vt:lpstr>3.3 Simple Exponential Smoothing</vt:lpstr>
      <vt:lpstr>3.3 Simple Exponential Smoothing – Example</vt:lpstr>
      <vt:lpstr>3.3 Simple Exponential Smoothing</vt:lpstr>
      <vt:lpstr>3.3 Simple Exponential Smoothing</vt:lpstr>
      <vt:lpstr>3.3 Simple Exponential Smoothing</vt:lpstr>
      <vt:lpstr>3.4 Linear Exponential Smoothing</vt:lpstr>
      <vt:lpstr>3.4 Linear Exponential Smoothing</vt:lpstr>
      <vt:lpstr>3.4 Linear Exponential Smoothing</vt:lpstr>
      <vt:lpstr>3.4 Linear Exponential Smoothing</vt:lpstr>
      <vt:lpstr>3.4 Linear Exponential Smoothing</vt:lpstr>
      <vt:lpstr>3.4 Linear Exponential Smoothing</vt:lpstr>
      <vt:lpstr>3.4 Linear Exponential Smoothing</vt:lpstr>
      <vt:lpstr>3.4 Linear Exponential Smoothing</vt:lpstr>
      <vt:lpstr>3.4 Linear Exponential Smoothing</vt:lpstr>
      <vt:lpstr>3.4 Linear Exponential Smoothing</vt:lpstr>
      <vt:lpstr>3.5 Exponential Smoothing with a Damped Trend</vt:lpstr>
      <vt:lpstr>3.5 Exponential Smoothing with a Damped Trend</vt:lpstr>
      <vt:lpstr>3.5 Exponential Smoothing with a Damped Trend</vt:lpstr>
      <vt:lpstr>3.6 Other Approaches to Trend Forecasting</vt:lpstr>
      <vt:lpstr>3.6 Other Approaches to Trend Forecasting</vt:lpstr>
      <vt:lpstr>3.7 The Use of Transformations</vt:lpstr>
      <vt:lpstr>3.7 The Use of Transformations</vt:lpstr>
      <vt:lpstr>3.7 The Use of Transformations</vt:lpstr>
      <vt:lpstr>3.7 The Use of Transformations</vt:lpstr>
      <vt:lpstr>3.7 The Use of Transformations</vt:lpstr>
      <vt:lpstr>The Box-Cox Transformations</vt:lpstr>
      <vt:lpstr>3.8 Prediction Intervals</vt:lpstr>
      <vt:lpstr>3.8 Prediction Intervals</vt:lpstr>
      <vt:lpstr>3.9 Method Selection</vt:lpstr>
      <vt:lpstr>3.10 Principles of Extrapolative Methods</vt:lpstr>
      <vt:lpstr>Take-Aways</vt:lpstr>
      <vt:lpstr>Minicase 3.1 Job Openings</vt:lpstr>
      <vt:lpstr>Minicase 3.2 The Evolution of Walmart</vt:lpstr>
      <vt:lpstr>Minicase 3.3 Volatility in the Dow Jones Index</vt:lpstr>
      <vt:lpstr>Minicase 3.3 Volatility in the Dow Jones Index</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68</cp:revision>
  <dcterms:created xsi:type="dcterms:W3CDTF">2017-08-05T17:51:38Z</dcterms:created>
  <dcterms:modified xsi:type="dcterms:W3CDTF">2017-08-23T18:13:51Z</dcterms:modified>
</cp:coreProperties>
</file>