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1"/>
  </p:notesMasterIdLst>
  <p:sldIdLst>
    <p:sldId id="256" r:id="rId2"/>
    <p:sldId id="258" r:id="rId3"/>
    <p:sldId id="259" r:id="rId4"/>
    <p:sldId id="367" r:id="rId5"/>
    <p:sldId id="368" r:id="rId6"/>
    <p:sldId id="329" r:id="rId7"/>
    <p:sldId id="369" r:id="rId8"/>
    <p:sldId id="370" r:id="rId9"/>
    <p:sldId id="371" r:id="rId10"/>
    <p:sldId id="261" r:id="rId11"/>
    <p:sldId id="372" r:id="rId12"/>
    <p:sldId id="373" r:id="rId13"/>
    <p:sldId id="374" r:id="rId14"/>
    <p:sldId id="375" r:id="rId15"/>
    <p:sldId id="376" r:id="rId16"/>
    <p:sldId id="377" r:id="rId17"/>
    <p:sldId id="378" r:id="rId18"/>
    <p:sldId id="389" r:id="rId19"/>
    <p:sldId id="379" r:id="rId20"/>
    <p:sldId id="380" r:id="rId21"/>
    <p:sldId id="381" r:id="rId22"/>
    <p:sldId id="382" r:id="rId23"/>
    <p:sldId id="384" r:id="rId24"/>
    <p:sldId id="385" r:id="rId25"/>
    <p:sldId id="386" r:id="rId26"/>
    <p:sldId id="331" r:id="rId27"/>
    <p:sldId id="291" r:id="rId28"/>
    <p:sldId id="332" r:id="rId29"/>
    <p:sldId id="387" r:id="rId30"/>
    <p:sldId id="333" r:id="rId31"/>
    <p:sldId id="334" r:id="rId32"/>
    <p:sldId id="335" r:id="rId33"/>
    <p:sldId id="292" r:id="rId34"/>
    <p:sldId id="290" r:id="rId35"/>
    <p:sldId id="364" r:id="rId36"/>
    <p:sldId id="363" r:id="rId37"/>
    <p:sldId id="365" r:id="rId38"/>
    <p:sldId id="366" r:id="rId39"/>
    <p:sldId id="388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2752"/>
    <a:srgbClr val="873B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592"/>
    <p:restoredTop sz="94643"/>
  </p:normalViewPr>
  <p:slideViewPr>
    <p:cSldViewPr snapToGrid="0" snapToObjects="1">
      <p:cViewPr varScale="1">
        <p:scale>
          <a:sx n="108" d="100"/>
          <a:sy n="108" d="100"/>
        </p:scale>
        <p:origin x="200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Relationship Id="rId2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606BA-D6F8-7B4A-85FB-7D2C30FCBDD8}" type="datetimeFigureOut">
              <a:rPr lang="en-US" smtClean="0"/>
              <a:t>8/23/17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9634CD-C043-3F44-B5E6-9E1B6AE4D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175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634CD-C043-3F44-B5E6-9E1B6AE4D7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47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5486400" y="0"/>
            <a:ext cx="3657600" cy="6858000"/>
          </a:xfrm>
          <a:prstGeom prst="rect">
            <a:avLst/>
          </a:prstGeom>
          <a:solidFill>
            <a:srgbClr val="18275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0" y="1737360"/>
            <a:ext cx="3657600" cy="3509963"/>
          </a:xfrm>
          <a:noFill/>
          <a:ln>
            <a:noFill/>
          </a:ln>
        </p:spPr>
        <p:txBody>
          <a:bodyPr lIns="0" anchor="t" anchorCtr="0">
            <a:normAutofit/>
          </a:bodyPr>
          <a:lstStyle>
            <a:lvl1pPr algn="ctr">
              <a:defRPr sz="3600" b="0" i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86400" y="0"/>
            <a:ext cx="3657600" cy="1655762"/>
          </a:xfrm>
          <a:ln>
            <a:noFill/>
          </a:ln>
        </p:spPr>
        <p:txBody>
          <a:bodyPr anchor="b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Chapter 3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81328"/>
            <a:ext cx="7543800" cy="4698810"/>
          </a:xfrm>
        </p:spPr>
        <p:txBody>
          <a:bodyPr/>
          <a:lstStyle>
            <a:lvl1pPr>
              <a:buClr>
                <a:srgbClr val="873B1F"/>
              </a:buClr>
              <a:defRPr sz="2000"/>
            </a:lvl1pPr>
            <a:lvl2pPr marL="457200" indent="-228600">
              <a:buFont typeface=".AppleSystemUIFont" charset="-120"/>
              <a:buChar char="–"/>
              <a:defRPr sz="1800"/>
            </a:lvl2pPr>
            <a:lvl3pPr>
              <a:buClr>
                <a:srgbClr val="873B1F"/>
              </a:buClr>
              <a:defRPr sz="1600"/>
            </a:lvl3pPr>
            <a:lvl4pPr marL="915988" indent="-228600">
              <a:buFont typeface=".AppleSystemUIFont" charset="-120"/>
              <a:buChar char="–"/>
              <a:defRPr sz="1400"/>
            </a:lvl4pPr>
            <a:lvl5pPr>
              <a:buClr>
                <a:srgbClr val="873B1F"/>
              </a:buCl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85799" y="6495275"/>
            <a:ext cx="7438869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599" y="6495275"/>
            <a:ext cx="411479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>
                <a:solidFill>
                  <a:srgbClr val="18275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9BB7F014-2DB4-4D49-99B4-59FA1294E95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43000"/>
          </a:xfrm>
          <a:prstGeom prst="rect">
            <a:avLst/>
          </a:prstGeom>
          <a:solidFill>
            <a:srgbClr val="182752"/>
          </a:solidFill>
        </p:spPr>
        <p:txBody>
          <a:bodyPr vert="horz" lIns="457200" tIns="45720" rIns="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481328"/>
            <a:ext cx="7886700" cy="46988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708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687388" indent="-2301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915988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146175" indent="-2301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Relationship Id="rId3" Type="http://schemas.openxmlformats.org/officeDocument/2006/relationships/image" Target="../media/image11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4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Relationship Id="rId3" Type="http://schemas.openxmlformats.org/officeDocument/2006/relationships/image" Target="../media/image17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8.w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19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25.wmf"/><Relationship Id="rId5" Type="http://schemas.openxmlformats.org/officeDocument/2006/relationships/image" Target="../media/image29.png"/><Relationship Id="rId6" Type="http://schemas.openxmlformats.org/officeDocument/2006/relationships/image" Target="../media/image26.tif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4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Seasonal Series: Forecasting and Decomposition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Chapter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2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4.3 Forecasting Using a Seasonal Decomposition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0" y="1481328"/>
            <a:ext cx="7543800" cy="46988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basic steps in the process are:</a:t>
            </a:r>
          </a:p>
          <a:p>
            <a:pPr marL="363524" indent="-363524">
              <a:buClr>
                <a:srgbClr val="873B1F"/>
              </a:buClr>
              <a:buFont typeface="Arial" charset="0"/>
              <a:buAutoNum type="arabicPeriod"/>
            </a:pPr>
            <a:r>
              <a:rPr lang="en-US" dirty="0"/>
              <a:t>Generate estimates of the trend by averaging out the seasonal component.</a:t>
            </a:r>
          </a:p>
          <a:p>
            <a:pPr marL="363524" indent="-363524">
              <a:buClr>
                <a:srgbClr val="873B1F"/>
              </a:buClr>
              <a:buFont typeface="Arial" charset="0"/>
              <a:buAutoNum type="arabicPeriod"/>
            </a:pPr>
            <a:r>
              <a:rPr lang="en-US" dirty="0"/>
              <a:t>Estimate the seasonal component by removing the trend from the series.</a:t>
            </a:r>
          </a:p>
          <a:p>
            <a:pPr marL="363524" indent="-363524">
              <a:buClr>
                <a:srgbClr val="873B1F"/>
              </a:buClr>
              <a:buFont typeface="Arial" charset="0"/>
              <a:buAutoNum type="arabicPeriod"/>
            </a:pPr>
            <a:r>
              <a:rPr lang="en-US" dirty="0"/>
              <a:t>Create a </a:t>
            </a:r>
            <a:r>
              <a:rPr lang="en-US" dirty="0" err="1"/>
              <a:t>deseasonalized</a:t>
            </a:r>
            <a:r>
              <a:rPr lang="en-US" dirty="0"/>
              <a:t> series.</a:t>
            </a:r>
          </a:p>
          <a:p>
            <a:pPr marL="363524" indent="-363524">
              <a:buClr>
                <a:srgbClr val="873B1F"/>
              </a:buClr>
              <a:buFont typeface="Arial" charset="0"/>
              <a:buAutoNum type="arabicPeriod"/>
            </a:pPr>
            <a:r>
              <a:rPr lang="en-US" dirty="0"/>
              <a:t>Forecast the trend and the seasonal pattern separately.</a:t>
            </a:r>
          </a:p>
          <a:p>
            <a:pPr marL="363524" indent="-363524">
              <a:buClr>
                <a:srgbClr val="873B1F"/>
              </a:buClr>
              <a:buFont typeface="Arial" charset="0"/>
              <a:buAutoNum type="arabicPeriod"/>
            </a:pPr>
            <a:r>
              <a:rPr lang="en-US" dirty="0"/>
              <a:t>Recombine the trend forecast with the seasonal component to produce a forecast for the original series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900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4.3 Forecasting Using a Seasonal Decomposition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0" y="1481328"/>
            <a:ext cx="7543800" cy="4698810"/>
          </a:xfrm>
        </p:spPr>
        <p:txBody>
          <a:bodyPr>
            <a:normAutofit/>
          </a:bodyPr>
          <a:lstStyle/>
          <a:p>
            <a:pPr>
              <a:spcBef>
                <a:spcPts val="2200"/>
              </a:spcBef>
              <a:defRPr/>
            </a:pPr>
            <a:r>
              <a:rPr lang="en-US" b="1" i="1" dirty="0">
                <a:solidFill>
                  <a:srgbClr val="873B1F"/>
                </a:solidFill>
              </a:rPr>
              <a:t>Pure Decomposition </a:t>
            </a:r>
            <a:r>
              <a:rPr lang="en-US" dirty="0"/>
              <a:t>- use all n data points to estimate the fitted value at each time </a:t>
            </a:r>
            <a:r>
              <a:rPr lang="en-US" i="1" dirty="0"/>
              <a:t>t</a:t>
            </a:r>
            <a:r>
              <a:rPr lang="en-US" dirty="0"/>
              <a:t> (</a:t>
            </a:r>
            <a:r>
              <a:rPr lang="en-US" b="1" dirty="0"/>
              <a:t>two-sided </a:t>
            </a:r>
            <a:r>
              <a:rPr lang="en-US" dirty="0"/>
              <a:t>decomposition</a:t>
            </a:r>
            <a:r>
              <a:rPr lang="en-US" dirty="0" smtClean="0"/>
              <a:t>)</a:t>
            </a:r>
            <a:endParaRPr lang="en-US" dirty="0"/>
          </a:p>
          <a:p>
            <a:pPr>
              <a:spcBef>
                <a:spcPts val="2200"/>
              </a:spcBef>
              <a:defRPr/>
            </a:pPr>
            <a:r>
              <a:rPr lang="en-US" b="1" i="1" dirty="0">
                <a:solidFill>
                  <a:srgbClr val="873B1F"/>
                </a:solidFill>
              </a:rPr>
              <a:t>Forecasting Decomposition </a:t>
            </a:r>
            <a:r>
              <a:rPr lang="en-US" dirty="0"/>
              <a:t>- use only the data up to and including time </a:t>
            </a:r>
            <a:r>
              <a:rPr lang="en-US" i="1" dirty="0"/>
              <a:t>t</a:t>
            </a:r>
            <a:r>
              <a:rPr lang="en-US" dirty="0"/>
              <a:t> to predict value at time </a:t>
            </a:r>
            <a:r>
              <a:rPr lang="en-US" i="1" dirty="0"/>
              <a:t>t+1</a:t>
            </a:r>
            <a:r>
              <a:rPr lang="en-US" dirty="0"/>
              <a:t> (</a:t>
            </a:r>
            <a:r>
              <a:rPr lang="en-US" b="1" dirty="0"/>
              <a:t>one-sided</a:t>
            </a:r>
            <a:r>
              <a:rPr lang="en-US" dirty="0"/>
              <a:t> decomposition)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85798" y="3838427"/>
            <a:ext cx="7438869" cy="6155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spAutoFit/>
          </a:bodyPr>
          <a:lstStyle/>
          <a:p>
            <a:pPr defTabSz="1047750" eaLnBrk="0" hangingPunct="0">
              <a:spcBef>
                <a:spcPts val="600"/>
              </a:spcBef>
            </a:pPr>
            <a:r>
              <a:rPr lang="en-GB" sz="2000" b="1" u="none" dirty="0" smtClean="0">
                <a:solidFill>
                  <a:srgbClr val="873B1F"/>
                </a:solidFill>
                <a:latin typeface="Arial" charset="0"/>
                <a:ea typeface="Arial" charset="0"/>
                <a:cs typeface="Arial" charset="0"/>
              </a:rPr>
              <a:t>Question</a:t>
            </a:r>
            <a:r>
              <a:rPr lang="en-GB" sz="2000" b="1" dirty="0" smtClean="0">
                <a:solidFill>
                  <a:srgbClr val="873B1F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GB" sz="2000" dirty="0" smtClean="0">
                <a:solidFill>
                  <a:srgbClr val="873B1F"/>
                </a:solidFill>
                <a:latin typeface="Arial" charset="0"/>
                <a:ea typeface="Arial" charset="0"/>
                <a:cs typeface="Arial" charset="0"/>
              </a:rPr>
              <a:t>Under what circumstances is one approach preferable to the other?</a:t>
            </a:r>
            <a:endParaRPr lang="en-GB" sz="2000" u="none" dirty="0">
              <a:solidFill>
                <a:srgbClr val="873B1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441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4.3 Forecasting Using a Seasonal Decomposition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1" y="1481328"/>
            <a:ext cx="6921630" cy="4698810"/>
          </a:xfrm>
        </p:spPr>
        <p:txBody>
          <a:bodyPr>
            <a:normAutofit/>
          </a:bodyPr>
          <a:lstStyle/>
          <a:p>
            <a:pPr marL="0" indent="0">
              <a:spcBef>
                <a:spcPts val="2200"/>
              </a:spcBef>
              <a:buNone/>
              <a:defRPr/>
            </a:pPr>
            <a:r>
              <a:rPr lang="en-US" b="1" dirty="0" smtClean="0">
                <a:solidFill>
                  <a:srgbClr val="873B1F"/>
                </a:solidFill>
              </a:rPr>
              <a:t>Moving Average </a:t>
            </a:r>
            <a:r>
              <a:rPr lang="en-US" i="1" dirty="0" smtClean="0">
                <a:solidFill>
                  <a:srgbClr val="873B1F"/>
                </a:solidFill>
              </a:rPr>
              <a:t>(for forecasting)</a:t>
            </a:r>
            <a:endParaRPr lang="en-US" i="1" dirty="0"/>
          </a:p>
          <a:p>
            <a:pPr marL="0" indent="0">
              <a:lnSpc>
                <a:spcPts val="2400"/>
              </a:lnSpc>
              <a:spcBef>
                <a:spcPts val="2200"/>
              </a:spcBef>
              <a:buNone/>
              <a:defRPr/>
            </a:pPr>
            <a:r>
              <a:rPr lang="en-US" sz="1800" dirty="0" smtClean="0"/>
              <a:t>A (simple) </a:t>
            </a:r>
            <a:r>
              <a:rPr lang="en-US" sz="1800" i="1" dirty="0" smtClean="0"/>
              <a:t>moving average </a:t>
            </a:r>
            <a:r>
              <a:rPr lang="en-US" sz="1800" dirty="0" smtClean="0"/>
              <a:t>of order </a:t>
            </a:r>
            <a:r>
              <a:rPr lang="en-US" sz="1800" i="1" dirty="0" smtClean="0"/>
              <a:t>K</a:t>
            </a:r>
            <a:r>
              <a:rPr lang="en-US" sz="1800" dirty="0" smtClean="0"/>
              <a:t>, denoted by </a:t>
            </a:r>
            <a:r>
              <a:rPr lang="en-US" sz="1800" i="1" dirty="0" smtClean="0"/>
              <a:t>MA</a:t>
            </a:r>
            <a:r>
              <a:rPr lang="en-US" sz="1800" dirty="0" smtClean="0"/>
              <a:t>(</a:t>
            </a:r>
            <a:r>
              <a:rPr lang="en-US" sz="1800" i="1" dirty="0" smtClean="0"/>
              <a:t>K</a:t>
            </a:r>
            <a:r>
              <a:rPr lang="en-US" sz="1800" dirty="0" smtClean="0"/>
              <a:t>), is the average of </a:t>
            </a:r>
            <a:r>
              <a:rPr lang="en-US" sz="1800" i="1" dirty="0" smtClean="0"/>
              <a:t>K</a:t>
            </a:r>
            <a:r>
              <a:rPr lang="en-US" sz="1800" dirty="0" smtClean="0"/>
              <a:t> successive terms in a time series, so the first average is (</a:t>
            </a:r>
            <a:r>
              <a:rPr lang="en-US" sz="1800" i="1" dirty="0" smtClean="0"/>
              <a:t>Y</a:t>
            </a:r>
            <a:r>
              <a:rPr lang="en-US" sz="1800" baseline="-25000" dirty="0" smtClean="0"/>
              <a:t>1</a:t>
            </a:r>
            <a:r>
              <a:rPr lang="en-US" sz="1800" dirty="0" smtClean="0"/>
              <a:t> + </a:t>
            </a:r>
            <a:r>
              <a:rPr lang="en-US" sz="1800" i="1" dirty="0" smtClean="0"/>
              <a:t>Y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+ .. + </a:t>
            </a:r>
            <a:r>
              <a:rPr lang="en-US" sz="1800" i="1" dirty="0" smtClean="0"/>
              <a:t>Y</a:t>
            </a:r>
            <a:r>
              <a:rPr lang="en-US" sz="1800" i="1" baseline="-25000" dirty="0" smtClean="0"/>
              <a:t>K</a:t>
            </a:r>
            <a:r>
              <a:rPr lang="en-US" sz="1800" dirty="0" smtClean="0"/>
              <a:t>)/</a:t>
            </a:r>
            <a:r>
              <a:rPr lang="en-US" sz="1800" i="1" dirty="0" smtClean="0"/>
              <a:t>K</a:t>
            </a:r>
            <a:r>
              <a:rPr lang="en-US" sz="1800" dirty="0" smtClean="0"/>
              <a:t> the second is (</a:t>
            </a:r>
            <a:r>
              <a:rPr lang="en-US" sz="1800" i="1" dirty="0" smtClean="0"/>
              <a:t>Y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+ </a:t>
            </a:r>
            <a:r>
              <a:rPr lang="en-US" sz="1800" i="1" dirty="0" smtClean="0"/>
              <a:t>Y</a:t>
            </a:r>
            <a:r>
              <a:rPr lang="en-US" sz="1800" baseline="-25000" dirty="0" smtClean="0"/>
              <a:t>3</a:t>
            </a:r>
            <a:r>
              <a:rPr lang="en-US" sz="1800" dirty="0" smtClean="0"/>
              <a:t> + .. + </a:t>
            </a:r>
            <a:r>
              <a:rPr lang="en-US" sz="1800" i="1" dirty="0" smtClean="0"/>
              <a:t>Y</a:t>
            </a:r>
            <a:r>
              <a:rPr lang="en-US" sz="1800" i="1" baseline="-25000" dirty="0" smtClean="0"/>
              <a:t>K</a:t>
            </a:r>
            <a:r>
              <a:rPr lang="en-US" sz="1800" baseline="-25000" dirty="0" smtClean="0"/>
              <a:t>+1</a:t>
            </a:r>
            <a:r>
              <a:rPr lang="en-US" sz="1800" dirty="0" smtClean="0"/>
              <a:t>)/</a:t>
            </a:r>
            <a:r>
              <a:rPr lang="en-US" sz="1800" i="1" dirty="0" smtClean="0"/>
              <a:t>K</a:t>
            </a:r>
            <a:r>
              <a:rPr lang="en-US" sz="1800" dirty="0" smtClean="0"/>
              <a:t>, and so on.</a:t>
            </a:r>
          </a:p>
          <a:p>
            <a:pPr marL="0" indent="0">
              <a:lnSpc>
                <a:spcPts val="2400"/>
              </a:lnSpc>
              <a:spcBef>
                <a:spcPts val="2200"/>
              </a:spcBef>
              <a:buNone/>
              <a:defRPr/>
            </a:pPr>
            <a:r>
              <a:rPr lang="en-US" sz="1800" dirty="0" smtClean="0"/>
              <a:t>The moving average taken at time </a:t>
            </a:r>
            <a:r>
              <a:rPr lang="en-US" sz="1800" i="1" dirty="0" smtClean="0"/>
              <a:t>t</a:t>
            </a:r>
            <a:r>
              <a:rPr lang="en-US" sz="1800" dirty="0" smtClean="0"/>
              <a:t> may be denoted by</a:t>
            </a:r>
          </a:p>
          <a:p>
            <a:pPr marL="0" indent="0" algn="ctr">
              <a:lnSpc>
                <a:spcPts val="2400"/>
              </a:lnSpc>
              <a:spcBef>
                <a:spcPts val="1600"/>
              </a:spcBef>
              <a:buNone/>
              <a:defRPr/>
            </a:pPr>
            <a:r>
              <a:rPr lang="en-US" sz="1800" i="1" dirty="0" err="1" smtClean="0"/>
              <a:t>MA</a:t>
            </a:r>
            <a:r>
              <a:rPr lang="en-US" sz="1800" i="1" baseline="-25000" dirty="0" err="1" smtClean="0"/>
              <a:t>t</a:t>
            </a:r>
            <a:r>
              <a:rPr lang="en-US" sz="1800" dirty="0" smtClean="0"/>
              <a:t>(</a:t>
            </a:r>
            <a:r>
              <a:rPr lang="en-US" sz="1800" i="1" dirty="0" smtClean="0"/>
              <a:t>K</a:t>
            </a:r>
            <a:r>
              <a:rPr lang="en-US" sz="1800" dirty="0" smtClean="0"/>
              <a:t>) = (</a:t>
            </a:r>
            <a:r>
              <a:rPr lang="en-US" sz="1800" i="1" dirty="0" err="1" smtClean="0"/>
              <a:t>Y</a:t>
            </a:r>
            <a:r>
              <a:rPr lang="en-US" sz="1800" i="1" baseline="-25000" dirty="0" err="1" smtClean="0"/>
              <a:t>t</a:t>
            </a:r>
            <a:r>
              <a:rPr lang="en-US" sz="1800" baseline="-25000" dirty="0" smtClean="0"/>
              <a:t>–</a:t>
            </a:r>
            <a:r>
              <a:rPr lang="en-US" sz="1800" i="1" baseline="-25000" dirty="0" smtClean="0"/>
              <a:t>K</a:t>
            </a:r>
            <a:r>
              <a:rPr lang="en-US" sz="1800" baseline="-25000" dirty="0" smtClean="0"/>
              <a:t>+1</a:t>
            </a:r>
            <a:r>
              <a:rPr lang="en-US" sz="1800" dirty="0" smtClean="0"/>
              <a:t> + </a:t>
            </a:r>
            <a:r>
              <a:rPr lang="en-US" sz="1800" i="1" dirty="0" err="1" smtClean="0"/>
              <a:t>Y</a:t>
            </a:r>
            <a:r>
              <a:rPr lang="en-US" sz="1800" i="1" baseline="-25000" dirty="0" err="1" smtClean="0"/>
              <a:t>t</a:t>
            </a:r>
            <a:r>
              <a:rPr lang="en-US" sz="1800" i="1" baseline="-25000" dirty="0" smtClean="0"/>
              <a:t>–K</a:t>
            </a:r>
            <a:r>
              <a:rPr lang="en-US" sz="1800" baseline="-25000" dirty="0" smtClean="0"/>
              <a:t>+2</a:t>
            </a:r>
            <a:r>
              <a:rPr lang="en-US" sz="1800" dirty="0" smtClean="0"/>
              <a:t> + .. + </a:t>
            </a:r>
            <a:r>
              <a:rPr lang="en-US" sz="1800" i="1" dirty="0" err="1" smtClean="0"/>
              <a:t>Y</a:t>
            </a:r>
            <a:r>
              <a:rPr lang="en-US" sz="1800" i="1" baseline="-25000" dirty="0" err="1" smtClean="0"/>
              <a:t>t</a:t>
            </a:r>
            <a:r>
              <a:rPr lang="en-US" sz="1800" dirty="0" smtClean="0"/>
              <a:t>)/</a:t>
            </a:r>
            <a:r>
              <a:rPr lang="en-US" sz="1800" i="1" dirty="0" smtClean="0"/>
              <a:t>K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911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4.3 Forecasting Using a Seasonal Decomposition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85799" y="1506672"/>
            <a:ext cx="8064661" cy="3383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73B1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59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61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8225" indent="-1038225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b="1" dirty="0" smtClean="0">
                <a:solidFill>
                  <a:srgbClr val="182752"/>
                </a:solidFill>
              </a:rPr>
              <a:t>Table 4.3	</a:t>
            </a:r>
            <a:r>
              <a:rPr lang="en-US" sz="1600" b="1" dirty="0" smtClean="0">
                <a:solidFill>
                  <a:srgbClr val="873B1F"/>
                </a:solidFill>
              </a:rPr>
              <a:t>Forecasting Using a Seasonal Decomposition</a:t>
            </a:r>
          </a:p>
          <a:p>
            <a:pPr marL="1038225" indent="-1038225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srgbClr val="873B1F"/>
                </a:solidFill>
              </a:rPr>
              <a:t>Part A: </a:t>
            </a:r>
            <a:r>
              <a:rPr lang="en-US" sz="1600" dirty="0" err="1" smtClean="0">
                <a:solidFill>
                  <a:srgbClr val="873B1F"/>
                </a:solidFill>
              </a:rPr>
              <a:t>Deseasonalized</a:t>
            </a:r>
            <a:r>
              <a:rPr lang="en-US" sz="1600" dirty="0" smtClean="0">
                <a:solidFill>
                  <a:srgbClr val="873B1F"/>
                </a:solidFill>
              </a:rPr>
              <a:t> Series</a:t>
            </a:r>
            <a:endParaRPr lang="en-US" sz="1600" dirty="0">
              <a:solidFill>
                <a:srgbClr val="873B1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2273274"/>
            <a:ext cx="7574280" cy="336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40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4.3 Forecasting Using a Seasonal Decomposition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85799" y="1506672"/>
            <a:ext cx="8064661" cy="3383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73B1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59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61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8225" indent="-1038225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b="1" dirty="0" smtClean="0">
                <a:solidFill>
                  <a:srgbClr val="182752"/>
                </a:solidFill>
              </a:rPr>
              <a:t>Table 4.3	</a:t>
            </a:r>
            <a:r>
              <a:rPr lang="en-US" sz="1600" b="1" dirty="0" smtClean="0">
                <a:solidFill>
                  <a:srgbClr val="873B1F"/>
                </a:solidFill>
              </a:rPr>
              <a:t>Forecasting Using a Seasonal Decomposition</a:t>
            </a:r>
          </a:p>
          <a:p>
            <a:pPr marL="1038225" indent="-1038225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srgbClr val="873B1F"/>
                </a:solidFill>
              </a:rPr>
              <a:t>Part B: Seasonal Calculations</a:t>
            </a:r>
            <a:endParaRPr lang="en-US" sz="1600" dirty="0">
              <a:solidFill>
                <a:srgbClr val="873B1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2208670"/>
            <a:ext cx="6355546" cy="11129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3999516"/>
            <a:ext cx="3990373" cy="432207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685799" y="3685251"/>
            <a:ext cx="8064661" cy="3383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73B1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59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61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8225" indent="-1038225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srgbClr val="873B1F"/>
                </a:solidFill>
              </a:rPr>
              <a:t>Part C: Summary Measures</a:t>
            </a:r>
            <a:endParaRPr lang="en-US" sz="1600" dirty="0">
              <a:solidFill>
                <a:srgbClr val="873B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212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4.4 Pure Decomposition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0" y="1481328"/>
            <a:ext cx="7213861" cy="4698810"/>
          </a:xfrm>
        </p:spPr>
        <p:txBody>
          <a:bodyPr>
            <a:normAutofit/>
          </a:bodyPr>
          <a:lstStyle/>
          <a:p>
            <a:pPr marL="0" indent="0">
              <a:spcBef>
                <a:spcPts val="2200"/>
              </a:spcBef>
              <a:buNone/>
              <a:defRPr/>
            </a:pPr>
            <a:r>
              <a:rPr lang="en-US" b="1" dirty="0" smtClean="0">
                <a:solidFill>
                  <a:srgbClr val="873B1F"/>
                </a:solidFill>
              </a:rPr>
              <a:t>Centered Moving Averages </a:t>
            </a:r>
            <a:r>
              <a:rPr lang="en-US" i="1" dirty="0" smtClean="0">
                <a:solidFill>
                  <a:srgbClr val="873B1F"/>
                </a:solidFill>
              </a:rPr>
              <a:t>(for decomposition)</a:t>
            </a:r>
            <a:endParaRPr lang="en-US" i="1" dirty="0"/>
          </a:p>
          <a:p>
            <a:pPr marL="0" indent="0">
              <a:lnSpc>
                <a:spcPts val="2400"/>
              </a:lnSpc>
              <a:spcBef>
                <a:spcPts val="1600"/>
              </a:spcBef>
              <a:buNone/>
            </a:pPr>
            <a:r>
              <a:rPr lang="en-US" sz="1800" dirty="0"/>
              <a:t>If </a:t>
            </a:r>
            <a:r>
              <a:rPr lang="en-US" sz="1800" i="1" dirty="0"/>
              <a:t>K</a:t>
            </a:r>
            <a:r>
              <a:rPr lang="en-US" sz="1800" dirty="0"/>
              <a:t> is odd we place </a:t>
            </a:r>
            <a:r>
              <a:rPr lang="en-US" sz="1800" i="1" dirty="0" err="1"/>
              <a:t>MA</a:t>
            </a:r>
            <a:r>
              <a:rPr lang="en-US" sz="1800" i="1" baseline="-25000" dirty="0" err="1"/>
              <a:t>t</a:t>
            </a:r>
            <a:r>
              <a:rPr lang="en-US" sz="1800" dirty="0"/>
              <a:t>(</a:t>
            </a:r>
            <a:r>
              <a:rPr lang="en-US" sz="1800" i="1" dirty="0"/>
              <a:t>K</a:t>
            </a:r>
            <a:r>
              <a:rPr lang="en-US" sz="1800" dirty="0"/>
              <a:t>) at period </a:t>
            </a:r>
            <a:r>
              <a:rPr lang="en-US" sz="1800" i="1" dirty="0"/>
              <a:t>t</a:t>
            </a:r>
            <a:r>
              <a:rPr lang="en-US" sz="1800" dirty="0"/>
              <a:t>–(</a:t>
            </a:r>
            <a:r>
              <a:rPr lang="en-US" sz="1800" i="1" dirty="0"/>
              <a:t>K</a:t>
            </a:r>
            <a:r>
              <a:rPr lang="en-US" sz="1800" dirty="0"/>
              <a:t>–1)/2. For example the first value of </a:t>
            </a:r>
            <a:r>
              <a:rPr lang="en-US" sz="1800" i="1" dirty="0"/>
              <a:t>MA</a:t>
            </a:r>
            <a:r>
              <a:rPr lang="en-US" sz="1800" dirty="0"/>
              <a:t>(3</a:t>
            </a:r>
            <a:r>
              <a:rPr lang="en-US" sz="1800" dirty="0" smtClean="0"/>
              <a:t>) would </a:t>
            </a:r>
            <a:r>
              <a:rPr lang="en-US" sz="1800" dirty="0"/>
              <a:t>be placed at period 3–(3–1)/2 = 2. With </a:t>
            </a:r>
            <a:r>
              <a:rPr lang="en-US" sz="1800" i="1" dirty="0"/>
              <a:t>K</a:t>
            </a:r>
            <a:r>
              <a:rPr lang="en-US" sz="1800" dirty="0"/>
              <a:t> even, the moving average </a:t>
            </a:r>
            <a:r>
              <a:rPr lang="en-US" sz="1800" dirty="0" smtClean="0"/>
              <a:t>falls mid-way </a:t>
            </a:r>
            <a:r>
              <a:rPr lang="en-US" sz="1800" dirty="0"/>
              <a:t>between periods, i.e. </a:t>
            </a:r>
            <a:r>
              <a:rPr lang="en-US" sz="1800" i="1" dirty="0"/>
              <a:t>MA</a:t>
            </a:r>
            <a:r>
              <a:rPr lang="en-US" sz="1800" baseline="-25000" dirty="0"/>
              <a:t>4</a:t>
            </a:r>
            <a:r>
              <a:rPr lang="en-US" sz="1800" dirty="0"/>
              <a:t>(4) would be placed at ‘period’ 2.5 while </a:t>
            </a:r>
            <a:r>
              <a:rPr lang="en-US" sz="1800" i="1" dirty="0"/>
              <a:t>MA</a:t>
            </a:r>
            <a:r>
              <a:rPr lang="en-US" sz="1800" baseline="-25000" dirty="0"/>
              <a:t>5</a:t>
            </a:r>
            <a:r>
              <a:rPr lang="en-US" sz="1800" dirty="0"/>
              <a:t>(4</a:t>
            </a:r>
            <a:r>
              <a:rPr lang="en-US" sz="1800" dirty="0" smtClean="0"/>
              <a:t>) placed </a:t>
            </a:r>
            <a:r>
              <a:rPr lang="en-US" sz="1800" dirty="0"/>
              <a:t>at ’period’ 3.5.</a:t>
            </a:r>
          </a:p>
          <a:p>
            <a:pPr marL="0" indent="0">
              <a:lnSpc>
                <a:spcPts val="2400"/>
              </a:lnSpc>
              <a:spcBef>
                <a:spcPts val="1600"/>
              </a:spcBef>
              <a:buNone/>
            </a:pPr>
            <a:r>
              <a:rPr lang="en-US" sz="1800" dirty="0"/>
              <a:t>If </a:t>
            </a:r>
            <a:r>
              <a:rPr lang="en-US" sz="1800" i="1" dirty="0"/>
              <a:t>K</a:t>
            </a:r>
            <a:r>
              <a:rPr lang="en-US" sz="1800" dirty="0"/>
              <a:t> is odd, the Centered Moving average, </a:t>
            </a:r>
            <a:r>
              <a:rPr lang="en-US" sz="1800" i="1" dirty="0" err="1"/>
              <a:t>CMA</a:t>
            </a:r>
            <a:r>
              <a:rPr lang="en-US" sz="1800" i="1" baseline="-25000" dirty="0" err="1"/>
              <a:t>t</a:t>
            </a:r>
            <a:r>
              <a:rPr lang="en-US" sz="1800" dirty="0"/>
              <a:t>(</a:t>
            </a:r>
            <a:r>
              <a:rPr lang="en-US" sz="1800" i="1" dirty="0"/>
              <a:t>K</a:t>
            </a:r>
            <a:r>
              <a:rPr lang="en-US" sz="1800" dirty="0"/>
              <a:t>) is defined as equivalent to </a:t>
            </a:r>
            <a:r>
              <a:rPr lang="en-US" sz="1800" i="1" dirty="0" err="1"/>
              <a:t>MA</a:t>
            </a:r>
            <a:r>
              <a:rPr lang="en-US" sz="1800" i="1" baseline="-25000" dirty="0" err="1"/>
              <a:t>t</a:t>
            </a:r>
            <a:r>
              <a:rPr lang="en-US" sz="1800" dirty="0"/>
              <a:t>(</a:t>
            </a:r>
            <a:r>
              <a:rPr lang="en-US" sz="1800" i="1" dirty="0"/>
              <a:t>K</a:t>
            </a:r>
            <a:r>
              <a:rPr lang="en-US" sz="1800" dirty="0" smtClean="0"/>
              <a:t>) and </a:t>
            </a:r>
            <a:r>
              <a:rPr lang="en-US" sz="1800" dirty="0"/>
              <a:t>placed at period </a:t>
            </a:r>
            <a:r>
              <a:rPr lang="en-US" sz="1800" i="1" dirty="0"/>
              <a:t>t</a:t>
            </a:r>
            <a:r>
              <a:rPr lang="en-US" sz="1800" dirty="0"/>
              <a:t>–(</a:t>
            </a:r>
            <a:r>
              <a:rPr lang="en-US" sz="1800" i="1" dirty="0"/>
              <a:t>K</a:t>
            </a:r>
            <a:r>
              <a:rPr lang="en-US" sz="1800" dirty="0"/>
              <a:t>–1)/2. If </a:t>
            </a:r>
            <a:r>
              <a:rPr lang="en-US" sz="1800" i="1" dirty="0"/>
              <a:t>K</a:t>
            </a:r>
            <a:r>
              <a:rPr lang="en-US" sz="1800" dirty="0"/>
              <a:t> is even, </a:t>
            </a:r>
            <a:r>
              <a:rPr lang="en-US" sz="1800" i="1" dirty="0" err="1"/>
              <a:t>CMA</a:t>
            </a:r>
            <a:r>
              <a:rPr lang="en-US" sz="1800" i="1" baseline="-25000" dirty="0" err="1"/>
              <a:t>t</a:t>
            </a:r>
            <a:r>
              <a:rPr lang="en-US" sz="1800" dirty="0"/>
              <a:t>(</a:t>
            </a:r>
            <a:r>
              <a:rPr lang="en-US" sz="1800" i="1" dirty="0"/>
              <a:t>K</a:t>
            </a:r>
            <a:r>
              <a:rPr lang="en-US" sz="1800" dirty="0"/>
              <a:t>) = (</a:t>
            </a:r>
            <a:r>
              <a:rPr lang="en-US" sz="1800" i="1" dirty="0" err="1"/>
              <a:t>MA</a:t>
            </a:r>
            <a:r>
              <a:rPr lang="en-US" sz="1800" i="1" baseline="-25000" dirty="0" err="1"/>
              <a:t>t</a:t>
            </a:r>
            <a:r>
              <a:rPr lang="en-US" sz="1800" dirty="0"/>
              <a:t>(</a:t>
            </a:r>
            <a:r>
              <a:rPr lang="en-US" sz="1800" i="1" dirty="0"/>
              <a:t>K</a:t>
            </a:r>
            <a:r>
              <a:rPr lang="en-US" sz="1800" dirty="0"/>
              <a:t>) + </a:t>
            </a:r>
            <a:r>
              <a:rPr lang="en-US" sz="1800" i="1" dirty="0" smtClean="0"/>
              <a:t>MA</a:t>
            </a:r>
            <a:r>
              <a:rPr lang="en-US" sz="1800" i="1" baseline="-25000" dirty="0" smtClean="0"/>
              <a:t>t</a:t>
            </a:r>
            <a:r>
              <a:rPr lang="en-US" sz="1800" baseline="-25000" dirty="0" smtClean="0"/>
              <a:t>+1</a:t>
            </a:r>
            <a:r>
              <a:rPr lang="en-US" sz="1800" dirty="0" smtClean="0"/>
              <a:t>(</a:t>
            </a:r>
            <a:r>
              <a:rPr lang="en-US" sz="1800" i="1" dirty="0" smtClean="0"/>
              <a:t>K</a:t>
            </a:r>
            <a:r>
              <a:rPr lang="en-US" sz="1800" dirty="0"/>
              <a:t>))/2 </a:t>
            </a:r>
            <a:r>
              <a:rPr lang="en-US" sz="1800" dirty="0" smtClean="0"/>
              <a:t>and placed </a:t>
            </a:r>
            <a:r>
              <a:rPr lang="en-US" sz="1800" dirty="0"/>
              <a:t>at period </a:t>
            </a:r>
            <a:r>
              <a:rPr lang="en-US" sz="1800" i="1" dirty="0"/>
              <a:t>t</a:t>
            </a:r>
            <a:r>
              <a:rPr lang="en-US" sz="1800" dirty="0"/>
              <a:t>–</a:t>
            </a:r>
            <a:r>
              <a:rPr lang="en-US" sz="1800" i="1" dirty="0"/>
              <a:t>k</a:t>
            </a:r>
            <a:r>
              <a:rPr lang="en-US" sz="1800" dirty="0"/>
              <a:t>/2+1. For example the first </a:t>
            </a:r>
            <a:r>
              <a:rPr lang="en-US" sz="1800" i="1" dirty="0"/>
              <a:t>CMA</a:t>
            </a:r>
            <a:r>
              <a:rPr lang="en-US" sz="1800" dirty="0"/>
              <a:t>(6) is calculated by </a:t>
            </a:r>
            <a:r>
              <a:rPr lang="en-US" sz="1800" dirty="0" smtClean="0"/>
              <a:t>averaging the </a:t>
            </a:r>
            <a:r>
              <a:rPr lang="en-US" sz="1800" dirty="0"/>
              <a:t>first </a:t>
            </a:r>
            <a:r>
              <a:rPr lang="en-US" sz="1800" i="1" dirty="0"/>
              <a:t>MA</a:t>
            </a:r>
            <a:r>
              <a:rPr lang="en-US" sz="1800" dirty="0"/>
              <a:t>(6) being placed at period 6–2.5=3.5 and the second </a:t>
            </a:r>
            <a:r>
              <a:rPr lang="en-US" sz="1800" i="1" dirty="0"/>
              <a:t>MA</a:t>
            </a:r>
            <a:r>
              <a:rPr lang="en-US" sz="1800" dirty="0"/>
              <a:t>(6) at </a:t>
            </a:r>
            <a:r>
              <a:rPr lang="en-US" sz="1800" dirty="0" smtClean="0"/>
              <a:t>period </a:t>
            </a:r>
            <a:br>
              <a:rPr lang="en-US" sz="1800" dirty="0" smtClean="0"/>
            </a:br>
            <a:r>
              <a:rPr lang="en-US" sz="1800" dirty="0" smtClean="0"/>
              <a:t>7–2.5=4.5</a:t>
            </a:r>
            <a:r>
              <a:rPr lang="en-US" sz="1800" dirty="0"/>
              <a:t>. The </a:t>
            </a:r>
            <a:r>
              <a:rPr lang="en-US" sz="1800" i="1" dirty="0"/>
              <a:t>CMA</a:t>
            </a:r>
            <a:r>
              <a:rPr lang="en-US" sz="1800" dirty="0"/>
              <a:t>(6) is then placed at the average of these two times: </a:t>
            </a:r>
            <a:r>
              <a:rPr lang="en-US" sz="1800" i="1" dirty="0"/>
              <a:t>t</a:t>
            </a:r>
            <a:r>
              <a:rPr lang="en-US" sz="1800" dirty="0"/>
              <a:t> = 4.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359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4.4 Pure Decomposition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0" y="1481328"/>
            <a:ext cx="7213861" cy="4698810"/>
          </a:xfrm>
        </p:spPr>
        <p:txBody>
          <a:bodyPr>
            <a:normAutofit/>
          </a:bodyPr>
          <a:lstStyle/>
          <a:p>
            <a:pPr marL="347663" indent="-347663">
              <a:buClr>
                <a:srgbClr val="873B1F"/>
              </a:buClr>
              <a:buFont typeface="+mj-lt"/>
              <a:buAutoNum type="arabicPeriod"/>
              <a:defRPr/>
            </a:pPr>
            <a:r>
              <a:rPr lang="en-US" sz="1600" dirty="0"/>
              <a:t>Calculate the</a:t>
            </a:r>
            <a:r>
              <a:rPr lang="en-US" sz="1600" i="1" dirty="0"/>
              <a:t> four</a:t>
            </a:r>
            <a:r>
              <a:rPr lang="en-US" sz="1600" dirty="0"/>
              <a:t>-term MA and then the centered moving average, </a:t>
            </a:r>
            <a:r>
              <a:rPr lang="en-US" sz="1600" i="1" dirty="0"/>
              <a:t>CMA(4).  </a:t>
            </a:r>
            <a:r>
              <a:rPr lang="en-US" sz="1600" dirty="0"/>
              <a:t>The first CMA term corresponds to period 3 and the last one to period </a:t>
            </a:r>
            <a:r>
              <a:rPr lang="en-US" sz="1600" i="1" dirty="0"/>
              <a:t>(t-2);</a:t>
            </a:r>
            <a:r>
              <a:rPr lang="en-US" sz="1600" dirty="0"/>
              <a:t> K = 4 so we “lose” two values at each end of the series.</a:t>
            </a:r>
          </a:p>
          <a:p>
            <a:pPr marL="347663" indent="-347663">
              <a:buClr>
                <a:srgbClr val="873B1F"/>
              </a:buClr>
              <a:buFont typeface="+mj-lt"/>
              <a:buAutoNum type="arabicPeriod"/>
              <a:defRPr/>
            </a:pPr>
            <a:r>
              <a:rPr lang="en-US" sz="1600" dirty="0"/>
              <a:t>Divide [subtract] observations 3, …, </a:t>
            </a:r>
            <a:r>
              <a:rPr lang="en-US" sz="1600" i="1" dirty="0"/>
              <a:t>(t-2)</a:t>
            </a:r>
            <a:r>
              <a:rPr lang="en-US" sz="1600" dirty="0"/>
              <a:t> by [from] their corresponding </a:t>
            </a:r>
            <a:r>
              <a:rPr lang="en-US" sz="1600" i="1" dirty="0"/>
              <a:t>CMA</a:t>
            </a:r>
            <a:r>
              <a:rPr lang="en-US" sz="1600" dirty="0"/>
              <a:t> to obtain a </a:t>
            </a:r>
            <a:r>
              <a:rPr lang="en-US" sz="1600" dirty="0" err="1"/>
              <a:t>detrended</a:t>
            </a:r>
            <a:r>
              <a:rPr lang="en-US" sz="1600" dirty="0"/>
              <a:t> series.</a:t>
            </a:r>
          </a:p>
          <a:p>
            <a:pPr marL="347663" indent="-347663">
              <a:buClr>
                <a:srgbClr val="873B1F"/>
              </a:buClr>
              <a:buFont typeface="+mj-lt"/>
              <a:buAutoNum type="arabicPeriod"/>
              <a:defRPr/>
            </a:pPr>
            <a:r>
              <a:rPr lang="en-US" sz="1600" dirty="0"/>
              <a:t>Calculate the average value (across years) of the </a:t>
            </a:r>
            <a:r>
              <a:rPr lang="en-US" sz="1600" dirty="0" err="1"/>
              <a:t>detrended</a:t>
            </a:r>
            <a:r>
              <a:rPr lang="en-US" sz="1600" dirty="0"/>
              <a:t> series for each quarter</a:t>
            </a:r>
            <a:r>
              <a:rPr lang="en-US" sz="1600" i="1" dirty="0"/>
              <a:t> j </a:t>
            </a:r>
            <a:r>
              <a:rPr lang="en-US" sz="1600" dirty="0"/>
              <a:t>(</a:t>
            </a:r>
            <a:r>
              <a:rPr lang="en-US" sz="1600" i="1" dirty="0"/>
              <a:t>j</a:t>
            </a:r>
            <a:r>
              <a:rPr lang="en-US" sz="1600" dirty="0"/>
              <a:t> = 1, 2, 3, 4) to produce the initial seasonal factors.</a:t>
            </a:r>
          </a:p>
          <a:p>
            <a:pPr marL="347663" indent="-347663">
              <a:buClr>
                <a:srgbClr val="873B1F"/>
              </a:buClr>
              <a:buFont typeface="+mj-lt"/>
              <a:buAutoNum type="arabicPeriod"/>
              <a:defRPr/>
            </a:pPr>
            <a:r>
              <a:rPr lang="en-US" sz="1600" dirty="0"/>
              <a:t>Standardize the seasonal factors by computing their average and then setting the final seasonal factor equal to the initial value divided by [minus] the overall average.</a:t>
            </a:r>
          </a:p>
          <a:p>
            <a:pPr marL="347663" indent="-347663">
              <a:buClr>
                <a:srgbClr val="873B1F"/>
              </a:buClr>
              <a:buFont typeface="+mj-lt"/>
              <a:buAutoNum type="arabicPeriod"/>
              <a:defRPr/>
            </a:pPr>
            <a:r>
              <a:rPr lang="en-US" sz="1600" dirty="0"/>
              <a:t>Estimate the error term by dividing the </a:t>
            </a:r>
            <a:r>
              <a:rPr lang="en-US" sz="1600" dirty="0" err="1"/>
              <a:t>detrended</a:t>
            </a:r>
            <a:r>
              <a:rPr lang="en-US" sz="1600" dirty="0"/>
              <a:t> series by the final seasonal factor [subtracting the final seasonal factor from the </a:t>
            </a:r>
            <a:r>
              <a:rPr lang="en-US" sz="1600" dirty="0" err="1"/>
              <a:t>detrended</a:t>
            </a:r>
            <a:r>
              <a:rPr lang="en-US" sz="1600" dirty="0"/>
              <a:t> series</a:t>
            </a:r>
            <a:r>
              <a:rPr lang="en-US" sz="1600" dirty="0" smtClean="0"/>
              <a:t>].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85799" y="5250407"/>
            <a:ext cx="7438869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spAutoFit/>
          </a:bodyPr>
          <a:lstStyle/>
          <a:p>
            <a:pPr defTabSz="1047750" eaLnBrk="0" hangingPunct="0">
              <a:spcBef>
                <a:spcPts val="600"/>
              </a:spcBef>
            </a:pPr>
            <a:r>
              <a:rPr lang="en-GB" smtClean="0">
                <a:solidFill>
                  <a:srgbClr val="873B1F"/>
                </a:solidFill>
                <a:latin typeface="Arial" charset="0"/>
                <a:ea typeface="Arial" charset="0"/>
                <a:cs typeface="Arial" charset="0"/>
              </a:rPr>
              <a:t>How </a:t>
            </a:r>
            <a:r>
              <a:rPr lang="en-GB" dirty="0" smtClean="0">
                <a:solidFill>
                  <a:srgbClr val="873B1F"/>
                </a:solidFill>
                <a:latin typeface="Arial" charset="0"/>
                <a:ea typeface="Arial" charset="0"/>
                <a:cs typeface="Arial" charset="0"/>
              </a:rPr>
              <a:t>does a pure decomposition differ from a forecasting decomposition?</a:t>
            </a:r>
            <a:endParaRPr lang="en-GB" u="none" dirty="0">
              <a:solidFill>
                <a:srgbClr val="873B1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125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4.4 Pure Decomposition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85799" y="1553246"/>
            <a:ext cx="8064661" cy="3383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73B1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59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61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8225" indent="-1038225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b="1" dirty="0" smtClean="0">
                <a:solidFill>
                  <a:srgbClr val="182752"/>
                </a:solidFill>
              </a:rPr>
              <a:t>Table 4.4	</a:t>
            </a:r>
            <a:r>
              <a:rPr lang="en-US" sz="1600" b="1" dirty="0" smtClean="0">
                <a:solidFill>
                  <a:srgbClr val="873B1F"/>
                </a:solidFill>
              </a:rPr>
              <a:t>Multiplicative Decomposition for Seasonal Adjustment</a:t>
            </a:r>
          </a:p>
          <a:p>
            <a:pPr marL="1038225" indent="-1038225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srgbClr val="873B1F"/>
                </a:solidFill>
              </a:rPr>
              <a:t>Part A: </a:t>
            </a:r>
            <a:r>
              <a:rPr lang="en-US" sz="1600" dirty="0" err="1" smtClean="0">
                <a:solidFill>
                  <a:srgbClr val="873B1F"/>
                </a:solidFill>
              </a:rPr>
              <a:t>Deseasonalized</a:t>
            </a:r>
            <a:r>
              <a:rPr lang="en-US" sz="1600" dirty="0" smtClean="0">
                <a:solidFill>
                  <a:srgbClr val="873B1F"/>
                </a:solidFill>
              </a:rPr>
              <a:t> Series</a:t>
            </a:r>
            <a:endParaRPr lang="en-US" sz="1600" dirty="0">
              <a:solidFill>
                <a:srgbClr val="873B1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2325998"/>
            <a:ext cx="6284973" cy="342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15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4.4 Pure Decomposition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85799" y="1498079"/>
            <a:ext cx="8064661" cy="3383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73B1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59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61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8225" indent="-1038225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b="1" dirty="0" smtClean="0">
                <a:solidFill>
                  <a:srgbClr val="182752"/>
                </a:solidFill>
              </a:rPr>
              <a:t>Table 4.4	</a:t>
            </a:r>
            <a:r>
              <a:rPr lang="en-US" sz="1600" b="1" dirty="0" smtClean="0">
                <a:solidFill>
                  <a:srgbClr val="873B1F"/>
                </a:solidFill>
              </a:rPr>
              <a:t>Multiplicative Decomposition for Seasonal Adjustment</a:t>
            </a:r>
          </a:p>
          <a:p>
            <a:pPr marL="1038225" indent="-1038225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srgbClr val="873B1F"/>
                </a:solidFill>
              </a:rPr>
              <a:t>Part B: Seasonal Calculations</a:t>
            </a:r>
            <a:endParaRPr lang="en-US" sz="1600" dirty="0">
              <a:solidFill>
                <a:srgbClr val="873B1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8" y="2270831"/>
            <a:ext cx="6284974" cy="117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29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4.5 The Census X-13 Decomposition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1600"/>
              </a:spcBef>
            </a:pPr>
            <a:r>
              <a:rPr lang="en-US" sz="1600" b="1" dirty="0">
                <a:solidFill>
                  <a:srgbClr val="873B1F"/>
                </a:solidFill>
              </a:rPr>
              <a:t>Step 1: </a:t>
            </a:r>
            <a:r>
              <a:rPr lang="en-US" sz="1600" dirty="0"/>
              <a:t>The time series is first adjusted to take into account any anomalous </a:t>
            </a:r>
            <a:r>
              <a:rPr lang="en-US" sz="1600" dirty="0" smtClean="0"/>
              <a:t>observations</a:t>
            </a:r>
          </a:p>
          <a:p>
            <a:pPr marL="460375" indent="-195263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.AppleSystemUIFont" charset="-120"/>
              <a:buChar char="–"/>
            </a:pPr>
            <a:r>
              <a:rPr lang="en-US" sz="1600" dirty="0" smtClean="0"/>
              <a:t>create </a:t>
            </a:r>
            <a:r>
              <a:rPr lang="en-US" sz="1600" dirty="0"/>
              <a:t>an initial time series </a:t>
            </a:r>
            <a:r>
              <a:rPr lang="en-US" sz="1600" dirty="0" smtClean="0"/>
              <a:t>model. </a:t>
            </a:r>
            <a:r>
              <a:rPr lang="en-US" sz="1600" dirty="0"/>
              <a:t>Anomalous observations can then be identified and appropriate adjustments made to the </a:t>
            </a:r>
            <a:r>
              <a:rPr lang="en-US" sz="1600" dirty="0" smtClean="0"/>
              <a:t>data.</a:t>
            </a:r>
          </a:p>
          <a:p>
            <a:pPr>
              <a:spcBef>
                <a:spcPts val="1600"/>
              </a:spcBef>
            </a:pPr>
            <a:r>
              <a:rPr lang="en-US" sz="1600" b="1" dirty="0" smtClean="0">
                <a:solidFill>
                  <a:srgbClr val="873B1F"/>
                </a:solidFill>
              </a:rPr>
              <a:t>Step </a:t>
            </a:r>
            <a:r>
              <a:rPr lang="en-US" sz="1600" b="1" dirty="0">
                <a:solidFill>
                  <a:srgbClr val="873B1F"/>
                </a:solidFill>
              </a:rPr>
              <a:t>2: </a:t>
            </a:r>
            <a:r>
              <a:rPr lang="en-US" sz="1600" dirty="0"/>
              <a:t>The multiplicative (</a:t>
            </a:r>
            <a:r>
              <a:rPr lang="en-US" sz="1600" dirty="0" smtClean="0"/>
              <a:t>or additive</a:t>
            </a:r>
            <a:r>
              <a:rPr lang="en-US" sz="1600" dirty="0"/>
              <a:t>) version of seasonal adjustment is applied to the </a:t>
            </a:r>
            <a:r>
              <a:rPr lang="en-US" sz="1600" dirty="0" smtClean="0"/>
              <a:t>series</a:t>
            </a:r>
          </a:p>
          <a:p>
            <a:pPr marL="460375" indent="-195263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.AppleSystemUIFont" charset="-120"/>
              <a:buChar char="–"/>
            </a:pPr>
            <a:r>
              <a:rPr lang="en-US" sz="1600" dirty="0" smtClean="0"/>
              <a:t>preliminary </a:t>
            </a:r>
            <a:r>
              <a:rPr lang="en-US" sz="1600" dirty="0"/>
              <a:t>seasonal factors are estimated by taking a moving </a:t>
            </a:r>
            <a:r>
              <a:rPr lang="en-US" sz="1600" dirty="0" smtClean="0"/>
              <a:t>average</a:t>
            </a:r>
            <a:endParaRPr lang="en-US" sz="1600" dirty="0"/>
          </a:p>
          <a:p>
            <a:pPr>
              <a:spcBef>
                <a:spcPts val="1600"/>
              </a:spcBef>
            </a:pPr>
            <a:r>
              <a:rPr lang="en-US" sz="1600" b="1" dirty="0">
                <a:solidFill>
                  <a:srgbClr val="873B1F"/>
                </a:solidFill>
              </a:rPr>
              <a:t>Step 3: </a:t>
            </a:r>
            <a:r>
              <a:rPr lang="en-US" sz="1600" dirty="0"/>
              <a:t>An initial set of seasonal </a:t>
            </a:r>
            <a:r>
              <a:rPr lang="en-US" sz="1600" dirty="0" smtClean="0"/>
              <a:t>adjustments</a:t>
            </a:r>
          </a:p>
          <a:p>
            <a:pPr marL="460375" indent="-195263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.AppleSystemUIFont" charset="-120"/>
              <a:buChar char="–"/>
            </a:pPr>
            <a:r>
              <a:rPr lang="en-US" sz="1600" dirty="0" smtClean="0"/>
              <a:t>applied </a:t>
            </a:r>
            <a:r>
              <a:rPr lang="en-US" sz="1600" dirty="0"/>
              <a:t>as in Table 4.4, but using more complex moving </a:t>
            </a:r>
            <a:r>
              <a:rPr lang="en-US" sz="1600" dirty="0" smtClean="0"/>
              <a:t>averages</a:t>
            </a:r>
            <a:endParaRPr lang="en-US" sz="1600" dirty="0"/>
          </a:p>
          <a:p>
            <a:pPr>
              <a:spcBef>
                <a:spcPts val="1600"/>
              </a:spcBef>
            </a:pPr>
            <a:r>
              <a:rPr lang="en-US" sz="1600" b="1" dirty="0">
                <a:solidFill>
                  <a:srgbClr val="873B1F"/>
                </a:solidFill>
              </a:rPr>
              <a:t>Step 4: </a:t>
            </a:r>
            <a:r>
              <a:rPr lang="en-US" sz="1600" dirty="0"/>
              <a:t>The series is extended (using </a:t>
            </a:r>
            <a:r>
              <a:rPr lang="en-US" sz="1600" dirty="0" smtClean="0"/>
              <a:t>ARIMA) </a:t>
            </a:r>
            <a:r>
              <a:rPr lang="en-US" sz="1600" dirty="0"/>
              <a:t>so that moving averages can be computed for each time period up to the end of the series, using the seasonally adjusted </a:t>
            </a:r>
            <a:r>
              <a:rPr lang="en-US" sz="1600" dirty="0" smtClean="0"/>
              <a:t>data.</a:t>
            </a:r>
          </a:p>
          <a:p>
            <a:pPr marL="460375" indent="-195263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.AppleSystemUIFont" charset="-120"/>
              <a:buChar char="–"/>
            </a:pPr>
            <a:r>
              <a:rPr lang="en-US" sz="1600" dirty="0" smtClean="0"/>
              <a:t>resulting in a </a:t>
            </a:r>
            <a:r>
              <a:rPr lang="en-US" sz="1600" dirty="0"/>
              <a:t>revised estimate of the trend and seasonal </a:t>
            </a:r>
            <a:r>
              <a:rPr lang="en-US" sz="1600" dirty="0" smtClean="0"/>
              <a:t>factors</a:t>
            </a:r>
            <a:endParaRPr lang="en-US" sz="1600" dirty="0"/>
          </a:p>
          <a:p>
            <a:pPr>
              <a:spcBef>
                <a:spcPts val="1600"/>
              </a:spcBef>
            </a:pPr>
            <a:r>
              <a:rPr lang="en-US" sz="1600" b="1" dirty="0">
                <a:solidFill>
                  <a:srgbClr val="873B1F"/>
                </a:solidFill>
              </a:rPr>
              <a:t>Step 5: </a:t>
            </a:r>
            <a:r>
              <a:rPr lang="en-US" sz="1600" dirty="0"/>
              <a:t>A final round of </a:t>
            </a:r>
            <a:r>
              <a:rPr lang="en-US" sz="1600" dirty="0" err="1"/>
              <a:t>detrending</a:t>
            </a:r>
            <a:r>
              <a:rPr lang="en-US" sz="1600" dirty="0"/>
              <a:t> is applied, and the error term is then estimated by dividing the observation by the trend and seasonal factors, to complete the decomposition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023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835150" indent="-1835150"/>
            <a:r>
              <a:rPr lang="en-US" dirty="0" smtClean="0"/>
              <a:t>Chapter 4:	Seasonal Series: Forecasting </a:t>
            </a:r>
            <a:br>
              <a:rPr lang="en-US" dirty="0" smtClean="0"/>
            </a:br>
            <a:r>
              <a:rPr lang="en-US" dirty="0" smtClean="0"/>
              <a:t>and Decomposition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0" indent="-677863">
              <a:buNone/>
            </a:pPr>
            <a:r>
              <a:rPr lang="en-US" dirty="0" smtClean="0"/>
              <a:t>4.1	Components of a Time Series</a:t>
            </a:r>
          </a:p>
          <a:p>
            <a:pPr marL="685800" indent="-677863">
              <a:buNone/>
            </a:pPr>
            <a:r>
              <a:rPr lang="en-US" dirty="0"/>
              <a:t>4</a:t>
            </a:r>
            <a:r>
              <a:rPr lang="en-US" dirty="0" smtClean="0"/>
              <a:t>.2	Forecasting Purely Seasonal Series</a:t>
            </a:r>
          </a:p>
          <a:p>
            <a:pPr marL="685800" indent="-677863">
              <a:buNone/>
            </a:pPr>
            <a:r>
              <a:rPr lang="en-US" dirty="0"/>
              <a:t>4</a:t>
            </a:r>
            <a:r>
              <a:rPr lang="en-US" dirty="0" smtClean="0"/>
              <a:t>.3	Forecasting Using a Seasonal Decomposition</a:t>
            </a:r>
          </a:p>
          <a:p>
            <a:pPr marL="685800" indent="-677863">
              <a:buNone/>
            </a:pPr>
            <a:r>
              <a:rPr lang="en-US" dirty="0"/>
              <a:t>4</a:t>
            </a:r>
            <a:r>
              <a:rPr lang="en-US" dirty="0" smtClean="0"/>
              <a:t>.4	Pure Decomposition</a:t>
            </a:r>
          </a:p>
          <a:p>
            <a:pPr marL="685800" indent="-677863">
              <a:buNone/>
            </a:pPr>
            <a:r>
              <a:rPr lang="en-US" dirty="0"/>
              <a:t>4</a:t>
            </a:r>
            <a:r>
              <a:rPr lang="en-US" dirty="0" smtClean="0"/>
              <a:t>.5	The Census X-13 Decomposition</a:t>
            </a:r>
          </a:p>
          <a:p>
            <a:pPr marL="685800" indent="-677863">
              <a:buNone/>
            </a:pPr>
            <a:r>
              <a:rPr lang="en-US" dirty="0"/>
              <a:t>4</a:t>
            </a:r>
            <a:r>
              <a:rPr lang="en-US" dirty="0" smtClean="0"/>
              <a:t>.6	The Holt-Winters Seasonal Smoothing </a:t>
            </a:r>
            <a:br>
              <a:rPr lang="en-US" dirty="0" smtClean="0"/>
            </a:br>
            <a:r>
              <a:rPr lang="en-US" dirty="0" smtClean="0"/>
              <a:t>Methods</a:t>
            </a:r>
          </a:p>
          <a:p>
            <a:pPr marL="685800" indent="-677863">
              <a:buNone/>
            </a:pPr>
            <a:r>
              <a:rPr lang="en-US" dirty="0"/>
              <a:t>4</a:t>
            </a:r>
            <a:r>
              <a:rPr lang="en-US" dirty="0" smtClean="0"/>
              <a:t>.7	The Multiplicative Holt-Winters Method</a:t>
            </a:r>
          </a:p>
          <a:p>
            <a:pPr marL="685800" indent="-677863">
              <a:buNone/>
            </a:pPr>
            <a:r>
              <a:rPr lang="en-US" dirty="0"/>
              <a:t>4</a:t>
            </a:r>
            <a:r>
              <a:rPr lang="en-US" dirty="0" smtClean="0"/>
              <a:t>.8	Calculations Using R</a:t>
            </a:r>
          </a:p>
          <a:p>
            <a:pPr marL="685800" indent="-677863">
              <a:buNone/>
            </a:pPr>
            <a:r>
              <a:rPr lang="en-US" dirty="0"/>
              <a:t>4</a:t>
            </a:r>
            <a:r>
              <a:rPr lang="en-US" dirty="0" smtClean="0"/>
              <a:t>.9	Weekly Data</a:t>
            </a:r>
          </a:p>
          <a:p>
            <a:pPr marL="685800" indent="-677863">
              <a:buNone/>
            </a:pPr>
            <a:r>
              <a:rPr lang="en-US" dirty="0"/>
              <a:t>4</a:t>
            </a:r>
            <a:r>
              <a:rPr lang="en-US" dirty="0" smtClean="0"/>
              <a:t>.10	Prediction Intervals</a:t>
            </a:r>
          </a:p>
          <a:p>
            <a:pPr marL="685800" indent="-677863">
              <a:buNone/>
            </a:pPr>
            <a:r>
              <a:rPr lang="en-US" dirty="0" smtClean="0"/>
              <a:t>4.11	Principles for Seasonal Methods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18" y="3436938"/>
            <a:ext cx="219456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56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4.6 The Holt-Winters Seasonal Smoothing Methods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>
                  <a:lnSpc>
                    <a:spcPct val="100000"/>
                  </a:lnSpc>
                  <a:spcAft>
                    <a:spcPts val="1200"/>
                  </a:spcAft>
                  <a:buNone/>
                </a:pPr>
                <a:r>
                  <a:rPr lang="en-US" sz="1800" dirty="0" smtClean="0"/>
                  <a:t>The forecast function includes both local trend and seasonal components. The additive form is:</a:t>
                </a:r>
              </a:p>
              <a:p>
                <a:pPr marL="0" indent="0" algn="ctr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charset="0"/>
                            </a:rPr>
                            <m:t>𝐹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sz="1800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sz="1800" b="0" i="1" smtClean="0">
                              <a:latin typeface="Cambria Math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sz="1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charset="0"/>
                            </a:rPr>
                            <m:t>h</m:t>
                          </m:r>
                        </m:e>
                      </m:d>
                      <m:r>
                        <a:rPr lang="en-US" sz="1800" b="0" i="1" smtClean="0">
                          <a:latin typeface="Cambria Math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charset="0"/>
                        </a:rPr>
                        <m:t>𝑙𝑒𝑣𝑒𝑙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1800" b="0" i="1" smtClean="0">
                          <a:latin typeface="Cambria Math" charset="0"/>
                        </a:rPr>
                        <m:t>+</m:t>
                      </m:r>
                      <m:r>
                        <a:rPr lang="en-US" sz="1800" b="0" i="1" smtClean="0">
                          <a:latin typeface="Cambria Math" charset="0"/>
                        </a:rPr>
                        <m:t>h</m:t>
                      </m:r>
                      <m:r>
                        <a:rPr lang="en-US" sz="1800" b="0" i="1" smtClean="0">
                          <a:latin typeface="Cambria Math" charset="0"/>
                        </a:rPr>
                        <m:t> × </m:t>
                      </m:r>
                      <m:r>
                        <a:rPr lang="en-US" sz="1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𝑡𝑟𝑒𝑛𝑑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1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sz="1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𝑠𝑒𝑎𝑠𝑜𝑛𝑎𝑙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h</m:t>
                          </m:r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–</m:t>
                          </m:r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e>
                      </m:d>
                      <m:r>
                        <a:rPr lang="en-US" sz="1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 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sz="1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 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h𝑇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sz="1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 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𝑆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h</m:t>
                          </m:r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–</m:t>
                          </m:r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US" sz="1800" dirty="0" smtClean="0"/>
              </a:p>
              <a:p>
                <a:pPr marL="7938" indent="-7938">
                  <a:lnSpc>
                    <a:spcPct val="100000"/>
                  </a:lnSpc>
                  <a:spcBef>
                    <a:spcPts val="1600"/>
                  </a:spcBef>
                  <a:buFontTx/>
                  <a:buNone/>
                </a:pPr>
                <a:r>
                  <a:rPr lang="en-US" sz="1800" dirty="0" smtClean="0"/>
                  <a:t>where</a:t>
                </a:r>
                <a:endParaRPr lang="en-US" sz="1800" baseline="-25000" dirty="0"/>
              </a:p>
              <a:p>
                <a:pPr marL="460375" lvl="2" indent="-225425">
                  <a:lnSpc>
                    <a:spcPct val="100000"/>
                  </a:lnSpc>
                  <a:spcBef>
                    <a:spcPts val="1100"/>
                  </a:spcBef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sz="1800" b="0" i="1" smtClean="0">
                            <a:latin typeface="Cambria Math" charset="0"/>
                          </a:rPr>
                          <m:t>𝑡</m:t>
                        </m:r>
                      </m:sub>
                    </m:sSub>
                    <m:r>
                      <a:rPr lang="en-US" sz="1800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1800" dirty="0" smtClean="0"/>
                  <a:t>is </a:t>
                </a:r>
                <a:r>
                  <a:rPr lang="en-US" sz="1800" dirty="0"/>
                  <a:t>local estimate of level at time </a:t>
                </a:r>
                <a:r>
                  <a:rPr lang="en-US" sz="1800" i="1" dirty="0"/>
                  <a:t>t</a:t>
                </a:r>
                <a:r>
                  <a:rPr lang="en-US" sz="1800" dirty="0"/>
                  <a:t>.</a:t>
                </a:r>
              </a:p>
              <a:p>
                <a:pPr marL="460375" lvl="2" indent="-225425">
                  <a:lnSpc>
                    <a:spcPct val="100000"/>
                  </a:lnSpc>
                  <a:spcBef>
                    <a:spcPts val="1100"/>
                  </a:spcBef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sz="1800" b="0" i="1" smtClean="0">
                            <a:latin typeface="Cambria Math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800" dirty="0" smtClean="0"/>
                  <a:t> is </a:t>
                </a:r>
                <a:r>
                  <a:rPr lang="en-US" sz="1800" dirty="0"/>
                  <a:t>local estimate of trend at time </a:t>
                </a:r>
                <a:r>
                  <a:rPr lang="en-US" sz="1800" i="1" dirty="0"/>
                  <a:t>t</a:t>
                </a:r>
                <a:r>
                  <a:rPr lang="en-US" sz="1800" dirty="0"/>
                  <a:t>.</a:t>
                </a:r>
              </a:p>
              <a:p>
                <a:pPr marL="460375" lvl="2" indent="-225425">
                  <a:lnSpc>
                    <a:spcPct val="100000"/>
                  </a:lnSpc>
                  <a:spcBef>
                    <a:spcPts val="1100"/>
                  </a:spcBef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charset="0"/>
                          </a:rPr>
                          <m:t>𝑆</m:t>
                        </m:r>
                      </m:e>
                      <m:sub>
                        <m:r>
                          <a:rPr lang="en-US" sz="1800" b="0" i="1" smtClean="0">
                            <a:latin typeface="Cambria Math" charset="0"/>
                          </a:rPr>
                          <m:t>𝑡</m:t>
                        </m:r>
                        <m:r>
                          <a:rPr lang="en-US" sz="1800" b="0" i="1" smtClean="0">
                            <a:latin typeface="Cambria Math" charset="0"/>
                          </a:rPr>
                          <m:t>+</m:t>
                        </m:r>
                        <m:r>
                          <a:rPr lang="en-US" sz="1800" b="0" i="1" smtClean="0">
                            <a:latin typeface="Cambria Math" charset="0"/>
                          </a:rPr>
                          <m:t>h</m:t>
                        </m:r>
                        <m:r>
                          <a:rPr lang="en-US" sz="1800" b="0" i="1" smtClean="0">
                            <a:latin typeface="Cambria Math" charset="0"/>
                          </a:rPr>
                          <m:t>–</m:t>
                        </m:r>
                        <m:r>
                          <a:rPr lang="en-US" sz="1800" b="0" i="1" smtClean="0">
                            <a:latin typeface="Cambria Math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1800" dirty="0" smtClean="0"/>
                  <a:t> is </a:t>
                </a:r>
                <a:r>
                  <a:rPr lang="en-US" sz="1800" dirty="0"/>
                  <a:t>the local estimate of the seasonal effect [from same ‘month’ last year</a:t>
                </a:r>
                <a:r>
                  <a:rPr lang="en-US" sz="1800" dirty="0" smtClean="0"/>
                  <a:t>].</a:t>
                </a:r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940" t="-1686" r="-15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476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4.6 The Holt-Winters Seasonal Smoothing Methods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spcAft>
                    <a:spcPts val="1200"/>
                  </a:spcAft>
                  <a:buNone/>
                </a:pPr>
                <a:r>
                  <a:rPr lang="en-US" b="1" dirty="0" smtClean="0">
                    <a:solidFill>
                      <a:srgbClr val="873B1F"/>
                    </a:solidFill>
                  </a:rPr>
                  <a:t>The Additive Holt-Winters Method</a:t>
                </a:r>
                <a:endParaRPr lang="en-US" sz="2400" b="1" dirty="0" smtClean="0">
                  <a:solidFill>
                    <a:srgbClr val="873B1F"/>
                  </a:solidFill>
                </a:endParaRPr>
              </a:p>
              <a:p>
                <a:r>
                  <a:rPr lang="en-US" sz="1800" dirty="0"/>
                  <a:t>When a new observation is recorded, the complete set of updating equations takes the form: </a:t>
                </a:r>
              </a:p>
              <a:p>
                <a:pPr lvl="2">
                  <a:spcBef>
                    <a:spcPts val="1100"/>
                  </a:spcBef>
                  <a:spcAft>
                    <a:spcPts val="600"/>
                  </a:spcAft>
                  <a:buClr>
                    <a:schemeClr val="tx1"/>
                  </a:buClr>
                  <a:buFont typeface=".AppleSystemUIFont" charset="-120"/>
                  <a:buChar char="–"/>
                </a:pPr>
                <a:r>
                  <a:rPr lang="en-US" dirty="0"/>
                  <a:t>Observed error</a:t>
                </a:r>
                <a:r>
                  <a:rPr lang="en-US" dirty="0" smtClean="0"/>
                  <a:t>:</a:t>
                </a:r>
              </a:p>
              <a:p>
                <a:pPr marL="1373188" lvl="2" indent="0">
                  <a:spcBef>
                    <a:spcPts val="11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charset="0"/>
                            </a:rPr>
                            <m:t>𝑒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sz="1800" b="0" i="1" smtClean="0">
                          <a:latin typeface="Cambria Math" charset="0"/>
                        </a:rPr>
                        <m:t>= 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charset="0"/>
                            </a:rPr>
                            <m:t>𝑌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sz="1800" b="0" i="1" smtClean="0">
                          <a:latin typeface="Cambria Math" charset="0"/>
                        </a:rPr>
                        <m:t> – 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sz="1800" b="0" i="1" smtClean="0">
                              <a:latin typeface="Cambria Math" charset="0"/>
                            </a:rPr>
                            <m:t>–1</m:t>
                          </m:r>
                        </m:sub>
                      </m:sSub>
                      <m:r>
                        <a:rPr lang="en-US" sz="1800" b="0" i="1" smtClean="0">
                          <a:latin typeface="Cambria Math" charset="0"/>
                        </a:rPr>
                        <m:t> – 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sz="1800" b="0" i="1" smtClean="0">
                              <a:latin typeface="Cambria Math" charset="0"/>
                            </a:rPr>
                            <m:t>–1</m:t>
                          </m:r>
                        </m:sub>
                      </m:sSub>
                      <m:r>
                        <a:rPr lang="en-US" sz="1800" b="0" i="1" smtClean="0">
                          <a:latin typeface="Cambria Math" charset="0"/>
                        </a:rPr>
                        <m:t> – 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charset="0"/>
                            </a:rPr>
                            <m:t>𝑆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sz="1800" b="0" i="1" smtClean="0">
                              <a:latin typeface="Cambria Math" charset="0"/>
                            </a:rPr>
                            <m:t>–</m:t>
                          </m:r>
                          <m:r>
                            <a:rPr lang="en-US" sz="1800" b="0" i="1" smtClean="0">
                              <a:latin typeface="Cambria Math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  <a:p>
                <a:pPr lvl="2">
                  <a:spcBef>
                    <a:spcPts val="1100"/>
                  </a:spcBef>
                  <a:spcAft>
                    <a:spcPts val="600"/>
                  </a:spcAft>
                  <a:buClr>
                    <a:schemeClr val="tx1"/>
                  </a:buClr>
                  <a:buFont typeface=".AppleSystemUIFont" charset="-120"/>
                  <a:buChar char="–"/>
                </a:pPr>
                <a:r>
                  <a:rPr lang="en-US" dirty="0"/>
                  <a:t>1-step ahead forecast</a:t>
                </a:r>
                <a:r>
                  <a:rPr lang="en-US" dirty="0" smtClean="0"/>
                  <a:t>:</a:t>
                </a:r>
              </a:p>
              <a:p>
                <a:pPr marL="1720850" lvl="2" indent="0">
                  <a:spcBef>
                    <a:spcPts val="11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e>
                      </m:d>
                      <m:r>
                        <a:rPr lang="en-US" i="1">
                          <a:latin typeface="Cambria Math" charset="0"/>
                        </a:rPr>
                        <m:t>= 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+1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r>
                        <a:rPr lang="en-US" i="1"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charset="0"/>
                            </a:rPr>
                            <m:t>–</m:t>
                          </m:r>
                          <m:r>
                            <a:rPr lang="en-US" i="1">
                              <a:latin typeface="Cambria Math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lvl="2">
                  <a:spcBef>
                    <a:spcPts val="1100"/>
                  </a:spcBef>
                  <a:spcAft>
                    <a:spcPts val="600"/>
                  </a:spcAft>
                  <a:buClr>
                    <a:schemeClr val="tx1"/>
                  </a:buClr>
                  <a:buFont typeface=".AppleSystemUIFont" charset="-120"/>
                  <a:buChar char="–"/>
                </a:pPr>
                <a:r>
                  <a:rPr lang="en-US" dirty="0" smtClean="0"/>
                  <a:t>Updating </a:t>
                </a:r>
                <a:r>
                  <a:rPr lang="en-US" dirty="0"/>
                  <a:t>relationships</a:t>
                </a:r>
                <a:r>
                  <a:rPr lang="en-US" dirty="0" smtClean="0"/>
                  <a:t>:</a:t>
                </a:r>
              </a:p>
              <a:p>
                <a:pPr marL="7938" lvl="2" indent="0">
                  <a:spcBef>
                    <a:spcPts val="11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= 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–</m:t>
                          </m:r>
                          <m:r>
                            <a:rPr lang="en-US" i="1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–1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+ </m:t>
                      </m:r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𝛼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–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–1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–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–1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–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–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102" t="-2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21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274190" y="4704724"/>
                <a:ext cx="3011915" cy="4462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7938" lvl="2" indent="0">
                  <a:spcBef>
                    <a:spcPts val="11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charset="0"/>
                            </a:rPr>
                            <m:t>–1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𝛽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–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–1</m:t>
                              </m:r>
                            </m:sub>
                          </m:sSub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–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–1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4190" y="4704724"/>
                <a:ext cx="3011915" cy="44627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290711" y="5085431"/>
                <a:ext cx="3679469" cy="4462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7938" lvl="2" indent="0">
                  <a:spcBef>
                    <a:spcPts val="11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charset="0"/>
                            </a:rPr>
                            <m:t>–</m:t>
                          </m:r>
                          <m:r>
                            <a:rPr lang="en-US" i="1">
                              <a:latin typeface="Cambria Math" charset="0"/>
                            </a:rPr>
                            <m:t>𝑚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+ 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[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𝑌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–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–1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–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–1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–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–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0711" y="5085431"/>
                <a:ext cx="3679469" cy="446276"/>
              </a:xfrm>
              <a:prstGeom prst="rect">
                <a:avLst/>
              </a:prstGeom>
              <a:blipFill rotWithShape="0">
                <a:blip r:embed="rId4"/>
                <a:stretch>
                  <a:fillRect t="-79452" b="-835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9755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4.6 The Holt-Winters Seasonal Smoothing Methods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>
                  <a:spcAft>
                    <a:spcPts val="1200"/>
                  </a:spcAft>
                  <a:buNone/>
                </a:pPr>
                <a:r>
                  <a:rPr lang="en-US" b="1" dirty="0" smtClean="0">
                    <a:solidFill>
                      <a:srgbClr val="873B1F"/>
                    </a:solidFill>
                  </a:rPr>
                  <a:t>The Additive Holt-Winters Method</a:t>
                </a:r>
                <a:endParaRPr lang="en-US" sz="2400" b="1" dirty="0" smtClean="0">
                  <a:solidFill>
                    <a:srgbClr val="873B1F"/>
                  </a:solidFill>
                </a:endParaRPr>
              </a:p>
              <a:p>
                <a:pPr marL="0" indent="0">
                  <a:spcAft>
                    <a:spcPts val="600"/>
                  </a:spcAft>
                  <a:buNone/>
                </a:pPr>
                <a:r>
                  <a:rPr lang="en-US" sz="1800" dirty="0" smtClean="0"/>
                  <a:t>The updating equations may also be expressed in </a:t>
                </a:r>
                <a:r>
                  <a:rPr lang="en-US" sz="1800" i="1" dirty="0" smtClean="0"/>
                  <a:t>error correction </a:t>
                </a:r>
                <a:r>
                  <a:rPr lang="en-US" sz="1800" dirty="0" smtClean="0"/>
                  <a:t>form:</a:t>
                </a:r>
                <a:endParaRPr lang="en-US" sz="1800" dirty="0"/>
              </a:p>
              <a:p>
                <a:pPr marL="7938" lvl="2" indent="0">
                  <a:spcBef>
                    <a:spcPts val="11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= 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–</m:t>
                          </m:r>
                          <m:r>
                            <a:rPr lang="en-US" i="1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–1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+ </m:t>
                      </m:r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𝛼</m:t>
                      </m:r>
                      <m:sSub>
                        <m:sSubPr>
                          <m:ctrlP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b="0" dirty="0" smtClean="0">
                  <a:ea typeface="Cambria Math" charset="0"/>
                  <a:cs typeface="Cambria Math" charset="0"/>
                </a:endParaRPr>
              </a:p>
              <a:p>
                <a:pPr marL="0" indent="0">
                  <a:buNone/>
                  <a:defRPr/>
                </a:pPr>
                <a:endParaRPr lang="en-US" sz="1800" dirty="0" smtClean="0"/>
              </a:p>
              <a:p>
                <a:pPr marL="0" indent="0">
                  <a:buNone/>
                  <a:defRPr/>
                </a:pPr>
                <a:endParaRPr lang="en-US" sz="1800" dirty="0"/>
              </a:p>
              <a:p>
                <a:pPr marL="0" indent="0">
                  <a:buNone/>
                  <a:defRPr/>
                </a:pPr>
                <a:r>
                  <a:rPr lang="en-US" sz="1800" dirty="0" smtClean="0"/>
                  <a:t>A </a:t>
                </a:r>
                <a:r>
                  <a:rPr lang="en-US" sz="1800" dirty="0"/>
                  <a:t>variety of special cases exists:</a:t>
                </a:r>
              </a:p>
              <a:p>
                <a:pPr marL="460375" indent="-225425">
                  <a:buFont typeface="Arial" charset="0"/>
                  <a:buChar char="•"/>
                  <a:defRPr/>
                </a:pPr>
                <a:r>
                  <a:rPr lang="en-US" sz="1600" dirty="0"/>
                  <a:t>Fixed seasonal pattern: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charset="0"/>
                        <a:cs typeface="Times New Roman" pitchFamily="18" charset="0"/>
                      </a:rPr>
                      <m:t>𝛾</m:t>
                    </m:r>
                  </m:oMath>
                </a14:m>
                <a:r>
                  <a:rPr lang="en-US" sz="1600" dirty="0">
                    <a:cs typeface="Times New Roman" pitchFamily="18" charset="0"/>
                  </a:rPr>
                  <a:t> = 0 </a:t>
                </a:r>
                <a:r>
                  <a:rPr lang="en-US" sz="1600" dirty="0"/>
                  <a:t>(no seasonal updating)</a:t>
                </a:r>
              </a:p>
              <a:p>
                <a:pPr marL="460375" indent="-225425">
                  <a:buFont typeface="Arial" charset="0"/>
                  <a:buChar char="•"/>
                  <a:defRPr/>
                </a:pPr>
                <a:r>
                  <a:rPr lang="en-US" sz="1600" dirty="0"/>
                  <a:t>No seasonal pattern: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charset="0"/>
                        <a:cs typeface="Times New Roman" pitchFamily="18" charset="0"/>
                      </a:rPr>
                      <m:t>𝛾</m:t>
                    </m:r>
                  </m:oMath>
                </a14:m>
                <a:r>
                  <a:rPr lang="en-US" sz="1600" dirty="0">
                    <a:cs typeface="Times New Roman" pitchFamily="18" charset="0"/>
                  </a:rPr>
                  <a:t> = 0 </a:t>
                </a:r>
                <a:r>
                  <a:rPr lang="en-US" sz="1600" dirty="0"/>
                  <a:t>and all initial </a:t>
                </a:r>
                <a:r>
                  <a:rPr lang="en-US" sz="1600" i="1" dirty="0"/>
                  <a:t>S</a:t>
                </a:r>
                <a:r>
                  <a:rPr lang="en-US" sz="1600" dirty="0"/>
                  <a:t> values are set equal to zero </a:t>
                </a:r>
              </a:p>
              <a:p>
                <a:pPr marL="460375" indent="-225425">
                  <a:buFont typeface="Arial" charset="0"/>
                  <a:buChar char="•"/>
                  <a:defRPr/>
                </a:pPr>
                <a:r>
                  <a:rPr lang="en-US" sz="1600" dirty="0"/>
                  <a:t>Fixed trend: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charset="0"/>
                        <a:cs typeface="Times New Roman" pitchFamily="18" charset="0"/>
                      </a:rPr>
                      <m:t>𝛽</m:t>
                    </m:r>
                  </m:oMath>
                </a14:m>
                <a:r>
                  <a:rPr lang="en-US" sz="1600" dirty="0">
                    <a:cs typeface="Times New Roman" pitchFamily="18" charset="0"/>
                  </a:rPr>
                  <a:t> = 0</a:t>
                </a:r>
              </a:p>
              <a:p>
                <a:pPr marL="460375" indent="-225425">
                  <a:buFont typeface="Arial" charset="0"/>
                  <a:buChar char="•"/>
                  <a:defRPr/>
                </a:pPr>
                <a:r>
                  <a:rPr lang="de-DE" sz="1600" dirty="0"/>
                  <a:t>Zero </a:t>
                </a:r>
                <a:r>
                  <a:rPr lang="de-DE" sz="1600" dirty="0" err="1"/>
                  <a:t>trend</a:t>
                </a:r>
                <a:r>
                  <a:rPr lang="de-DE" sz="1600" dirty="0"/>
                  <a:t>: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charset="0"/>
                        <a:cs typeface="Times New Roman" pitchFamily="18" charset="0"/>
                      </a:rPr>
                      <m:t>𝛽</m:t>
                    </m:r>
                  </m:oMath>
                </a14:m>
                <a:r>
                  <a:rPr lang="de-DE" sz="1600" dirty="0">
                    <a:cs typeface="Times New Roman" pitchFamily="18" charset="0"/>
                  </a:rPr>
                  <a:t> = 0 </a:t>
                </a:r>
                <a:r>
                  <a:rPr lang="de-DE" sz="1600" dirty="0" err="1"/>
                  <a:t>and</a:t>
                </a:r>
                <a:r>
                  <a:rPr lang="de-DE" sz="1600" dirty="0"/>
                  <a:t> </a:t>
                </a:r>
                <a:r>
                  <a:rPr lang="de-DE" sz="1600" i="1" dirty="0">
                    <a:cs typeface="Times New Roman" pitchFamily="18" charset="0"/>
                  </a:rPr>
                  <a:t>T</a:t>
                </a:r>
                <a:r>
                  <a:rPr lang="de-DE" sz="1600" baseline="-25000" dirty="0">
                    <a:cs typeface="Times New Roman" pitchFamily="18" charset="0"/>
                  </a:rPr>
                  <a:t>0 </a:t>
                </a:r>
                <a:r>
                  <a:rPr lang="de-DE" sz="1600" dirty="0">
                    <a:cs typeface="Times New Roman" pitchFamily="18" charset="0"/>
                  </a:rPr>
                  <a:t>= 0</a:t>
                </a:r>
                <a:endParaRPr lang="en-US" sz="1600" dirty="0">
                  <a:cs typeface="Times New Roman" pitchFamily="18" charset="0"/>
                </a:endParaRPr>
              </a:p>
              <a:p>
                <a:pPr marL="460375" indent="-225425">
                  <a:buFont typeface="Arial" charset="0"/>
                  <a:buChar char="•"/>
                  <a:defRPr/>
                </a:pPr>
                <a:r>
                  <a:rPr lang="en-US" sz="1600" dirty="0"/>
                  <a:t>All fixed components: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US" sz="1600" dirty="0">
                    <a:cs typeface="Times New Roman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charset="0"/>
                        <a:cs typeface="Times New Roman" pitchFamily="18" charset="0"/>
                      </a:rPr>
                      <m:t>𝛽</m:t>
                    </m:r>
                  </m:oMath>
                </a14:m>
                <a:r>
                  <a:rPr lang="en-US" sz="1600" dirty="0">
                    <a:cs typeface="Times New Roman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charset="0"/>
                        <a:cs typeface="Times New Roman" pitchFamily="18" charset="0"/>
                      </a:rPr>
                      <m:t>𝛾</m:t>
                    </m:r>
                  </m:oMath>
                </a14:m>
                <a:r>
                  <a:rPr lang="en-US" sz="1600" dirty="0">
                    <a:cs typeface="Times New Roman" pitchFamily="18" charset="0"/>
                  </a:rPr>
                  <a:t> = 0 </a:t>
                </a:r>
                <a:r>
                  <a:rPr lang="en-US" sz="1600" dirty="0"/>
                  <a:t>[leading to the regression model in </a:t>
                </a:r>
                <a:r>
                  <a:rPr lang="en-US" sz="1600" dirty="0" smtClean="0"/>
                  <a:t/>
                </a:r>
                <a:br>
                  <a:rPr lang="en-US" sz="1600" dirty="0" smtClean="0"/>
                </a:br>
                <a:r>
                  <a:rPr lang="en-US" sz="1600" dirty="0" smtClean="0"/>
                  <a:t>Section </a:t>
                </a:r>
                <a:r>
                  <a:rPr lang="en-US" sz="1600" dirty="0"/>
                  <a:t>9.1.1</a:t>
                </a:r>
                <a:r>
                  <a:rPr lang="en-US" sz="1600" dirty="0" smtClean="0"/>
                  <a:t>]</a:t>
                </a:r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102" t="-2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22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207444" y="2687388"/>
                <a:ext cx="1886542" cy="4462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7938" lvl="2" indent="0">
                  <a:spcBef>
                    <a:spcPts val="11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charset="0"/>
                            </a:rPr>
                            <m:t>–1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+</m:t>
                      </m:r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𝛼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𝛽</m:t>
                      </m:r>
                      <m:sSub>
                        <m:sSubPr>
                          <m:ctrlP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7444" y="2687388"/>
                <a:ext cx="1886542" cy="44627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223965" y="3068095"/>
                <a:ext cx="1841081" cy="4462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7938" lvl="2" indent="0">
                  <a:spcBef>
                    <a:spcPts val="11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charset="0"/>
                            </a:rPr>
                            <m:t>–</m:t>
                          </m:r>
                          <m:r>
                            <a:rPr lang="en-US" i="1">
                              <a:latin typeface="Cambria Math" charset="0"/>
                            </a:rPr>
                            <m:t>𝑚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+ 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3965" y="3068095"/>
                <a:ext cx="1841081" cy="446276"/>
              </a:xfrm>
              <a:prstGeom prst="rect">
                <a:avLst/>
              </a:prstGeom>
              <a:blipFill rotWithShape="0">
                <a:blip r:embed="rId4"/>
                <a:stretch>
                  <a:fillRect t="-78378" b="-81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9960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4.6 The Holt-Winters Seasonal Smoothing Methods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b="1" dirty="0" smtClean="0">
                <a:solidFill>
                  <a:srgbClr val="873B1F"/>
                </a:solidFill>
              </a:rPr>
              <a:t>Starting Values</a:t>
            </a:r>
            <a:endParaRPr lang="en-US" sz="2400" b="1" dirty="0" smtClean="0">
              <a:solidFill>
                <a:srgbClr val="873B1F"/>
              </a:solidFill>
            </a:endParaRPr>
          </a:p>
          <a:p>
            <a:pPr marL="293687" lvl="1" indent="-285750">
              <a:spcBef>
                <a:spcPts val="1600"/>
              </a:spcBef>
              <a:buFont typeface="Arial" charset="0"/>
              <a:buChar char="•"/>
            </a:pPr>
            <a:r>
              <a:rPr lang="en-US" sz="1800" dirty="0"/>
              <a:t>Can use the Method of </a:t>
            </a:r>
            <a:r>
              <a:rPr lang="en-US" sz="1800" dirty="0" smtClean="0"/>
              <a:t>Least </a:t>
            </a:r>
            <a:r>
              <a:rPr lang="en-US" sz="1800" dirty="0"/>
              <a:t>Squares to estimate {</a:t>
            </a:r>
            <a:r>
              <a:rPr lang="en-US" sz="1800" dirty="0">
                <a:sym typeface="Symbol" pitchFamily="18" charset="2"/>
              </a:rPr>
              <a:t>, , </a:t>
            </a:r>
            <a:r>
              <a:rPr lang="en-US" sz="1800" dirty="0" smtClean="0">
                <a:sym typeface="Symbol" pitchFamily="18" charset="2"/>
              </a:rPr>
              <a:t>} BUT</a:t>
            </a:r>
            <a:endParaRPr lang="en-US" sz="1800" dirty="0">
              <a:sym typeface="Symbol" pitchFamily="18" charset="2"/>
            </a:endParaRPr>
          </a:p>
          <a:p>
            <a:pPr marL="293687" lvl="1" indent="-285750">
              <a:spcBef>
                <a:spcPts val="1600"/>
              </a:spcBef>
              <a:buFont typeface="Arial" charset="0"/>
              <a:buChar char="•"/>
            </a:pPr>
            <a:r>
              <a:rPr lang="en-US" sz="1800" dirty="0">
                <a:sym typeface="Symbol" pitchFamily="18" charset="2"/>
              </a:rPr>
              <a:t>Need m+2 starting values [=14 for monthly data]; problematic for short series, so various heuristic methods are used for the starting values.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85798" y="3553734"/>
            <a:ext cx="7438869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spAutoFit/>
          </a:bodyPr>
          <a:lstStyle/>
          <a:p>
            <a:pPr defTabSz="1047750" eaLnBrk="0" hangingPunct="0">
              <a:spcBef>
                <a:spcPts val="600"/>
              </a:spcBef>
            </a:pPr>
            <a:r>
              <a:rPr lang="en-GB" b="1" dirty="0" smtClean="0">
                <a:solidFill>
                  <a:srgbClr val="873B1F"/>
                </a:solidFill>
                <a:latin typeface="Arial" charset="0"/>
                <a:ea typeface="Arial" charset="0"/>
                <a:cs typeface="Arial" charset="0"/>
              </a:rPr>
              <a:t>Question: </a:t>
            </a:r>
            <a:r>
              <a:rPr lang="en-GB" dirty="0" smtClean="0">
                <a:solidFill>
                  <a:srgbClr val="873B1F"/>
                </a:solidFill>
                <a:latin typeface="Arial" charset="0"/>
                <a:ea typeface="Arial" charset="0"/>
                <a:cs typeface="Arial" charset="0"/>
              </a:rPr>
              <a:t>Suppose you had three years of monthly data. How would you specify starting values for the level, trend, and seasonal components?</a:t>
            </a:r>
            <a:endParaRPr lang="en-GB" u="none" dirty="0">
              <a:solidFill>
                <a:srgbClr val="873B1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6636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4.6 The Holt-Winters Seasonal Smoothing Methods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b="1" dirty="0" smtClean="0">
                <a:solidFill>
                  <a:srgbClr val="873B1F"/>
                </a:solidFill>
              </a:rPr>
              <a:t>Example 4.4: Calculations for Holt-Winters Scheme</a:t>
            </a:r>
            <a:endParaRPr lang="en-US" sz="2400" b="1" dirty="0" smtClean="0">
              <a:solidFill>
                <a:srgbClr val="873B1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85798" y="2031518"/>
            <a:ext cx="8064661" cy="3383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73B1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59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61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8225" indent="-1038225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b="1" dirty="0" smtClean="0">
                <a:solidFill>
                  <a:srgbClr val="182752"/>
                </a:solidFill>
              </a:rPr>
              <a:t>Table 4.5	</a:t>
            </a:r>
            <a:r>
              <a:rPr lang="en-US" sz="1600" b="1" dirty="0" smtClean="0">
                <a:solidFill>
                  <a:srgbClr val="873B1F"/>
                </a:solidFill>
              </a:rPr>
              <a:t>Illustrative Calculations for the Additive Holt-Winters Scheme </a:t>
            </a:r>
            <a:br>
              <a:rPr lang="en-US" sz="1600" b="1" dirty="0" smtClean="0">
                <a:solidFill>
                  <a:srgbClr val="873B1F"/>
                </a:solidFill>
              </a:rPr>
            </a:br>
            <a:r>
              <a:rPr lang="en-US" sz="1600" i="1" dirty="0" smtClean="0">
                <a:solidFill>
                  <a:srgbClr val="873B1F"/>
                </a:solidFill>
              </a:rPr>
              <a:t>(The numbers in </a:t>
            </a:r>
            <a:r>
              <a:rPr lang="en-US" sz="1600" b="1" dirty="0" smtClean="0">
                <a:solidFill>
                  <a:srgbClr val="873B1F"/>
                </a:solidFill>
              </a:rPr>
              <a:t>bold </a:t>
            </a:r>
            <a:r>
              <a:rPr lang="en-US" sz="1600" i="1" dirty="0" smtClean="0">
                <a:solidFill>
                  <a:srgbClr val="873B1F"/>
                </a:solidFill>
              </a:rPr>
              <a:t>indicate the starting values.)</a:t>
            </a:r>
          </a:p>
          <a:p>
            <a:pPr marL="1038225" indent="-1038225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873B1F"/>
                </a:solidFill>
              </a:rPr>
              <a:t>A</a:t>
            </a:r>
            <a:r>
              <a:rPr lang="en-US" sz="1600" dirty="0" smtClean="0">
                <a:solidFill>
                  <a:srgbClr val="873B1F"/>
                </a:solidFill>
              </a:rPr>
              <a:t>: Illustration of Spreadsheet Layout for Forecasting</a:t>
            </a:r>
            <a:endParaRPr lang="en-US" sz="1600" dirty="0">
              <a:solidFill>
                <a:srgbClr val="873B1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8" y="3030907"/>
            <a:ext cx="6877850" cy="254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38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7" y="2369844"/>
            <a:ext cx="6863908" cy="35911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4.6 The Holt-Winters Seasonal Smoothing Methods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b="1" dirty="0" smtClean="0">
                <a:solidFill>
                  <a:srgbClr val="873B1F"/>
                </a:solidFill>
              </a:rPr>
              <a:t>Example 4.4: Calculations for Holt-Winters Scheme </a:t>
            </a:r>
            <a:r>
              <a:rPr lang="en-US" sz="1400" dirty="0" smtClean="0">
                <a:solidFill>
                  <a:srgbClr val="873B1F"/>
                </a:solidFill>
              </a:rPr>
              <a:t>(continued)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85798" y="2031518"/>
            <a:ext cx="8064661" cy="3383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73B1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59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61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8225" indent="-1038225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srgbClr val="873B1F"/>
                </a:solidFill>
              </a:rPr>
              <a:t>B: Detailed Calculations (Alpha = 0.20, Beta – 0.10, Gamma = 0.30)</a:t>
            </a:r>
            <a:endParaRPr lang="en-US" sz="1600" dirty="0">
              <a:solidFill>
                <a:srgbClr val="873B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052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0343" y="2225417"/>
            <a:ext cx="3991102" cy="2680299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414131" y="1507580"/>
            <a:ext cx="3991102" cy="3383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73B1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59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61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2338" indent="-922338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400" b="1" dirty="0" smtClean="0">
                <a:solidFill>
                  <a:srgbClr val="182752"/>
                </a:solidFill>
              </a:rPr>
              <a:t>Figure 4.4	</a:t>
            </a:r>
            <a:r>
              <a:rPr lang="en-US" sz="1400" b="1" dirty="0" smtClean="0">
                <a:solidFill>
                  <a:srgbClr val="873B1F"/>
                </a:solidFill>
              </a:rPr>
              <a:t>Volume of Motor Vehicles and Parts Manufacturing: Quarterly Index, 1991Q1 to 2015Q4 (2012 = 100)</a:t>
            </a:r>
            <a:endParaRPr lang="en-US" sz="1400" dirty="0">
              <a:solidFill>
                <a:srgbClr val="873B1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131" y="2225417"/>
            <a:ext cx="3991102" cy="26785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4.6 The Holt-Winters Seasonal Smoothing Methods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9C122BB-FC02-4E1B-AEE7-4F1256346B42}"/>
              </a:ext>
            </a:extLst>
          </p:cNvPr>
          <p:cNvSpPr/>
          <p:nvPr/>
        </p:nvSpPr>
        <p:spPr>
          <a:xfrm>
            <a:off x="1607537" y="5417463"/>
            <a:ext cx="157110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Original data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F1774E74-81E2-43C9-ACE1-8842712BC2E1}"/>
              </a:ext>
            </a:extLst>
          </p:cNvPr>
          <p:cNvCxnSpPr>
            <a:stCxn id="10" idx="0"/>
          </p:cNvCxnSpPr>
          <p:nvPr/>
        </p:nvCxnSpPr>
        <p:spPr>
          <a:xfrm flipH="1" flipV="1">
            <a:off x="2393089" y="5047160"/>
            <a:ext cx="1" cy="370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9C122BB-FC02-4E1B-AEE7-4F1256346B42}"/>
              </a:ext>
            </a:extLst>
          </p:cNvPr>
          <p:cNvSpPr/>
          <p:nvPr/>
        </p:nvSpPr>
        <p:spPr>
          <a:xfrm>
            <a:off x="5700341" y="5417463"/>
            <a:ext cx="157110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Components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F1774E74-81E2-43C9-ACE1-8842712BC2E1}"/>
              </a:ext>
            </a:extLst>
          </p:cNvPr>
          <p:cNvCxnSpPr/>
          <p:nvPr/>
        </p:nvCxnSpPr>
        <p:spPr>
          <a:xfrm flipH="1" flipV="1">
            <a:off x="6485893" y="5047160"/>
            <a:ext cx="1" cy="370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 txBox="1">
            <a:spLocks/>
          </p:cNvSpPr>
          <p:nvPr/>
        </p:nvSpPr>
        <p:spPr>
          <a:xfrm>
            <a:off x="4490342" y="1507580"/>
            <a:ext cx="3991102" cy="3383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73B1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59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61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2338" indent="-922338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400" b="1" dirty="0" smtClean="0">
                <a:solidFill>
                  <a:srgbClr val="182752"/>
                </a:solidFill>
              </a:rPr>
              <a:t>Figure 4.5	</a:t>
            </a:r>
            <a:r>
              <a:rPr lang="en-US" sz="1400" b="1" dirty="0" smtClean="0">
                <a:solidFill>
                  <a:srgbClr val="873B1F"/>
                </a:solidFill>
              </a:rPr>
              <a:t>Components of the Additive </a:t>
            </a:r>
            <a:br>
              <a:rPr lang="en-US" sz="1400" b="1" dirty="0" smtClean="0">
                <a:solidFill>
                  <a:srgbClr val="873B1F"/>
                </a:solidFill>
              </a:rPr>
            </a:br>
            <a:r>
              <a:rPr lang="en-US" sz="1400" b="1" dirty="0" smtClean="0">
                <a:solidFill>
                  <a:srgbClr val="873B1F"/>
                </a:solidFill>
              </a:rPr>
              <a:t>Holt-Winters Scheme for the </a:t>
            </a:r>
            <a:r>
              <a:rPr lang="en-US" sz="1400" b="1" dirty="0" err="1" smtClean="0">
                <a:solidFill>
                  <a:srgbClr val="873B1F"/>
                </a:solidFill>
              </a:rPr>
              <a:t>Autos_index</a:t>
            </a:r>
            <a:r>
              <a:rPr lang="en-US" sz="1400" b="1" dirty="0" smtClean="0">
                <a:solidFill>
                  <a:srgbClr val="873B1F"/>
                </a:solidFill>
              </a:rPr>
              <a:t> Series</a:t>
            </a:r>
            <a:endParaRPr lang="en-US" sz="1400" dirty="0">
              <a:solidFill>
                <a:srgbClr val="873B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030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4.7 The Multiplicative Holt-Winters Method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0" y="1481328"/>
            <a:ext cx="7543800" cy="4698810"/>
          </a:xfrm>
        </p:spPr>
        <p:txBody>
          <a:bodyPr>
            <a:normAutofit/>
          </a:bodyPr>
          <a:lstStyle/>
          <a:p>
            <a:pPr marL="0" indent="0">
              <a:spcAft>
                <a:spcPts val="400"/>
              </a:spcAft>
              <a:buNone/>
            </a:pPr>
            <a:r>
              <a:rPr lang="en-US" sz="1800" dirty="0"/>
              <a:t>The forecast function includes the local trend and seasonal components as before, but the seasonal effect is now multiplicative:</a:t>
            </a:r>
          </a:p>
          <a:p>
            <a:pPr marL="0" indent="0">
              <a:spcAft>
                <a:spcPts val="400"/>
              </a:spcAft>
              <a:buNone/>
            </a:pPr>
            <a:endParaRPr lang="en-US" sz="1800" dirty="0"/>
          </a:p>
          <a:p>
            <a:pPr>
              <a:spcAft>
                <a:spcPts val="600"/>
              </a:spcAft>
            </a:pPr>
            <a:endParaRPr lang="en-US" sz="1800" dirty="0"/>
          </a:p>
          <a:p>
            <a:pPr marL="0" indent="0">
              <a:spcAft>
                <a:spcPts val="600"/>
              </a:spcAft>
              <a:buNone/>
            </a:pPr>
            <a:r>
              <a:rPr lang="en-US" sz="1800" dirty="0"/>
              <a:t>The error correction updating relationships are</a:t>
            </a:r>
            <a:r>
              <a:rPr lang="en-US" sz="1800" dirty="0" smtClean="0"/>
              <a:t>: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  <p:graphicFrame>
        <p:nvGraphicFramePr>
          <p:cNvPr id="8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3614595"/>
              </p:ext>
            </p:extLst>
          </p:nvPr>
        </p:nvGraphicFramePr>
        <p:xfrm>
          <a:off x="2057994" y="2130910"/>
          <a:ext cx="4682172" cy="6609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98" name="Equation" r:id="rId3" imgW="3213100" imgH="457200" progId="">
                  <p:embed/>
                </p:oleObj>
              </mc:Choice>
              <mc:Fallback>
                <p:oleObj name="Equation" r:id="rId3" imgW="3213100" imgH="457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994" y="2130910"/>
                        <a:ext cx="4682172" cy="6609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9018195"/>
              </p:ext>
            </p:extLst>
          </p:nvPr>
        </p:nvGraphicFramePr>
        <p:xfrm>
          <a:off x="3119628" y="3441410"/>
          <a:ext cx="2558904" cy="1001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99" name="Equation" r:id="rId5" imgW="1752600" imgH="685800" progId="">
                  <p:embed/>
                </p:oleObj>
              </mc:Choice>
              <mc:Fallback>
                <p:oleObj name="Equation" r:id="rId5" imgW="1752600" imgH="685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9628" y="3441410"/>
                        <a:ext cx="2558904" cy="10013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45636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4.8 Calculations Using R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0" y="1481328"/>
            <a:ext cx="7543800" cy="289716"/>
          </a:xfrm>
        </p:spPr>
        <p:txBody>
          <a:bodyPr/>
          <a:lstStyle/>
          <a:p>
            <a:pPr marL="7937" indent="0">
              <a:lnSpc>
                <a:spcPts val="2000"/>
              </a:lnSpc>
              <a:spcBef>
                <a:spcPts val="2200"/>
              </a:spcBef>
              <a:buNone/>
            </a:pPr>
            <a:r>
              <a:rPr lang="en-US" b="1" dirty="0" smtClean="0">
                <a:solidFill>
                  <a:srgbClr val="873B1F"/>
                </a:solidFill>
              </a:rPr>
              <a:t>Autos Index Example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690167" y="3728715"/>
            <a:ext cx="1434501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spAutoFit/>
          </a:bodyPr>
          <a:lstStyle/>
          <a:p>
            <a:pPr defTabSz="1047750" eaLnBrk="0" hangingPunct="0">
              <a:spcBef>
                <a:spcPts val="600"/>
              </a:spcBef>
            </a:pPr>
            <a:r>
              <a:rPr lang="en-GB" sz="1600" b="1" dirty="0" smtClean="0">
                <a:solidFill>
                  <a:srgbClr val="873B1F"/>
                </a:solidFill>
                <a:latin typeface="Arial" charset="0"/>
                <a:ea typeface="Arial" charset="0"/>
                <a:cs typeface="Arial" charset="0"/>
              </a:rPr>
              <a:t>Question: </a:t>
            </a:r>
            <a:r>
              <a:rPr lang="en-GB" sz="1600" dirty="0" smtClean="0">
                <a:solidFill>
                  <a:srgbClr val="873B1F"/>
                </a:solidFill>
                <a:latin typeface="Arial" charset="0"/>
                <a:ea typeface="Arial" charset="0"/>
                <a:cs typeface="Arial" charset="0"/>
              </a:rPr>
              <a:t>Which method would you use?</a:t>
            </a:r>
            <a:endParaRPr lang="en-GB" sz="1600" u="none" dirty="0">
              <a:solidFill>
                <a:srgbClr val="873B1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85799" y="1821370"/>
            <a:ext cx="7543800" cy="3383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73B1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59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61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8225" indent="-1038225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b="1" dirty="0" smtClean="0">
                <a:solidFill>
                  <a:srgbClr val="182752"/>
                </a:solidFill>
              </a:rPr>
              <a:t>Table 4.7	</a:t>
            </a:r>
            <a:r>
              <a:rPr lang="en-US" sz="1600" b="1" dirty="0" smtClean="0">
                <a:solidFill>
                  <a:srgbClr val="873B1F"/>
                </a:solidFill>
              </a:rPr>
              <a:t>Comparative Performance of Holt-Winters Forecasting Methods, Using R Programs with Parameters Estimated by the ESM </a:t>
            </a:r>
            <a:r>
              <a:rPr lang="en-US" sz="1600" i="1" dirty="0" smtClean="0">
                <a:solidFill>
                  <a:srgbClr val="873B1F"/>
                </a:solidFill>
              </a:rPr>
              <a:t>(</a:t>
            </a:r>
            <a:r>
              <a:rPr lang="en-US" sz="1600" i="1" dirty="0" err="1" smtClean="0">
                <a:solidFill>
                  <a:srgbClr val="873B1F"/>
                </a:solidFill>
              </a:rPr>
              <a:t>Autos_index</a:t>
            </a:r>
            <a:r>
              <a:rPr lang="en-US" sz="1600" i="1" dirty="0" smtClean="0">
                <a:solidFill>
                  <a:srgbClr val="873B1F"/>
                </a:solidFill>
              </a:rPr>
              <a:t>, 2010Q1–2015Q4)</a:t>
            </a:r>
            <a:endParaRPr lang="en-US" sz="1600" i="1" dirty="0">
              <a:solidFill>
                <a:srgbClr val="873B1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2685814"/>
            <a:ext cx="5790566" cy="341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275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4.8 Calculations Using R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0" y="1481328"/>
            <a:ext cx="7543800" cy="4698810"/>
          </a:xfrm>
        </p:spPr>
        <p:txBody>
          <a:bodyPr/>
          <a:lstStyle/>
          <a:p>
            <a:pPr marL="7937" indent="0">
              <a:lnSpc>
                <a:spcPts val="2000"/>
              </a:lnSpc>
              <a:spcBef>
                <a:spcPts val="2200"/>
              </a:spcBef>
              <a:buNone/>
            </a:pPr>
            <a:r>
              <a:rPr lang="en-US" b="1" dirty="0" smtClean="0">
                <a:solidFill>
                  <a:srgbClr val="873B1F"/>
                </a:solidFill>
              </a:rPr>
              <a:t>Autos Index Example Using 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85799" y="1821370"/>
            <a:ext cx="7543800" cy="3383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73B1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59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61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8225" indent="-1038225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b="1" dirty="0" smtClean="0">
                <a:solidFill>
                  <a:srgbClr val="182752"/>
                </a:solidFill>
              </a:rPr>
              <a:t>Table 4.8	</a:t>
            </a:r>
            <a:r>
              <a:rPr lang="en-US" sz="1600" b="1" dirty="0" smtClean="0">
                <a:solidFill>
                  <a:srgbClr val="873B1F"/>
                </a:solidFill>
              </a:rPr>
              <a:t>Comparative Performance of Holt-Winters Forecasting Methods with Parameter Estimating Using R Programs </a:t>
            </a:r>
            <a:r>
              <a:rPr lang="en-US" sz="1600" i="1" dirty="0" smtClean="0">
                <a:solidFill>
                  <a:srgbClr val="873B1F"/>
                </a:solidFill>
              </a:rPr>
              <a:t>(</a:t>
            </a:r>
            <a:r>
              <a:rPr lang="en-US" sz="1600" i="1" dirty="0" err="1" smtClean="0">
                <a:solidFill>
                  <a:srgbClr val="873B1F"/>
                </a:solidFill>
              </a:rPr>
              <a:t>Autos_index</a:t>
            </a:r>
            <a:r>
              <a:rPr lang="en-US" sz="1600" i="1" dirty="0" smtClean="0">
                <a:solidFill>
                  <a:srgbClr val="873B1F"/>
                </a:solidFill>
              </a:rPr>
              <a:t>, 2010Q1–2015Q4)</a:t>
            </a:r>
            <a:endParaRPr lang="en-US" sz="1600" i="1" dirty="0">
              <a:solidFill>
                <a:srgbClr val="873B1F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690167" y="3728715"/>
            <a:ext cx="1434501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spAutoFit/>
          </a:bodyPr>
          <a:lstStyle/>
          <a:p>
            <a:pPr defTabSz="1047750" eaLnBrk="0" hangingPunct="0">
              <a:spcBef>
                <a:spcPts val="600"/>
              </a:spcBef>
            </a:pPr>
            <a:r>
              <a:rPr lang="en-GB" sz="1600" b="1" dirty="0" smtClean="0">
                <a:solidFill>
                  <a:srgbClr val="873B1F"/>
                </a:solidFill>
                <a:latin typeface="Arial" charset="0"/>
                <a:ea typeface="Arial" charset="0"/>
                <a:cs typeface="Arial" charset="0"/>
              </a:rPr>
              <a:t>Question: </a:t>
            </a:r>
            <a:r>
              <a:rPr lang="en-GB" sz="1600" dirty="0" smtClean="0">
                <a:solidFill>
                  <a:srgbClr val="873B1F"/>
                </a:solidFill>
                <a:latin typeface="Arial" charset="0"/>
                <a:ea typeface="Arial" charset="0"/>
                <a:cs typeface="Arial" charset="0"/>
              </a:rPr>
              <a:t>Which method would you use?</a:t>
            </a:r>
            <a:endParaRPr lang="en-GB" sz="1600" u="none" dirty="0">
              <a:solidFill>
                <a:srgbClr val="873B1F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2669873"/>
            <a:ext cx="5790566" cy="359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52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4.1 Components of a Time Series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600"/>
              </a:spcBef>
              <a:defRPr/>
            </a:pPr>
            <a:r>
              <a:rPr lang="en-US" sz="1800" dirty="0"/>
              <a:t>A time series is said to have a </a:t>
            </a:r>
            <a:r>
              <a:rPr lang="en-US" sz="1800" i="1" dirty="0"/>
              <a:t>seasonal</a:t>
            </a:r>
            <a:r>
              <a:rPr lang="en-US" sz="1800" dirty="0"/>
              <a:t> component if it displays a recurrent pattern with a fixed and known duration (e.g. months of the year, days of the week).</a:t>
            </a:r>
          </a:p>
          <a:p>
            <a:pPr>
              <a:spcBef>
                <a:spcPts val="1600"/>
              </a:spcBef>
              <a:defRPr/>
            </a:pPr>
            <a:r>
              <a:rPr lang="en-US" sz="1800" dirty="0"/>
              <a:t>A time series is said to have a </a:t>
            </a:r>
            <a:r>
              <a:rPr lang="en-US" sz="1800" i="1" dirty="0"/>
              <a:t>cyclical</a:t>
            </a:r>
            <a:r>
              <a:rPr lang="en-US" sz="1800" dirty="0"/>
              <a:t> component if it displays somewhat regular fluctuations about the trend but those fluctuations have a random periodicity albeit with a constant mean period length (e.g. a business cycle).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sz="1800" dirty="0" smtClean="0"/>
              <a:t>Define </a:t>
            </a:r>
            <a:r>
              <a:rPr lang="en-US" sz="1800" dirty="0"/>
              <a:t>T = </a:t>
            </a:r>
            <a:r>
              <a:rPr lang="en-US" sz="1800" dirty="0" smtClean="0"/>
              <a:t>Trend + Cycle, </a:t>
            </a:r>
            <a:r>
              <a:rPr lang="en-US" sz="1800" dirty="0"/>
              <a:t>S = Seasonal, E = Error </a:t>
            </a:r>
          </a:p>
          <a:p>
            <a:pPr marL="460375" indent="-225425">
              <a:spcBef>
                <a:spcPts val="1600"/>
              </a:spcBef>
            </a:pPr>
            <a:r>
              <a:rPr lang="en-US" sz="1800" dirty="0" smtClean="0"/>
              <a:t>Additive </a:t>
            </a:r>
            <a:r>
              <a:rPr lang="en-US" sz="1800" dirty="0"/>
              <a:t>model</a:t>
            </a:r>
            <a:r>
              <a:rPr lang="en-US" sz="1800" dirty="0" smtClean="0"/>
              <a:t>: </a:t>
            </a:r>
            <a:r>
              <a:rPr lang="en-US" sz="1800" i="1" dirty="0" smtClean="0"/>
              <a:t>Y = T + S + E</a:t>
            </a:r>
            <a:endParaRPr lang="en-US" sz="1800" dirty="0"/>
          </a:p>
          <a:p>
            <a:pPr marL="460375" indent="-225425">
              <a:spcBef>
                <a:spcPts val="1600"/>
              </a:spcBef>
            </a:pPr>
            <a:r>
              <a:rPr lang="en-US" sz="1800" dirty="0" smtClean="0"/>
              <a:t>Multiplicative </a:t>
            </a:r>
            <a:r>
              <a:rPr lang="en-US" sz="1800" dirty="0"/>
              <a:t>model</a:t>
            </a:r>
            <a:r>
              <a:rPr lang="en-US" sz="1800" dirty="0" smtClean="0"/>
              <a:t>: </a:t>
            </a:r>
            <a:r>
              <a:rPr lang="en-US" sz="1800" i="1" dirty="0" smtClean="0"/>
              <a:t>Y = TSE</a:t>
            </a:r>
            <a:r>
              <a:rPr lang="en-US" sz="1800" dirty="0"/>
              <a:t>		</a:t>
            </a:r>
          </a:p>
          <a:p>
            <a:pPr marL="460375" indent="-225425">
              <a:spcBef>
                <a:spcPts val="1600"/>
              </a:spcBef>
            </a:pPr>
            <a:r>
              <a:rPr lang="en-US" sz="1800" dirty="0"/>
              <a:t>Mixed additive-multiplicative model</a:t>
            </a:r>
            <a:r>
              <a:rPr lang="en-US" sz="1800" dirty="0" smtClean="0"/>
              <a:t>: </a:t>
            </a:r>
            <a:r>
              <a:rPr lang="en-US" sz="1800" i="1" dirty="0" smtClean="0"/>
              <a:t>Y = TS + E</a:t>
            </a:r>
            <a:endParaRPr lang="en-US" sz="18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4673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4.9 Weekly Data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0" y="1481328"/>
            <a:ext cx="7543800" cy="4698810"/>
          </a:xfrm>
        </p:spPr>
        <p:txBody>
          <a:bodyPr>
            <a:normAutofit/>
          </a:bodyPr>
          <a:lstStyle/>
          <a:p>
            <a:pPr marL="234950" indent="-234950"/>
            <a:r>
              <a:rPr lang="en-US" sz="1800" dirty="0"/>
              <a:t>Often working with one or two years of data, yet need 52 “seasonal values</a:t>
            </a:r>
            <a:r>
              <a:rPr lang="en-US" sz="1800" dirty="0" smtClean="0"/>
              <a:t>”</a:t>
            </a:r>
            <a:endParaRPr lang="en-US" sz="1800" dirty="0"/>
          </a:p>
          <a:p>
            <a:pPr marL="234950" indent="-234950"/>
            <a:r>
              <a:rPr lang="en-US" sz="1800" dirty="0"/>
              <a:t>Trend is often unimportant in the short-term</a:t>
            </a:r>
          </a:p>
          <a:p>
            <a:pPr marL="234950" indent="-234950"/>
            <a:r>
              <a:rPr lang="en-US" sz="1800" dirty="0"/>
              <a:t>Use SES, after adjustment with fixed </a:t>
            </a:r>
            <a:r>
              <a:rPr lang="en-US" sz="1800" dirty="0" err="1" smtClean="0"/>
              <a:t>seasonals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8B21F40-B3EB-47E3-976F-BAD5C8BDA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1270" y="2422597"/>
            <a:ext cx="2402067" cy="1232474"/>
          </a:xfrm>
          <a:prstGeom prst="rect">
            <a:avLst/>
          </a:prstGeom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051270" y="4565335"/>
            <a:ext cx="2178329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spAutoFit/>
          </a:bodyPr>
          <a:lstStyle/>
          <a:p>
            <a:pPr defTabSz="1047750" eaLnBrk="0" hangingPunct="0">
              <a:spcBef>
                <a:spcPts val="600"/>
              </a:spcBef>
            </a:pPr>
            <a:r>
              <a:rPr lang="en-GB" sz="1600" b="1" dirty="0" smtClean="0">
                <a:solidFill>
                  <a:srgbClr val="873B1F"/>
                </a:solidFill>
                <a:latin typeface="Arial" charset="0"/>
                <a:ea typeface="Arial" charset="0"/>
                <a:cs typeface="Arial" charset="0"/>
              </a:rPr>
              <a:t>Plot suggests similar multiplicative seasonal factors.</a:t>
            </a:r>
            <a:endParaRPr lang="en-GB" sz="1600" u="none" dirty="0">
              <a:solidFill>
                <a:srgbClr val="873B1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85801" y="2987218"/>
            <a:ext cx="5141733" cy="7477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73B1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59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61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4113" indent="-1154113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b="1" dirty="0" smtClean="0">
                <a:solidFill>
                  <a:srgbClr val="182752"/>
                </a:solidFill>
              </a:rPr>
              <a:t>Figure 4.6	</a:t>
            </a:r>
            <a:r>
              <a:rPr lang="en-US" sz="1600" b="1" dirty="0" smtClean="0">
                <a:solidFill>
                  <a:srgbClr val="873B1F"/>
                </a:solidFill>
              </a:rPr>
              <a:t>Weekly Sales for Five Bracelets </a:t>
            </a:r>
            <a:br>
              <a:rPr lang="en-US" sz="1600" b="1" dirty="0" smtClean="0">
                <a:solidFill>
                  <a:srgbClr val="873B1F"/>
                </a:solidFill>
              </a:rPr>
            </a:br>
            <a:r>
              <a:rPr lang="en-US" sz="1600" i="1" dirty="0" smtClean="0">
                <a:solidFill>
                  <a:srgbClr val="873B1F"/>
                </a:solidFill>
              </a:rPr>
              <a:t>(Year 1, Week 5 – Year 3, Week 24)</a:t>
            </a:r>
            <a:endParaRPr lang="en-US" sz="1600" i="1" dirty="0">
              <a:solidFill>
                <a:srgbClr val="873B1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8" y="3530885"/>
            <a:ext cx="5158611" cy="264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4780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4.9 Weekly Data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0" y="1481328"/>
            <a:ext cx="7543800" cy="4698810"/>
          </a:xfrm>
        </p:spPr>
        <p:txBody>
          <a:bodyPr/>
          <a:lstStyle/>
          <a:p>
            <a:pPr marL="7937" indent="0">
              <a:lnSpc>
                <a:spcPts val="2000"/>
              </a:lnSpc>
              <a:spcBef>
                <a:spcPts val="2200"/>
              </a:spcBef>
              <a:buNone/>
            </a:pPr>
            <a:r>
              <a:rPr lang="en-US" b="1" dirty="0" smtClean="0">
                <a:solidFill>
                  <a:srgbClr val="873B1F"/>
                </a:solidFill>
              </a:rPr>
              <a:t>Adjusting for Weekly Seasonality</a:t>
            </a:r>
            <a:endParaRPr lang="en-US" sz="1800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85799" y="1886437"/>
            <a:ext cx="7543800" cy="2664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73B1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59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61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8225" indent="-1038225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b="1" dirty="0" smtClean="0">
                <a:solidFill>
                  <a:srgbClr val="182752"/>
                </a:solidFill>
              </a:rPr>
              <a:t>Table 4.9	</a:t>
            </a:r>
            <a:r>
              <a:rPr lang="en-US" sz="1600" b="1" dirty="0" smtClean="0">
                <a:solidFill>
                  <a:srgbClr val="873B1F"/>
                </a:solidFill>
              </a:rPr>
              <a:t>Adjusting for Weekly Seasonality</a:t>
            </a:r>
            <a:endParaRPr lang="en-US" sz="1600" i="1" dirty="0">
              <a:solidFill>
                <a:srgbClr val="873B1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2241051"/>
            <a:ext cx="7836061" cy="291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728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4.10 Prediction Intervals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0" y="1481328"/>
            <a:ext cx="7543800" cy="4698810"/>
          </a:xfrm>
        </p:spPr>
        <p:txBody>
          <a:bodyPr>
            <a:normAutofit/>
          </a:bodyPr>
          <a:lstStyle/>
          <a:p>
            <a:r>
              <a:rPr lang="en-US" sz="1800" dirty="0"/>
              <a:t>As before, we can define a prediction interval using the normal distribution as</a:t>
            </a:r>
            <a:r>
              <a:rPr lang="en-US" sz="1800" dirty="0" smtClean="0"/>
              <a:t>: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461238"/>
              </p:ext>
            </p:extLst>
          </p:nvPr>
        </p:nvGraphicFramePr>
        <p:xfrm>
          <a:off x="3120272" y="1998050"/>
          <a:ext cx="2669248" cy="409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9" name="Equation" r:id="rId3" imgW="1574800" imgH="241300" progId="">
                  <p:embed/>
                </p:oleObj>
              </mc:Choice>
              <mc:Fallback>
                <p:oleObj name="Equation" r:id="rId3" imgW="1574800" imgH="2413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0272" y="1998050"/>
                        <a:ext cx="2669248" cy="4094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85799" y="5246702"/>
            <a:ext cx="7438869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spAutoFit/>
          </a:bodyPr>
          <a:lstStyle/>
          <a:p>
            <a:pPr defTabSz="1047750" eaLnBrk="0" hangingPunct="0">
              <a:spcBef>
                <a:spcPts val="600"/>
              </a:spcBef>
            </a:pPr>
            <a:r>
              <a:rPr lang="en-GB" b="1" dirty="0" smtClean="0">
                <a:solidFill>
                  <a:srgbClr val="873B1F"/>
                </a:solidFill>
                <a:latin typeface="Arial" charset="0"/>
                <a:ea typeface="Arial" charset="0"/>
                <a:cs typeface="Arial" charset="0"/>
              </a:rPr>
              <a:t>Question: </a:t>
            </a:r>
            <a:r>
              <a:rPr lang="en-GB" dirty="0" smtClean="0">
                <a:solidFill>
                  <a:srgbClr val="873B1F"/>
                </a:solidFill>
                <a:latin typeface="Arial" charset="0"/>
                <a:ea typeface="Arial" charset="0"/>
                <a:cs typeface="Arial" charset="0"/>
              </a:rPr>
              <a:t>The intervals are very wide. Why?</a:t>
            </a:r>
            <a:endParaRPr lang="en-GB" u="none" dirty="0">
              <a:solidFill>
                <a:srgbClr val="873B1F"/>
              </a:solidFill>
              <a:latin typeface="Arial" charset="0"/>
              <a:ea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/>
              <p:cNvSpPr txBox="1">
                <a:spLocks/>
              </p:cNvSpPr>
              <p:nvPr/>
            </p:nvSpPr>
            <p:spPr>
              <a:xfrm>
                <a:off x="685799" y="2636448"/>
                <a:ext cx="7543800" cy="266493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873B1F"/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457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.AppleSystemUIFont" charset="-120"/>
                  <a:buChar char="–"/>
                  <a:tabLst/>
                  <a:defRPr sz="18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6873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/>
                  <a:defRPr sz="16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915988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.AppleSystemUIFont" charset="-120"/>
                  <a:buChar char="–"/>
                  <a:tabLst/>
                  <a:defRPr sz="14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11461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/>
                  <a:defRPr sz="12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154113" indent="-1154113">
                  <a:lnSpc>
                    <a:spcPct val="100000"/>
                  </a:lnSpc>
                  <a:buFont typeface="Arial" panose="020B0604020202020204" pitchFamily="34" charset="0"/>
                  <a:buNone/>
                </a:pPr>
                <a:r>
                  <a:rPr lang="en-US" sz="1600" b="1" dirty="0" smtClean="0">
                    <a:solidFill>
                      <a:srgbClr val="182752"/>
                    </a:solidFill>
                  </a:rPr>
                  <a:t>Table 4.10	</a:t>
                </a:r>
                <a:r>
                  <a:rPr lang="en-US" sz="1600" b="1" dirty="0" smtClean="0">
                    <a:solidFill>
                      <a:srgbClr val="873B1F"/>
                    </a:solidFill>
                  </a:rPr>
                  <a:t>One-Step-Ahead Prediction Intervals for Quarterly </a:t>
                </a:r>
                <a:r>
                  <a:rPr lang="en-US" sz="1600" b="1" dirty="0" err="1" smtClean="0">
                    <a:solidFill>
                      <a:srgbClr val="873B1F"/>
                    </a:solidFill>
                  </a:rPr>
                  <a:t>Autos_index</a:t>
                </a:r>
                <a:r>
                  <a:rPr lang="en-US" sz="1600" b="1" dirty="0" smtClean="0">
                    <a:solidFill>
                      <a:srgbClr val="873B1F"/>
                    </a:solidFill>
                  </a:rPr>
                  <a:t> for 2015 [</a:t>
                </a:r>
                <a14:m>
                  <m:oMath xmlns:m="http://schemas.openxmlformats.org/officeDocument/2006/math">
                    <m:r>
                      <a:rPr lang="en-US" sz="1600" b="1" i="1" dirty="0" smtClean="0">
                        <a:solidFill>
                          <a:srgbClr val="873B1F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𝜶</m:t>
                    </m:r>
                  </m:oMath>
                </a14:m>
                <a:r>
                  <a:rPr lang="en-US" sz="1600" b="1" dirty="0" smtClean="0">
                    <a:solidFill>
                      <a:srgbClr val="873B1F"/>
                    </a:solidFill>
                  </a:rPr>
                  <a:t> = 0.93, </a:t>
                </a:r>
                <a14:m>
                  <m:oMath xmlns:m="http://schemas.openxmlformats.org/officeDocument/2006/math">
                    <m:r>
                      <a:rPr lang="en-US" sz="1600" b="1" i="1" dirty="0" smtClean="0">
                        <a:solidFill>
                          <a:srgbClr val="873B1F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𝜸</m:t>
                    </m:r>
                  </m:oMath>
                </a14:m>
                <a:r>
                  <a:rPr lang="en-US" sz="1600" b="1" dirty="0" smtClean="0">
                    <a:solidFill>
                      <a:srgbClr val="873B1F"/>
                    </a:solidFill>
                  </a:rPr>
                  <a:t> = 0.26]</a:t>
                </a:r>
                <a:endParaRPr lang="en-US" sz="1600" i="1" dirty="0">
                  <a:solidFill>
                    <a:srgbClr val="873B1F"/>
                  </a:solidFill>
                </a:endParaRPr>
              </a:p>
            </p:txBody>
          </p:sp>
        </mc:Choice>
        <mc:Fallback xmlns="">
          <p:sp>
            <p:nvSpPr>
              <p:cNvPr id="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799" y="2636448"/>
                <a:ext cx="7543800" cy="266493"/>
              </a:xfrm>
              <a:prstGeom prst="rect">
                <a:avLst/>
              </a:prstGeom>
              <a:blipFill rotWithShape="0">
                <a:blip r:embed="rId5"/>
                <a:stretch>
                  <a:fillRect l="-1616" t="-22727" b="-129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798" y="3288326"/>
            <a:ext cx="7543801" cy="117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029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4.11 Principles for Seasonal Methods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0" y="1481328"/>
            <a:ext cx="7543800" cy="4698810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sz="1800" dirty="0"/>
              <a:t>Carefully examine the structure of the seasonal pattern.</a:t>
            </a:r>
          </a:p>
          <a:p>
            <a:pPr>
              <a:spcBef>
                <a:spcPts val="1600"/>
              </a:spcBef>
            </a:pPr>
            <a:r>
              <a:rPr lang="en-US" sz="1800" dirty="0" smtClean="0"/>
              <a:t>When </a:t>
            </a:r>
            <a:r>
              <a:rPr lang="en-US" sz="1800" dirty="0"/>
              <a:t>there are limited data from which to calculate seasonal components, consider using the </a:t>
            </a:r>
            <a:r>
              <a:rPr lang="en-US" sz="1800" dirty="0" err="1"/>
              <a:t>seasonals</a:t>
            </a:r>
            <a:r>
              <a:rPr lang="en-US" sz="1800" dirty="0"/>
              <a:t> from related data series, such as the aggregate. Alternatively, average the estimates across similar products.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4378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</a:t>
            </a:r>
            <a:r>
              <a:rPr lang="en-US" dirty="0" err="1" smtClean="0"/>
              <a:t>Aways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1800" dirty="0"/>
              <a:t>Seasonal series need to be decomposed into trend and seasonal components.</a:t>
            </a:r>
          </a:p>
          <a:p>
            <a:pPr>
              <a:defRPr/>
            </a:pPr>
            <a:r>
              <a:rPr lang="en-US" sz="1800" dirty="0"/>
              <a:t>The type of decomposition used depends upon whether we are interested in pure forecasting or smoothing.</a:t>
            </a:r>
          </a:p>
          <a:p>
            <a:pPr>
              <a:defRPr/>
            </a:pPr>
            <a:r>
              <a:rPr lang="en-US" sz="1800" dirty="0"/>
              <a:t>The seasonal component may have either an additive or a multiplicative interaction with the trend. </a:t>
            </a:r>
          </a:p>
          <a:p>
            <a:pPr>
              <a:defRPr/>
            </a:pPr>
            <a:r>
              <a:rPr lang="en-US" sz="1800" dirty="0"/>
              <a:t>Short series mean that special methods involving the assumption of common seasonal patterns must be used.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799" y="4345758"/>
            <a:ext cx="7543800" cy="1058495"/>
          </a:xfrm>
          <a:prstGeom prst="rect">
            <a:avLst/>
          </a:prstGeom>
          <a:solidFill>
            <a:srgbClr val="182752">
              <a:alpha val="15000"/>
            </a:srgbClr>
          </a:solidFill>
        </p:spPr>
        <p:txBody>
          <a:bodyPr vert="horz" lIns="91440" tIns="91440" rIns="91440" bIns="9144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59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61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00"/>
              </a:lnSpc>
              <a:buFont typeface="Arial" panose="020B0604020202020204" pitchFamily="34" charset="0"/>
              <a:buNone/>
            </a:pPr>
            <a:r>
              <a:rPr lang="en-US" sz="1600" b="1" dirty="0" smtClean="0">
                <a:solidFill>
                  <a:srgbClr val="182752"/>
                </a:solidFill>
              </a:rPr>
              <a:t>Discussion Question</a:t>
            </a:r>
            <a:endParaRPr lang="en-US" sz="1600" i="1" dirty="0"/>
          </a:p>
          <a:p>
            <a:pPr>
              <a:lnSpc>
                <a:spcPts val="2200"/>
              </a:lnSpc>
              <a:spcBef>
                <a:spcPts val="400"/>
              </a:spcBef>
            </a:pPr>
            <a:r>
              <a:rPr lang="en-US" sz="1600" dirty="0" smtClean="0"/>
              <a:t>In many forecasting applications, why is forecasting seasonality critically important?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459801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Minicase</a:t>
            </a:r>
            <a:r>
              <a:rPr lang="en-US" dirty="0" smtClean="0"/>
              <a:t> 4.1 Walmart Sales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Consider the data on Walmart sales previously considered in </a:t>
            </a:r>
            <a:r>
              <a:rPr lang="en-US" sz="1800" dirty="0" err="1" smtClean="0"/>
              <a:t>Minicase</a:t>
            </a:r>
            <a:r>
              <a:rPr lang="en-US" sz="1800" dirty="0" smtClean="0"/>
              <a:t> 3.2 </a:t>
            </a:r>
            <a:r>
              <a:rPr lang="en-US" sz="1800" dirty="0"/>
              <a:t>and available in </a:t>
            </a:r>
            <a:r>
              <a:rPr lang="en-US" sz="1800" i="1" dirty="0" smtClean="0"/>
              <a:t>Walmart_2.xlsx.</a:t>
            </a:r>
          </a:p>
          <a:p>
            <a:r>
              <a:rPr lang="en-US" sz="1800" dirty="0" smtClean="0"/>
              <a:t>Plot </a:t>
            </a:r>
            <a:r>
              <a:rPr lang="en-US" sz="1800" dirty="0"/>
              <a:t>the quarterly sales data and verify that the series exhibits a seasonal </a:t>
            </a:r>
            <a:r>
              <a:rPr lang="en-US" sz="1800" dirty="0" smtClean="0"/>
              <a:t>element.</a:t>
            </a:r>
          </a:p>
          <a:p>
            <a:r>
              <a:rPr lang="en-US" sz="1800" dirty="0" smtClean="0"/>
              <a:t>Using </a:t>
            </a:r>
            <a:r>
              <a:rPr lang="en-US" sz="1800" dirty="0"/>
              <a:t>the ESM or other suitable software, contrast the additive, multiplicative, and logarithmic forms for forecasting sales, using the last 12 quarters as a hold-out </a:t>
            </a:r>
            <a:r>
              <a:rPr lang="en-US" sz="1800" dirty="0" smtClean="0"/>
              <a:t>sample.</a:t>
            </a:r>
          </a:p>
          <a:p>
            <a:r>
              <a:rPr lang="en-US" sz="1800" dirty="0" smtClean="0"/>
              <a:t>Compare </a:t>
            </a:r>
            <a:r>
              <a:rPr lang="en-US" sz="1800" dirty="0"/>
              <a:t>the results, using both approximate normal and empirical prediction intervals, with those obtained for </a:t>
            </a:r>
            <a:r>
              <a:rPr lang="en-US" sz="1800" dirty="0" err="1"/>
              <a:t>Minicase</a:t>
            </a:r>
            <a:r>
              <a:rPr lang="en-US" sz="1800" dirty="0"/>
              <a:t> 3.2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8320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Minicase</a:t>
            </a:r>
            <a:r>
              <a:rPr lang="en-US" dirty="0"/>
              <a:t> </a:t>
            </a:r>
            <a:r>
              <a:rPr lang="en-US" dirty="0" smtClean="0"/>
              <a:t>4.2 Automobile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Reexamine the automobile production series considered in Example 4.3 and later examples </a:t>
            </a:r>
            <a:r>
              <a:rPr lang="en-US" sz="1800" i="1" dirty="0"/>
              <a:t>(</a:t>
            </a:r>
            <a:r>
              <a:rPr lang="en-US" sz="1800" i="1" dirty="0" err="1"/>
              <a:t>Autos_index.xlsx</a:t>
            </a:r>
            <a:r>
              <a:rPr lang="en-US" sz="1800" i="1" dirty="0"/>
              <a:t>). </a:t>
            </a:r>
            <a:r>
              <a:rPr lang="en-US" sz="1800" dirty="0"/>
              <a:t>Use the last three years (</a:t>
            </a:r>
            <a:r>
              <a:rPr lang="en-US" sz="1800" dirty="0" smtClean="0"/>
              <a:t>2013–2015</a:t>
            </a:r>
            <a:r>
              <a:rPr lang="en-US" sz="1800" dirty="0"/>
              <a:t>) as the hold-out sample, but reduce the size of the estimation sample by starting in 1996 and again in </a:t>
            </a:r>
            <a:r>
              <a:rPr lang="en-US" sz="1800" dirty="0" smtClean="0"/>
              <a:t>2001.</a:t>
            </a:r>
          </a:p>
          <a:p>
            <a:r>
              <a:rPr lang="en-US" sz="1800" dirty="0" smtClean="0"/>
              <a:t>Compare </a:t>
            </a:r>
            <a:r>
              <a:rPr lang="en-US" sz="1800" dirty="0"/>
              <a:t>the results with those obtained using </a:t>
            </a:r>
            <a:r>
              <a:rPr lang="en-US" sz="1800" dirty="0" smtClean="0"/>
              <a:t>1991–2012 </a:t>
            </a:r>
            <a:r>
              <a:rPr lang="en-US" sz="1800" dirty="0"/>
              <a:t>as the estimation sample. </a:t>
            </a:r>
            <a:r>
              <a:rPr lang="en-US" sz="1800" dirty="0" smtClean="0"/>
              <a:t>Also</a:t>
            </a:r>
            <a:r>
              <a:rPr lang="en-US" sz="1800" dirty="0"/>
              <a:t>, generate prediction intervals for the four quarters of 2015, using both approximate normal and empirical prediction intervals.</a:t>
            </a:r>
          </a:p>
          <a:p>
            <a:r>
              <a:rPr lang="en-US" sz="1800" dirty="0"/>
              <a:t>What are your conclusions regarding the relevance of the earlier data in the light of possible changes in production plans over time</a:t>
            </a:r>
            <a:r>
              <a:rPr lang="en-US" sz="1800" dirty="0" smtClean="0"/>
              <a:t>?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3427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Minicase</a:t>
            </a:r>
            <a:r>
              <a:rPr lang="en-US" dirty="0"/>
              <a:t> </a:t>
            </a:r>
            <a:r>
              <a:rPr lang="en-US" dirty="0" smtClean="0"/>
              <a:t>4.3 U.S. Retail Sales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1500" dirty="0"/>
              <a:t>The spreadsheet </a:t>
            </a:r>
            <a:r>
              <a:rPr lang="en-US" sz="1500" i="1" dirty="0"/>
              <a:t>US_retail_sales_2.xlsx </a:t>
            </a:r>
            <a:r>
              <a:rPr lang="en-US" sz="1500" dirty="0"/>
              <a:t>contains the monthly values of U.S. retail sales (measured in $billions) over the period from January 2001 to December </a:t>
            </a:r>
            <a:r>
              <a:rPr lang="en-US" sz="1500" dirty="0" smtClean="0"/>
              <a:t>2016. </a:t>
            </a:r>
            <a:r>
              <a:rPr lang="en-US" sz="1500" dirty="0"/>
              <a:t>The series was plotted in Chapter 1. The spreadsheet includes the value of sales (</a:t>
            </a:r>
            <a:r>
              <a:rPr lang="en-US" sz="1500" i="1" dirty="0"/>
              <a:t>Sales</a:t>
            </a:r>
            <a:r>
              <a:rPr lang="en-US" sz="1500" dirty="0"/>
              <a:t>), the seasonally adjusted values (</a:t>
            </a:r>
            <a:r>
              <a:rPr lang="en-US" sz="1500" i="1" dirty="0" err="1"/>
              <a:t>Sales_SA</a:t>
            </a:r>
            <a:r>
              <a:rPr lang="en-US" sz="1500" dirty="0"/>
              <a:t>) and the seasonal </a:t>
            </a:r>
            <a:r>
              <a:rPr lang="en-US" sz="1500" dirty="0" smtClean="0"/>
              <a:t>factors.</a:t>
            </a:r>
          </a:p>
          <a:p>
            <a:r>
              <a:rPr lang="en-US" sz="1500" dirty="0" smtClean="0"/>
              <a:t>Compare </a:t>
            </a:r>
            <a:r>
              <a:rPr lang="en-US" sz="1500" dirty="0"/>
              <a:t>the options </a:t>
            </a:r>
            <a:r>
              <a:rPr lang="en-US" sz="1500" dirty="0" smtClean="0"/>
              <a:t>of:</a:t>
            </a:r>
            <a:endParaRPr lang="en-US" sz="1500" dirty="0"/>
          </a:p>
          <a:p>
            <a:pPr marL="466725" lvl="0" indent="-231775">
              <a:spcBef>
                <a:spcPts val="400"/>
              </a:spcBef>
              <a:buClr>
                <a:schemeClr val="tx1"/>
              </a:buClr>
              <a:buFont typeface=".AppleSystemUIFont" charset="-120"/>
              <a:buChar char="–"/>
            </a:pPr>
            <a:r>
              <a:rPr lang="en-US" sz="1500" dirty="0"/>
              <a:t>forecasting the series by using the Holt-Winters approach,</a:t>
            </a:r>
          </a:p>
          <a:p>
            <a:pPr marL="466725" lvl="0" indent="-231775">
              <a:spcBef>
                <a:spcPts val="400"/>
              </a:spcBef>
              <a:buClr>
                <a:schemeClr val="tx1"/>
              </a:buClr>
              <a:buFont typeface=".AppleSystemUIFont" charset="-120"/>
              <a:buChar char="–"/>
            </a:pPr>
            <a:r>
              <a:rPr lang="en-US" sz="1500" dirty="0"/>
              <a:t>forecasting the components separately and then combining them.</a:t>
            </a:r>
          </a:p>
          <a:p>
            <a:r>
              <a:rPr lang="en-US" sz="1500" dirty="0" smtClean="0"/>
              <a:t>Use </a:t>
            </a:r>
            <a:r>
              <a:rPr lang="en-US" sz="1500" dirty="0"/>
              <a:t>the period January </a:t>
            </a:r>
            <a:r>
              <a:rPr lang="en-US" sz="1500" dirty="0" smtClean="0"/>
              <a:t>2001–November </a:t>
            </a:r>
            <a:r>
              <a:rPr lang="en-US" sz="1500" dirty="0"/>
              <a:t>2007 as the estimation sample. The onset of the "Great Recession" was determined to have occurred in December 2007 but was not officially confirmed until December 2008; would </a:t>
            </a:r>
            <a:r>
              <a:rPr lang="en-US" sz="1500" dirty="0" smtClean="0"/>
              <a:t>the one-step-ahead </a:t>
            </a:r>
            <a:r>
              <a:rPr lang="en-US" sz="1500" dirty="0"/>
              <a:t>forecasts have provided earlier warning? Generate prediction intervals and see whether the actual values fall within the limits.</a:t>
            </a:r>
          </a:p>
          <a:p>
            <a:r>
              <a:rPr lang="en-US" sz="1500" dirty="0"/>
              <a:t>If you have access to suitable software, evaluate the ability of the multiple-step-ahead forecasts to predict the downturn. Conduct a rolling origin 1-12 evaluation, forecasting for the years </a:t>
            </a:r>
            <a:r>
              <a:rPr lang="en-US" sz="1500" dirty="0" smtClean="0"/>
              <a:t>2008–2010</a:t>
            </a:r>
            <a:r>
              <a:rPr lang="en-US" sz="1500" dirty="0"/>
              <a:t>. (If no suitable software is available, use just three forecast origins to compare results.)</a:t>
            </a:r>
          </a:p>
          <a:p>
            <a:r>
              <a:rPr lang="en-US" sz="1500" dirty="0"/>
              <a:t>Extend the estimation sample to December 2012 and compare the one-step-ahead forecast performance for the period </a:t>
            </a:r>
            <a:r>
              <a:rPr lang="en-US" sz="1500" dirty="0" smtClean="0"/>
              <a:t>2013–2015 </a:t>
            </a:r>
            <a:r>
              <a:rPr lang="en-US" sz="1500" dirty="0"/>
              <a:t>using the two different estimation samples. [Exercise 4.6</a:t>
            </a:r>
            <a:r>
              <a:rPr lang="en-US" sz="1500" dirty="0" smtClean="0"/>
              <a:t>]</a:t>
            </a:r>
            <a:endParaRPr lang="en-US" sz="15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6091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Minicase</a:t>
            </a:r>
            <a:r>
              <a:rPr lang="en-US" dirty="0"/>
              <a:t> </a:t>
            </a:r>
            <a:r>
              <a:rPr lang="en-US" dirty="0" smtClean="0"/>
              <a:t>4.4 UK Retail Sales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/>
              <a:t>The spreadsheet </a:t>
            </a:r>
            <a:r>
              <a:rPr lang="en-US" sz="1600" i="1" dirty="0"/>
              <a:t>UK_retail_sales_2.xlsx </a:t>
            </a:r>
            <a:r>
              <a:rPr lang="en-US" sz="1600" dirty="0"/>
              <a:t>contains the quarterly values of the UK Retail Sales Index (measured with 2010 set at 100), both unadjusted and seasonally adjusted, over the period from January 1996 to December </a:t>
            </a:r>
            <a:r>
              <a:rPr lang="en-US" sz="1600" dirty="0" smtClean="0"/>
              <a:t>2014.</a:t>
            </a:r>
          </a:p>
          <a:p>
            <a:r>
              <a:rPr lang="en-US" sz="1600" dirty="0" smtClean="0"/>
              <a:t>Create </a:t>
            </a:r>
            <a:r>
              <a:rPr lang="en-US" sz="1600" dirty="0"/>
              <a:t>a purely seasonal series by dividing the unadjusted series by the seasonally adjusted one. Using one-step-ahead forecasts, compare the options of:</a:t>
            </a:r>
          </a:p>
          <a:p>
            <a:pPr marL="466725" lvl="0" indent="-233363">
              <a:spcBef>
                <a:spcPts val="400"/>
              </a:spcBef>
              <a:buClr>
                <a:schemeClr val="tx1"/>
              </a:buClr>
              <a:buFont typeface=".AppleSystemUIFont" charset="-120"/>
              <a:buChar char="–"/>
            </a:pPr>
            <a:r>
              <a:rPr lang="en-US" sz="1600" dirty="0"/>
              <a:t>Forecasting the series by using the Holt-Winters approach.</a:t>
            </a:r>
          </a:p>
          <a:p>
            <a:pPr marL="466725" lvl="0" indent="-233363">
              <a:spcBef>
                <a:spcPts val="400"/>
              </a:spcBef>
              <a:buClr>
                <a:schemeClr val="tx1"/>
              </a:buClr>
              <a:buFont typeface=".AppleSystemUIFont" charset="-120"/>
              <a:buChar char="–"/>
            </a:pPr>
            <a:r>
              <a:rPr lang="en-US" sz="1600" dirty="0"/>
              <a:t>Forecasting the components separately and then combining them.</a:t>
            </a:r>
          </a:p>
          <a:p>
            <a:pPr marL="0" indent="0">
              <a:buNone/>
            </a:pPr>
            <a:r>
              <a:rPr lang="en-US" sz="1600" dirty="0"/>
              <a:t>It is recommended that you use the period </a:t>
            </a:r>
            <a:r>
              <a:rPr lang="en-US" sz="1600" dirty="0" smtClean="0"/>
              <a:t>1996–2011 </a:t>
            </a:r>
            <a:r>
              <a:rPr lang="en-US" sz="1600" dirty="0"/>
              <a:t>for estimation and the remaining 12 quarters as the hold-out sample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608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Minicase</a:t>
            </a:r>
            <a:r>
              <a:rPr lang="en-US" dirty="0" smtClean="0"/>
              <a:t> 4.5 Newspaper Sales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A small local bakery purchases a limited number of copies of the </a:t>
            </a:r>
            <a:r>
              <a:rPr lang="en-US" sz="1800" i="1" dirty="0"/>
              <a:t>Washington Post </a:t>
            </a:r>
            <a:r>
              <a:rPr lang="en-US" sz="1800" dirty="0"/>
              <a:t>on a "sale or return" basis. Sales and unsold copies were monitored over a six-week period, with the results shown in the table below. The data</a:t>
            </a:r>
            <a:r>
              <a:rPr lang="en-US" sz="1800" baseline="30000" dirty="0"/>
              <a:t>3</a:t>
            </a:r>
            <a:r>
              <a:rPr lang="en-US" sz="1800" dirty="0"/>
              <a:t> are available in </a:t>
            </a:r>
            <a:r>
              <a:rPr lang="en-US" sz="1800" i="1" dirty="0" err="1"/>
              <a:t>Newspapers.xlsx</a:t>
            </a:r>
            <a:r>
              <a:rPr lang="en-US" sz="1800" i="1" dirty="0"/>
              <a:t>. </a:t>
            </a:r>
            <a:r>
              <a:rPr lang="en-US" sz="1800" dirty="0"/>
              <a:t>The owner seeks advice regarding the number of copies to order in the coming week</a:t>
            </a:r>
            <a:r>
              <a:rPr lang="en-US" sz="1800" dirty="0" smtClean="0"/>
              <a:t>.</a:t>
            </a:r>
            <a:endParaRPr lang="en-US" sz="1800" dirty="0"/>
          </a:p>
          <a:p>
            <a:r>
              <a:rPr lang="en-US" sz="1800" dirty="0"/>
              <a:t>What additional information would you like to </a:t>
            </a:r>
            <a:r>
              <a:rPr lang="en-US" sz="1800" dirty="0" smtClean="0"/>
              <a:t>see?</a:t>
            </a:r>
          </a:p>
          <a:p>
            <a:pPr>
              <a:spcBef>
                <a:spcPts val="400"/>
              </a:spcBef>
            </a:pPr>
            <a:r>
              <a:rPr lang="en-US" sz="1800" dirty="0" smtClean="0"/>
              <a:t>How </a:t>
            </a:r>
            <a:r>
              <a:rPr lang="en-US" sz="1800" dirty="0"/>
              <a:t>do you treat the days when there were no </a:t>
            </a:r>
            <a:r>
              <a:rPr lang="en-US" sz="1800" dirty="0" smtClean="0"/>
              <a:t>returns?</a:t>
            </a:r>
          </a:p>
          <a:p>
            <a:pPr>
              <a:spcBef>
                <a:spcPts val="400"/>
              </a:spcBef>
            </a:pPr>
            <a:r>
              <a:rPr lang="en-US" sz="1800" dirty="0" smtClean="0"/>
              <a:t>Is </a:t>
            </a:r>
            <a:r>
              <a:rPr lang="en-US" sz="1800" dirty="0"/>
              <a:t>there any seasonal </a:t>
            </a:r>
            <a:r>
              <a:rPr lang="en-US" sz="1800" dirty="0" smtClean="0"/>
              <a:t>structure?</a:t>
            </a:r>
          </a:p>
          <a:p>
            <a:pPr>
              <a:spcBef>
                <a:spcPts val="400"/>
              </a:spcBef>
            </a:pPr>
            <a:r>
              <a:rPr lang="en-US" sz="1800" dirty="0" smtClean="0"/>
              <a:t>What do you recommend as an ordering policy?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39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13A1F7B8-C41C-400A-BA02-132E53E182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840224"/>
              </p:ext>
            </p:extLst>
          </p:nvPr>
        </p:nvGraphicFramePr>
        <p:xfrm>
          <a:off x="685799" y="4167989"/>
          <a:ext cx="7053609" cy="1715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4841">
                  <a:extLst>
                    <a:ext uri="{9D8B030D-6E8A-4147-A177-3AD203B41FA5}">
                      <a16:colId xmlns="" xmlns:a16="http://schemas.microsoft.com/office/drawing/2014/main" val="718656989"/>
                    </a:ext>
                  </a:extLst>
                </a:gridCol>
                <a:gridCol w="969261">
                  <a:extLst>
                    <a:ext uri="{9D8B030D-6E8A-4147-A177-3AD203B41FA5}">
                      <a16:colId xmlns="" xmlns:a16="http://schemas.microsoft.com/office/drawing/2014/main" val="170635760"/>
                    </a:ext>
                  </a:extLst>
                </a:gridCol>
                <a:gridCol w="768501">
                  <a:extLst>
                    <a:ext uri="{9D8B030D-6E8A-4147-A177-3AD203B41FA5}">
                      <a16:colId xmlns="" xmlns:a16="http://schemas.microsoft.com/office/drawing/2014/main" val="2506613592"/>
                    </a:ext>
                  </a:extLst>
                </a:gridCol>
                <a:gridCol w="768501">
                  <a:extLst>
                    <a:ext uri="{9D8B030D-6E8A-4147-A177-3AD203B41FA5}">
                      <a16:colId xmlns="" xmlns:a16="http://schemas.microsoft.com/office/drawing/2014/main" val="1544926284"/>
                    </a:ext>
                  </a:extLst>
                </a:gridCol>
                <a:gridCol w="768501">
                  <a:extLst>
                    <a:ext uri="{9D8B030D-6E8A-4147-A177-3AD203B41FA5}">
                      <a16:colId xmlns="" xmlns:a16="http://schemas.microsoft.com/office/drawing/2014/main" val="1730754257"/>
                    </a:ext>
                  </a:extLst>
                </a:gridCol>
                <a:gridCol w="768501">
                  <a:extLst>
                    <a:ext uri="{9D8B030D-6E8A-4147-A177-3AD203B41FA5}">
                      <a16:colId xmlns="" xmlns:a16="http://schemas.microsoft.com/office/drawing/2014/main" val="2134554190"/>
                    </a:ext>
                  </a:extLst>
                </a:gridCol>
                <a:gridCol w="768501">
                  <a:extLst>
                    <a:ext uri="{9D8B030D-6E8A-4147-A177-3AD203B41FA5}">
                      <a16:colId xmlns="" xmlns:a16="http://schemas.microsoft.com/office/drawing/2014/main" val="575339848"/>
                    </a:ext>
                  </a:extLst>
                </a:gridCol>
                <a:gridCol w="768501">
                  <a:extLst>
                    <a:ext uri="{9D8B030D-6E8A-4147-A177-3AD203B41FA5}">
                      <a16:colId xmlns="" xmlns:a16="http://schemas.microsoft.com/office/drawing/2014/main" val="3435812746"/>
                    </a:ext>
                  </a:extLst>
                </a:gridCol>
                <a:gridCol w="768501">
                  <a:extLst>
                    <a:ext uri="{9D8B030D-6E8A-4147-A177-3AD203B41FA5}">
                      <a16:colId xmlns="" xmlns:a16="http://schemas.microsoft.com/office/drawing/2014/main" val="612208933"/>
                    </a:ext>
                  </a:extLst>
                </a:gridCol>
              </a:tblGrid>
              <a:tr h="34306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Week</a:t>
                      </a:r>
                    </a:p>
                  </a:txBody>
                  <a:tcPr marL="25400" marR="25400" marT="0" marB="0" anchor="ctr">
                    <a:lnL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827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Variable</a:t>
                      </a:r>
                    </a:p>
                  </a:txBody>
                  <a:tcPr marL="25400" marR="25400" marT="0" marB="0" anchor="ctr">
                    <a:lnT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827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Sun</a:t>
                      </a:r>
                    </a:p>
                  </a:txBody>
                  <a:tcPr marL="25400" marR="25400" marT="0" marB="0" anchor="ctr">
                    <a:lnT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827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Mon</a:t>
                      </a:r>
                    </a:p>
                  </a:txBody>
                  <a:tcPr marL="25400" marR="25400" marT="0" marB="0" anchor="ctr">
                    <a:lnT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827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Tue</a:t>
                      </a:r>
                    </a:p>
                  </a:txBody>
                  <a:tcPr marL="25400" marR="25400" marT="0" marB="0" anchor="ctr">
                    <a:lnT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827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Wed</a:t>
                      </a:r>
                    </a:p>
                  </a:txBody>
                  <a:tcPr marL="25400" marR="25400" marT="0" marB="0" anchor="ctr">
                    <a:lnT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827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Thu</a:t>
                      </a:r>
                    </a:p>
                  </a:txBody>
                  <a:tcPr marL="25400" marR="25400" marT="0" marB="0" anchor="ctr">
                    <a:lnT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827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Fri</a:t>
                      </a:r>
                    </a:p>
                  </a:txBody>
                  <a:tcPr marL="25400" marR="25400" marT="0" marB="0" anchor="ctr">
                    <a:lnT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827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Sat</a:t>
                      </a:r>
                    </a:p>
                  </a:txBody>
                  <a:tcPr marL="25400" marR="25400" marT="0" marB="0" anchor="ctr">
                    <a:lnR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8275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8073294"/>
                  </a:ext>
                </a:extLst>
              </a:tr>
              <a:tr h="343064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endParaRPr lang="en-US" sz="14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5400" marR="25400" marT="0" marB="0" anchor="ctr">
                    <a:lnL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Sales</a:t>
                      </a:r>
                    </a:p>
                  </a:txBody>
                  <a:tcPr marL="25400" marR="25400" marT="0" marB="0" anchor="ctr">
                    <a:lnL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</a:t>
                      </a:r>
                    </a:p>
                  </a:txBody>
                  <a:tcPr marL="25400" marR="25400" marT="0" marB="0" anchor="ctr">
                    <a:lnL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12</a:t>
                      </a:r>
                    </a:p>
                  </a:txBody>
                  <a:tcPr marL="25400" marR="25400" marT="0" marB="0" anchor="ctr">
                    <a:lnL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</a:t>
                      </a:r>
                    </a:p>
                  </a:txBody>
                  <a:tcPr marL="25400" marR="25400" marT="0" marB="0" anchor="ctr">
                    <a:lnL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12</a:t>
                      </a:r>
                    </a:p>
                  </a:txBody>
                  <a:tcPr marL="25400" marR="25400" marT="0" marB="0" anchor="ctr">
                    <a:lnL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</a:t>
                      </a:r>
                    </a:p>
                  </a:txBody>
                  <a:tcPr marL="25400" marR="25400" marT="0" marB="0" anchor="ctr">
                    <a:lnL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</a:t>
                      </a:r>
                    </a:p>
                  </a:txBody>
                  <a:tcPr marL="25400" marR="25400" marT="0" marB="0" anchor="ctr">
                    <a:lnL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</a:t>
                      </a:r>
                    </a:p>
                  </a:txBody>
                  <a:tcPr marL="25400" marR="25400" marT="0" marB="0" anchor="ctr">
                    <a:lnL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04329841"/>
                  </a:ext>
                </a:extLst>
              </a:tr>
              <a:tr h="343064"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4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5400" marR="25400" marT="0" marB="0" anchor="ctr">
                    <a:lnL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Returns</a:t>
                      </a:r>
                    </a:p>
                  </a:txBody>
                  <a:tcPr marL="25400" marR="25400" marT="0" marB="0" anchor="ctr">
                    <a:lnL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25400" marR="25400" marT="0" marB="0" anchor="ctr">
                    <a:lnL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</a:p>
                  </a:txBody>
                  <a:tcPr marL="25400" marR="25400" marT="0" marB="0" anchor="ctr">
                    <a:lnL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L="25400" marR="25400" marT="0" marB="0" anchor="ctr">
                    <a:lnL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25400" marR="25400" marT="0" marB="0" anchor="ctr">
                    <a:lnL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L="25400" marR="25400" marT="0" marB="0" anchor="ctr">
                    <a:lnL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25400" marR="25400" marT="0" marB="0" anchor="ctr">
                    <a:lnL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</a:t>
                      </a:r>
                    </a:p>
                  </a:txBody>
                  <a:tcPr marL="25400" marR="25400" marT="0" marB="0" anchor="ctr">
                    <a:lnL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33311179"/>
                  </a:ext>
                </a:extLst>
              </a:tr>
              <a:tr h="343064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endParaRPr lang="en-US" sz="14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5400" marR="25400" marT="0" marB="0" anchor="ctr">
                    <a:lnL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Sales</a:t>
                      </a:r>
                    </a:p>
                  </a:txBody>
                  <a:tcPr marL="25400" marR="25400" marT="0" marB="0" anchor="ctr">
                    <a:lnL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</a:t>
                      </a:r>
                    </a:p>
                  </a:txBody>
                  <a:tcPr marL="25400" marR="25400" marT="0" marB="0" anchor="ctr">
                    <a:lnL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</a:t>
                      </a:r>
                    </a:p>
                  </a:txBody>
                  <a:tcPr marL="25400" marR="25400" marT="0" marB="0" anchor="ctr">
                    <a:lnL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</a:t>
                      </a:r>
                    </a:p>
                  </a:txBody>
                  <a:tcPr marL="25400" marR="25400" marT="0" marB="0" anchor="ctr">
                    <a:lnL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</a:t>
                      </a:r>
                    </a:p>
                  </a:txBody>
                  <a:tcPr marL="25400" marR="25400" marT="0" marB="0" anchor="ctr">
                    <a:lnL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</a:t>
                      </a:r>
                    </a:p>
                  </a:txBody>
                  <a:tcPr marL="25400" marR="25400" marT="0" marB="0" anchor="ctr">
                    <a:lnL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</a:t>
                      </a:r>
                    </a:p>
                  </a:txBody>
                  <a:tcPr marL="25400" marR="25400" marT="0" marB="0" anchor="ctr">
                    <a:lnL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</a:t>
                      </a:r>
                    </a:p>
                  </a:txBody>
                  <a:tcPr marL="25400" marR="25400" marT="0" marB="0" anchor="ctr">
                    <a:lnL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44592664"/>
                  </a:ext>
                </a:extLst>
              </a:tr>
              <a:tr h="343064"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4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5400" marR="25400" marT="0" marB="0" anchor="ctr">
                    <a:lnL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Returns</a:t>
                      </a:r>
                    </a:p>
                  </a:txBody>
                  <a:tcPr marL="25400" marR="25400" marT="0" marB="0" anchor="ctr">
                    <a:lnL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</a:t>
                      </a:r>
                    </a:p>
                  </a:txBody>
                  <a:tcPr marL="25400" marR="25400" marT="0" marB="0" anchor="ctr">
                    <a:lnL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25400" marR="25400" marT="0" marB="0" anchor="ctr">
                    <a:lnL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25400" marR="25400" marT="0" marB="0" anchor="ctr">
                    <a:lnL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25400" marR="25400" marT="0" marB="0" anchor="ctr">
                    <a:lnL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</a:t>
                      </a:r>
                    </a:p>
                  </a:txBody>
                  <a:tcPr marL="25400" marR="25400" marT="0" marB="0" anchor="ctr">
                    <a:lnL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</a:t>
                      </a:r>
                    </a:p>
                  </a:txBody>
                  <a:tcPr marL="25400" marR="25400" marT="0" marB="0" anchor="ctr">
                    <a:lnL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</a:t>
                      </a:r>
                    </a:p>
                  </a:txBody>
                  <a:tcPr marL="25400" marR="25400" marT="0" marB="0" anchor="ctr">
                    <a:lnL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82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501934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6592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4.1 Components of a Time Series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85799" y="1461861"/>
            <a:ext cx="7543800" cy="3276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73B1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59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61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1875" indent="-1031875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b="1" dirty="0" smtClean="0">
                <a:solidFill>
                  <a:srgbClr val="182752"/>
                </a:solidFill>
              </a:rPr>
              <a:t>Figure 4.1	</a:t>
            </a:r>
            <a:r>
              <a:rPr lang="en-US" sz="1600" b="1" dirty="0" smtClean="0">
                <a:solidFill>
                  <a:srgbClr val="873B1F"/>
                </a:solidFill>
              </a:rPr>
              <a:t>The Components of a Time Series</a:t>
            </a:r>
            <a:endParaRPr lang="en-US" sz="1600" dirty="0">
              <a:solidFill>
                <a:srgbClr val="873B1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1914036"/>
            <a:ext cx="6826885" cy="42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35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4.1 Components of a Time Series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600"/>
              </a:spcBef>
              <a:defRPr/>
            </a:pPr>
            <a:r>
              <a:rPr lang="en-US" sz="1800" dirty="0" smtClean="0"/>
              <a:t>A </a:t>
            </a:r>
            <a:r>
              <a:rPr lang="en-US" sz="1800" dirty="0"/>
              <a:t>time series is said to have a </a:t>
            </a:r>
            <a:r>
              <a:rPr lang="en-US" sz="1800" i="1" dirty="0"/>
              <a:t>cyclical</a:t>
            </a:r>
            <a:r>
              <a:rPr lang="en-US" sz="1800" dirty="0"/>
              <a:t> component if it displays somewhat regular fluctuations about the </a:t>
            </a:r>
            <a:r>
              <a:rPr lang="en-US" sz="1800" dirty="0" smtClean="0"/>
              <a:t>trend. The series below has 20 peaks in 100 observations so the mean periodicity is about 5.</a:t>
            </a:r>
            <a:endParaRPr lang="en-US" sz="18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8" name="Object 7">
            <a:extLst>
              <a:ext uri="{FF2B5EF4-FFF2-40B4-BE49-F238E27FC236}">
                <a16:creationId xmlns="" xmlns:a16="http://schemas.microsoft.com/office/drawing/2014/main" id="{41C3618A-47D3-47C5-AA29-6213911D5D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700663"/>
              </p:ext>
            </p:extLst>
          </p:nvPr>
        </p:nvGraphicFramePr>
        <p:xfrm>
          <a:off x="1780294" y="2501275"/>
          <a:ext cx="5354811" cy="3219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6" name="Worksheet" r:id="rId3" imgW="4562318" imgH="2743081" progId="Excel.Sheet.12">
                  <p:embed/>
                </p:oleObj>
              </mc:Choice>
              <mc:Fallback>
                <p:oleObj name="Worksheet" r:id="rId3" imgW="4562318" imgH="274308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80294" y="2501275"/>
                        <a:ext cx="5354811" cy="32195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4997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4.2 Forecasting Purely Seasonal Series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Purely seasonal series usually occur only because the series has been decomposed into separate trend and seasonal components.</a:t>
            </a:r>
          </a:p>
          <a:p>
            <a:r>
              <a:rPr lang="en-US" sz="1800" dirty="0"/>
              <a:t>Use an update from the previous </a:t>
            </a:r>
            <a:r>
              <a:rPr lang="en-US" sz="1800" i="1" dirty="0"/>
              <a:t>seasonal</a:t>
            </a:r>
            <a:r>
              <a:rPr lang="en-US" sz="1800" dirty="0"/>
              <a:t> value (e.g. July to July or Monday to Monday).</a:t>
            </a:r>
          </a:p>
          <a:p>
            <a:r>
              <a:rPr lang="en-US" sz="1800" dirty="0"/>
              <a:t>If m denotes the number of seasons [</a:t>
            </a:r>
            <a:r>
              <a:rPr lang="en-US" sz="1800" i="1" dirty="0"/>
              <a:t>m</a:t>
            </a:r>
            <a:r>
              <a:rPr lang="en-US" sz="1800" dirty="0"/>
              <a:t>=12 for monthly, etc.], the forecasts function is:</a:t>
            </a:r>
          </a:p>
          <a:p>
            <a:pPr>
              <a:buNone/>
            </a:pPr>
            <a:endParaRPr lang="en-US" sz="1800" dirty="0"/>
          </a:p>
          <a:p>
            <a:pPr>
              <a:buNone/>
            </a:pPr>
            <a:endParaRPr lang="en-US" sz="1800" dirty="0"/>
          </a:p>
          <a:p>
            <a:r>
              <a:rPr lang="en-US" sz="1800" dirty="0"/>
              <a:t>Essentially similar to SES, save that we update one sub-series for each of </a:t>
            </a:r>
            <a:r>
              <a:rPr lang="en-US" sz="1800" i="1" dirty="0"/>
              <a:t>m</a:t>
            </a:r>
            <a:r>
              <a:rPr lang="en-US" sz="1800" dirty="0"/>
              <a:t> time periods; also we use a common smoothing parameter.</a:t>
            </a:r>
          </a:p>
          <a:p>
            <a:r>
              <a:rPr lang="en-US" sz="1800" dirty="0"/>
              <a:t>Note that </a:t>
            </a:r>
            <a:r>
              <a:rPr lang="en-US" sz="1800" i="1" dirty="0"/>
              <a:t>m</a:t>
            </a:r>
            <a:r>
              <a:rPr lang="en-US" sz="1800" dirty="0"/>
              <a:t> starting values are required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10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8460672"/>
              </p:ext>
            </p:extLst>
          </p:nvPr>
        </p:nvGraphicFramePr>
        <p:xfrm>
          <a:off x="1934066" y="3407900"/>
          <a:ext cx="5047268" cy="41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8" name="Equation" r:id="rId3" imgW="2743200" imgH="228600" progId="Equation.DSMT4">
                  <p:embed/>
                </p:oleObj>
              </mc:Choice>
              <mc:Fallback>
                <p:oleObj name="Equation" r:id="rId3" imgW="27432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4066" y="3407900"/>
                        <a:ext cx="5047268" cy="4112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1573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4.2 Forecasting Purely Seasonal Series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>
                <a:solidFill>
                  <a:srgbClr val="873B1F"/>
                </a:solidFill>
              </a:rPr>
              <a:t>Monthly Temperatures in Boulder</a:t>
            </a:r>
            <a:endParaRPr lang="en-US" sz="1800" b="1" dirty="0">
              <a:solidFill>
                <a:srgbClr val="873B1F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85800" y="1918798"/>
            <a:ext cx="7543800" cy="3276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73B1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59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61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4113" indent="-1154113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b="1" dirty="0" smtClean="0">
                <a:solidFill>
                  <a:srgbClr val="182752"/>
                </a:solidFill>
              </a:rPr>
              <a:t>Figure 4.2	</a:t>
            </a:r>
            <a:r>
              <a:rPr lang="en-US" sz="1600" b="1" dirty="0" smtClean="0">
                <a:solidFill>
                  <a:srgbClr val="873B1F"/>
                </a:solidFill>
              </a:rPr>
              <a:t>Monthly Average Temperatures (In Degrees Fahrenheit) </a:t>
            </a:r>
            <a:br>
              <a:rPr lang="en-US" sz="1600" b="1" dirty="0" smtClean="0">
                <a:solidFill>
                  <a:srgbClr val="873B1F"/>
                </a:solidFill>
              </a:rPr>
            </a:br>
            <a:r>
              <a:rPr lang="en-US" sz="1600" b="1" dirty="0" smtClean="0">
                <a:solidFill>
                  <a:srgbClr val="873B1F"/>
                </a:solidFill>
              </a:rPr>
              <a:t>in Boulder, CO, 1991–2015</a:t>
            </a:r>
            <a:endParaRPr lang="en-US" sz="1600" dirty="0">
              <a:solidFill>
                <a:srgbClr val="873B1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2561582"/>
            <a:ext cx="5858076" cy="36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56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4.2 Forecasting Purely Seasonal Series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81328"/>
            <a:ext cx="7543800" cy="375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>
                <a:solidFill>
                  <a:srgbClr val="873B1F"/>
                </a:solidFill>
              </a:rPr>
              <a:t>Plot of Seasonal Patterns for Boulder Data</a:t>
            </a:r>
            <a:endParaRPr lang="en-US" sz="1800" b="1" dirty="0">
              <a:solidFill>
                <a:srgbClr val="873B1F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85799" y="1856423"/>
            <a:ext cx="8064661" cy="5966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73B1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59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61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4113" indent="-1154113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b="1" dirty="0" smtClean="0">
                <a:solidFill>
                  <a:srgbClr val="182752"/>
                </a:solidFill>
              </a:rPr>
              <a:t>Figure 4.3	</a:t>
            </a:r>
            <a:r>
              <a:rPr lang="en-US" sz="1600" b="1" dirty="0" smtClean="0">
                <a:solidFill>
                  <a:srgbClr val="873B1F"/>
                </a:solidFill>
              </a:rPr>
              <a:t>Seasonal Plot of Average Temperatures (In Degrees Fahrenheit) in Boulder, CO </a:t>
            </a:r>
            <a:r>
              <a:rPr lang="en-US" sz="1600" i="1" dirty="0" smtClean="0">
                <a:solidFill>
                  <a:srgbClr val="873B1F"/>
                </a:solidFill>
              </a:rPr>
              <a:t>(2012–2015, plotted against month, partitioned by year)</a:t>
            </a:r>
            <a:endParaRPr lang="en-US" sz="1600" i="1" dirty="0">
              <a:solidFill>
                <a:srgbClr val="873B1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8" y="2453094"/>
            <a:ext cx="5960486" cy="373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1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4.2 Forecasting Purely Seasonal Series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>
                <a:solidFill>
                  <a:srgbClr val="873B1F"/>
                </a:solidFill>
              </a:rPr>
              <a:t>Summary Results for Boulder Temperature Data</a:t>
            </a:r>
            <a:endParaRPr lang="en-US" sz="1800" b="1" dirty="0">
              <a:solidFill>
                <a:srgbClr val="873B1F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© 2017 Wessex Press, Inc. Principles of Business Forecasting 2e (Ord, Fildes, Kourentzes) • Chapter 4: Seasonal Series: Forecasting and Decomposition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F014-2DB4-4D49-99B4-59FA1294E95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85799" y="1807989"/>
            <a:ext cx="8064661" cy="7008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73B1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59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61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8225" indent="-1038225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b="1" dirty="0" smtClean="0">
                <a:solidFill>
                  <a:srgbClr val="182752"/>
                </a:solidFill>
              </a:rPr>
              <a:t>Table 4.1	</a:t>
            </a:r>
            <a:r>
              <a:rPr lang="en-US" sz="1600" b="1" dirty="0" smtClean="0">
                <a:solidFill>
                  <a:srgbClr val="873B1F"/>
                </a:solidFill>
              </a:rPr>
              <a:t>Actual and Forecast Values for Monthly Temperatures </a:t>
            </a:r>
            <a:br>
              <a:rPr lang="en-US" sz="1600" b="1" dirty="0" smtClean="0">
                <a:solidFill>
                  <a:srgbClr val="873B1F"/>
                </a:solidFill>
              </a:rPr>
            </a:br>
            <a:r>
              <a:rPr lang="en-US" sz="1600" b="1" dirty="0" smtClean="0">
                <a:solidFill>
                  <a:srgbClr val="873B1F"/>
                </a:solidFill>
              </a:rPr>
              <a:t>in Boulder, CO for 2015</a:t>
            </a:r>
            <a:endParaRPr lang="en-US" sz="1600" i="1" dirty="0">
              <a:solidFill>
                <a:srgbClr val="873B1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8" y="2338191"/>
            <a:ext cx="6766809" cy="147871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685799" y="3996681"/>
            <a:ext cx="8064661" cy="7008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73B1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73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59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61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8225" indent="-1038225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b="1" dirty="0" smtClean="0">
                <a:solidFill>
                  <a:srgbClr val="182752"/>
                </a:solidFill>
              </a:rPr>
              <a:t>Table 4.2	</a:t>
            </a:r>
            <a:r>
              <a:rPr lang="en-US" sz="1600" b="1" dirty="0" smtClean="0">
                <a:solidFill>
                  <a:srgbClr val="873B1F"/>
                </a:solidFill>
              </a:rPr>
              <a:t>Summary Error Statistics for Forecasting Average Temperatures in Boulder</a:t>
            </a:r>
            <a:r>
              <a:rPr lang="en-US" sz="1600" b="1" smtClean="0">
                <a:solidFill>
                  <a:srgbClr val="873B1F"/>
                </a:solidFill>
              </a:rPr>
              <a:t>, CO </a:t>
            </a:r>
            <a:r>
              <a:rPr lang="en-US" sz="1600" i="1" smtClean="0">
                <a:solidFill>
                  <a:srgbClr val="873B1F"/>
                </a:solidFill>
              </a:rPr>
              <a:t>(Hold-out </a:t>
            </a:r>
            <a:r>
              <a:rPr lang="en-US" sz="1600" i="1" dirty="0" smtClean="0">
                <a:solidFill>
                  <a:srgbClr val="873B1F"/>
                </a:solidFill>
              </a:rPr>
              <a:t>sample covers from Jan 2013–Dec 2015)</a:t>
            </a:r>
            <a:endParaRPr lang="en-US" sz="1600" i="1" dirty="0">
              <a:solidFill>
                <a:srgbClr val="873B1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70" y="4567294"/>
            <a:ext cx="4696431" cy="147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566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1064</TotalTime>
  <Words>3784</Words>
  <Application>Microsoft Macintosh PowerPoint</Application>
  <PresentationFormat>On-screen Show (4:3)</PresentationFormat>
  <Paragraphs>327</Paragraphs>
  <Slides>39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.AppleSystemUIFont</vt:lpstr>
      <vt:lpstr>Arial</vt:lpstr>
      <vt:lpstr>Calibri</vt:lpstr>
      <vt:lpstr>Cambria Math</vt:lpstr>
      <vt:lpstr>Symbol</vt:lpstr>
      <vt:lpstr>Times New Roman</vt:lpstr>
      <vt:lpstr>Office Theme</vt:lpstr>
      <vt:lpstr>Worksheet</vt:lpstr>
      <vt:lpstr>Equation</vt:lpstr>
      <vt:lpstr>Seasonal Series: Forecasting and Decomposition</vt:lpstr>
      <vt:lpstr>Chapter 4: Seasonal Series: Forecasting  and Decomposition</vt:lpstr>
      <vt:lpstr>4.1 Components of a Time Series</vt:lpstr>
      <vt:lpstr>4.1 Components of a Time Series</vt:lpstr>
      <vt:lpstr>4.1 Components of a Time Series</vt:lpstr>
      <vt:lpstr>4.2 Forecasting Purely Seasonal Series</vt:lpstr>
      <vt:lpstr>4.2 Forecasting Purely Seasonal Series</vt:lpstr>
      <vt:lpstr>4.2 Forecasting Purely Seasonal Series</vt:lpstr>
      <vt:lpstr>4.2 Forecasting Purely Seasonal Series</vt:lpstr>
      <vt:lpstr>4.3 Forecasting Using a Seasonal Decomposition</vt:lpstr>
      <vt:lpstr>4.3 Forecasting Using a Seasonal Decomposition</vt:lpstr>
      <vt:lpstr>4.3 Forecasting Using a Seasonal Decomposition</vt:lpstr>
      <vt:lpstr>4.3 Forecasting Using a Seasonal Decomposition</vt:lpstr>
      <vt:lpstr>4.3 Forecasting Using a Seasonal Decomposition</vt:lpstr>
      <vt:lpstr>4.4 Pure Decomposition</vt:lpstr>
      <vt:lpstr>4.4 Pure Decomposition</vt:lpstr>
      <vt:lpstr>4.4 Pure Decomposition</vt:lpstr>
      <vt:lpstr>4.4 Pure Decomposition</vt:lpstr>
      <vt:lpstr>4.5 The Census X-13 Decomposition</vt:lpstr>
      <vt:lpstr>4.6 The Holt-Winters Seasonal Smoothing Methods</vt:lpstr>
      <vt:lpstr>4.6 The Holt-Winters Seasonal Smoothing Methods</vt:lpstr>
      <vt:lpstr>4.6 The Holt-Winters Seasonal Smoothing Methods</vt:lpstr>
      <vt:lpstr>4.6 The Holt-Winters Seasonal Smoothing Methods</vt:lpstr>
      <vt:lpstr>4.6 The Holt-Winters Seasonal Smoothing Methods</vt:lpstr>
      <vt:lpstr>4.6 The Holt-Winters Seasonal Smoothing Methods</vt:lpstr>
      <vt:lpstr>4.6 The Holt-Winters Seasonal Smoothing Methods</vt:lpstr>
      <vt:lpstr>4.7 The Multiplicative Holt-Winters Method</vt:lpstr>
      <vt:lpstr>4.8 Calculations Using R</vt:lpstr>
      <vt:lpstr>4.8 Calculations Using R</vt:lpstr>
      <vt:lpstr>4.9 Weekly Data</vt:lpstr>
      <vt:lpstr>4.9 Weekly Data</vt:lpstr>
      <vt:lpstr>4.10 Prediction Intervals</vt:lpstr>
      <vt:lpstr>4.11 Principles for Seasonal Methods</vt:lpstr>
      <vt:lpstr>Take-Aways</vt:lpstr>
      <vt:lpstr>Minicase 4.1 Walmart Sales</vt:lpstr>
      <vt:lpstr>Minicase 4.2 Automobile Production</vt:lpstr>
      <vt:lpstr>Minicase 4.3 U.S. Retail Sales</vt:lpstr>
      <vt:lpstr>Minicase 4.4 UK Retail Sales</vt:lpstr>
      <vt:lpstr>Minicase 4.5 Newspaper Sales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Botelho</dc:creator>
  <cp:lastModifiedBy>Anna Botelho</cp:lastModifiedBy>
  <cp:revision>74</cp:revision>
  <dcterms:created xsi:type="dcterms:W3CDTF">2017-08-05T17:51:38Z</dcterms:created>
  <dcterms:modified xsi:type="dcterms:W3CDTF">2017-08-23T18:13:39Z</dcterms:modified>
</cp:coreProperties>
</file>