
<file path=[Content_Types].xml><?xml version="1.0" encoding="utf-8"?>
<Types xmlns="http://schemas.openxmlformats.org/package/2006/content-types">
  <Default Extension="xml" ContentType="application/xml"/>
  <Default Extension="png" ContentType="image/png"/>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sldIdLst>
    <p:sldId id="256" r:id="rId2"/>
    <p:sldId id="258" r:id="rId3"/>
    <p:sldId id="259" r:id="rId4"/>
    <p:sldId id="389" r:id="rId5"/>
    <p:sldId id="390" r:id="rId6"/>
    <p:sldId id="391" r:id="rId7"/>
    <p:sldId id="392" r:id="rId8"/>
    <p:sldId id="367" r:id="rId9"/>
    <p:sldId id="368" r:id="rId10"/>
    <p:sldId id="393" r:id="rId11"/>
    <p:sldId id="394" r:id="rId12"/>
    <p:sldId id="395" r:id="rId13"/>
    <p:sldId id="403" r:id="rId14"/>
    <p:sldId id="329" r:id="rId15"/>
    <p:sldId id="396" r:id="rId16"/>
    <p:sldId id="397" r:id="rId17"/>
    <p:sldId id="398" r:id="rId18"/>
    <p:sldId id="399" r:id="rId19"/>
    <p:sldId id="400" r:id="rId20"/>
    <p:sldId id="369" r:id="rId21"/>
    <p:sldId id="401" r:id="rId22"/>
    <p:sldId id="370" r:id="rId23"/>
    <p:sldId id="371" r:id="rId24"/>
    <p:sldId id="290" r:id="rId25"/>
    <p:sldId id="364" r:id="rId26"/>
    <p:sldId id="363" r:id="rId27"/>
    <p:sldId id="365" r:id="rId28"/>
    <p:sldId id="4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B1F"/>
    <a:srgbClr val="182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0"/>
    <p:restoredTop sz="94643"/>
  </p:normalViewPr>
  <p:slideViewPr>
    <p:cSldViewPr snapToGrid="0" snapToObjects="1">
      <p:cViewPr varScale="1">
        <p:scale>
          <a:sx n="103" d="100"/>
          <a:sy n="103" d="100"/>
        </p:scale>
        <p:origin x="176"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wmf"/><Relationship Id="rId3"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606BA-D6F8-7B4A-85FB-7D2C30FCBDD8}" type="datetimeFigureOut">
              <a:rPr lang="en-US" smtClean="0"/>
              <a:t>8/23/17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634CD-C043-3F44-B5E6-9E1B6AE4D74C}" type="slidenum">
              <a:rPr lang="en-US" smtClean="0"/>
              <a:t>‹#›</a:t>
            </a:fld>
            <a:endParaRPr lang="en-US"/>
          </a:p>
        </p:txBody>
      </p:sp>
    </p:spTree>
    <p:extLst>
      <p:ext uri="{BB962C8B-B14F-4D97-AF65-F5344CB8AC3E}">
        <p14:creationId xmlns:p14="http://schemas.microsoft.com/office/powerpoint/2010/main" val="45117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634CD-C043-3F44-B5E6-9E1B6AE4D74C}" type="slidenum">
              <a:rPr lang="en-US" smtClean="0"/>
              <a:t>1</a:t>
            </a:fld>
            <a:endParaRPr lang="en-US"/>
          </a:p>
        </p:txBody>
      </p:sp>
    </p:spTree>
    <p:extLst>
      <p:ext uri="{BB962C8B-B14F-4D97-AF65-F5344CB8AC3E}">
        <p14:creationId xmlns:p14="http://schemas.microsoft.com/office/powerpoint/2010/main" val="31834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5486400" y="0"/>
            <a:ext cx="3657600" cy="6858000"/>
          </a:xfrm>
          <a:prstGeom prst="rect">
            <a:avLst/>
          </a:prstGeom>
          <a:solidFill>
            <a:srgbClr val="1827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sp>
        <p:nvSpPr>
          <p:cNvPr id="2" name="Title 1"/>
          <p:cNvSpPr>
            <a:spLocks noGrp="1"/>
          </p:cNvSpPr>
          <p:nvPr>
            <p:ph type="ctrTitle"/>
          </p:nvPr>
        </p:nvSpPr>
        <p:spPr>
          <a:xfrm>
            <a:off x="5486400" y="1737360"/>
            <a:ext cx="3657600" cy="3509963"/>
          </a:xfrm>
          <a:noFill/>
          <a:ln>
            <a:noFill/>
          </a:ln>
        </p:spPr>
        <p:txBody>
          <a:bodyPr lIns="0" anchor="t" anchorCtr="0">
            <a:normAutofit/>
          </a:bodyPr>
          <a:lstStyle>
            <a:lvl1pPr algn="ctr">
              <a:defRPr sz="3600" b="0" i="0">
                <a:solidFill>
                  <a:schemeClr val="bg1"/>
                </a:solidFill>
                <a:latin typeface="Times New Roman" charset="0"/>
                <a:ea typeface="Times New Roman" charset="0"/>
                <a:cs typeface="Times New Roman" charset="0"/>
              </a:defRPr>
            </a:lvl1pPr>
          </a:lstStyle>
          <a:p>
            <a:endParaRPr lang="en-US" dirty="0"/>
          </a:p>
        </p:txBody>
      </p:sp>
      <p:sp>
        <p:nvSpPr>
          <p:cNvPr id="3" name="Subtitle 2"/>
          <p:cNvSpPr>
            <a:spLocks noGrp="1"/>
          </p:cNvSpPr>
          <p:nvPr>
            <p:ph type="subTitle" idx="1" hasCustomPrompt="1"/>
          </p:nvPr>
        </p:nvSpPr>
        <p:spPr>
          <a:xfrm>
            <a:off x="5486400" y="0"/>
            <a:ext cx="3657600" cy="1655762"/>
          </a:xfrm>
          <a:ln>
            <a:noFill/>
          </a:ln>
        </p:spPr>
        <p:txBody>
          <a:bodyPr anchor="b" anchorCtr="0">
            <a:normAutofit/>
          </a:bodyPr>
          <a:lstStyle>
            <a:lvl1pPr marL="0" indent="0" algn="ctr">
              <a:buNone/>
              <a:defRPr sz="20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Chapter 3</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81328"/>
            <a:ext cx="7543800" cy="4698810"/>
          </a:xfrm>
        </p:spPr>
        <p:txBody>
          <a:bodyPr/>
          <a:lstStyle>
            <a:lvl1pPr>
              <a:buClr>
                <a:srgbClr val="873B1F"/>
              </a:buClr>
              <a:defRPr sz="2000"/>
            </a:lvl1pPr>
            <a:lvl2pPr marL="457200" indent="-228600">
              <a:buFont typeface=".AppleSystemUIFont" charset="-120"/>
              <a:buChar char="–"/>
              <a:defRPr sz="1800"/>
            </a:lvl2pPr>
            <a:lvl3pPr>
              <a:buClr>
                <a:srgbClr val="873B1F"/>
              </a:buClr>
              <a:defRPr sz="1600"/>
            </a:lvl3pPr>
            <a:lvl4pPr marL="915988" indent="-228600">
              <a:buFont typeface=".AppleSystemUIFont" charset="-120"/>
              <a:buChar char="–"/>
              <a:defRPr sz="1400"/>
            </a:lvl4pPr>
            <a:lvl5pPr>
              <a:buClr>
                <a:srgbClr val="873B1F"/>
              </a:buCl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685799" y="6495275"/>
            <a:ext cx="7438869" cy="182880"/>
          </a:xfrm>
          <a:prstGeom prst="rect">
            <a:avLst/>
          </a:prstGeom>
        </p:spPr>
        <p:txBody>
          <a:bodyPr vert="horz" lIns="0" tIns="0" rIns="0" bIns="0" rtlCol="0" anchor="ctr"/>
          <a:lstStyle>
            <a:lvl1pPr algn="l">
              <a:defRPr sz="800" b="0">
                <a:solidFill>
                  <a:schemeClr val="tx1"/>
                </a:solidFill>
                <a:latin typeface="Arial" charset="0"/>
                <a:ea typeface="Arial" charset="0"/>
                <a:cs typeface="Arial" charset="0"/>
              </a:defRPr>
            </a:lvl1pPr>
          </a:lstStyle>
          <a:p>
            <a:r>
              <a:rPr lang="en-US" smtClean="0"/>
              <a:t>© 2017 Wessex Press, Inc. Principles of Business Forecasting 2e (Ord, Fildes, Kourentzes) • Chapter 5: State-Space Models for Time Series</a:t>
            </a:r>
            <a:endParaRPr lang="en-US" dirty="0"/>
          </a:p>
        </p:txBody>
      </p:sp>
      <p:sp>
        <p:nvSpPr>
          <p:cNvPr id="8" name="Slide Number Placeholder 5"/>
          <p:cNvSpPr>
            <a:spLocks noGrp="1"/>
          </p:cNvSpPr>
          <p:nvPr>
            <p:ph type="sldNum" sz="quarter" idx="4"/>
          </p:nvPr>
        </p:nvSpPr>
        <p:spPr>
          <a:xfrm>
            <a:off x="8229599" y="6495275"/>
            <a:ext cx="411479" cy="182880"/>
          </a:xfrm>
          <a:prstGeom prst="rect">
            <a:avLst/>
          </a:prstGeom>
        </p:spPr>
        <p:txBody>
          <a:bodyPr vert="horz" lIns="0" tIns="0" rIns="0" bIns="0" rtlCol="0" anchor="ctr"/>
          <a:lstStyle>
            <a:lvl1pPr algn="r">
              <a:defRPr sz="800" b="1">
                <a:solidFill>
                  <a:srgbClr val="182752"/>
                </a:solidFill>
                <a:latin typeface="Arial" charset="0"/>
                <a:ea typeface="Arial" charset="0"/>
                <a:cs typeface="Arial" charset="0"/>
              </a:defRPr>
            </a:lvl1pPr>
          </a:lstStyle>
          <a:p>
            <a:fld id="{9BB7F014-2DB4-4D49-99B4-59FA1294E9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solidFill>
            <a:srgbClr val="182752"/>
          </a:solidFill>
        </p:spPr>
        <p:txBody>
          <a:bodyPr vert="horz" lIns="45720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481328"/>
            <a:ext cx="7886700" cy="46988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17087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3000" b="0"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oleObject" Target="../embeddings/oleObject11.bin"/><Relationship Id="rId5"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6.wmf"/><Relationship Id="rId5" Type="http://schemas.openxmlformats.org/officeDocument/2006/relationships/oleObject" Target="../embeddings/oleObject13.bin"/><Relationship Id="rId6" Type="http://schemas.openxmlformats.org/officeDocument/2006/relationships/image" Target="../media/image27.wmf"/><Relationship Id="rId7" Type="http://schemas.openxmlformats.org/officeDocument/2006/relationships/oleObject" Target="../embeddings/oleObject14.bin"/><Relationship Id="rId8" Type="http://schemas.openxmlformats.org/officeDocument/2006/relationships/image" Target="../media/image2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oleObject" Target="../embeddings/oleObject4.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6.wmf"/><Relationship Id="rId5" Type="http://schemas.openxmlformats.org/officeDocument/2006/relationships/oleObject" Target="../embeddings/oleObject6.bin"/><Relationship Id="rId6" Type="http://schemas.openxmlformats.org/officeDocument/2006/relationships/image" Target="../media/image7.wmf"/><Relationship Id="rId7" Type="http://schemas.openxmlformats.org/officeDocument/2006/relationships/oleObject" Target="../embeddings/oleObject7.bin"/><Relationship Id="rId8"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oleObject" Target="../embeddings/oleObject8.bin"/><Relationship Id="rId5" Type="http://schemas.openxmlformats.org/officeDocument/2006/relationships/image" Target="../media/image10.emf"/><Relationship Id="rId6" Type="http://schemas.openxmlformats.org/officeDocument/2006/relationships/oleObject" Target="../embeddings/oleObject9.bin"/><Relationship Id="rId7" Type="http://schemas.openxmlformats.org/officeDocument/2006/relationships/image" Target="../media/image11.wmf"/><Relationship Id="rId8" Type="http://schemas.openxmlformats.org/officeDocument/2006/relationships/oleObject" Target="../embeddings/oleObject10.bin"/><Relationship Id="rId9"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State-Space </a:t>
            </a:r>
            <a:br>
              <a:rPr lang="en-US" dirty="0" smtClean="0"/>
            </a:br>
            <a:r>
              <a:rPr lang="en-US" dirty="0" smtClean="0"/>
              <a:t>Models for </a:t>
            </a:r>
            <a:br>
              <a:rPr lang="en-US" dirty="0" smtClean="0"/>
            </a:br>
            <a:r>
              <a:rPr lang="en-US" dirty="0" smtClean="0"/>
              <a:t>Time Series</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Tree>
    <p:extLst>
      <p:ext uri="{BB962C8B-B14F-4D97-AF65-F5344CB8AC3E}">
        <p14:creationId xmlns:p14="http://schemas.microsoft.com/office/powerpoint/2010/main" val="5712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Prediction Intervals from State-Space Models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solidFill>
                  <a:srgbClr val="873B1F"/>
                </a:solidFill>
              </a:rPr>
              <a:t>Prediction Intervals for the Local-Level Model: WFJ Sales</a:t>
            </a:r>
            <a:endParaRPr lang="en-US" b="1" dirty="0">
              <a:solidFill>
                <a:srgbClr val="873B1F"/>
              </a:solidFill>
            </a:endParaRP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10</a:t>
            </a:fld>
            <a:endParaRPr lang="en-US" dirty="0"/>
          </a:p>
        </p:txBody>
      </p:sp>
      <p:sp>
        <p:nvSpPr>
          <p:cNvPr id="8" name="TextBox 7"/>
          <p:cNvSpPr txBox="1"/>
          <p:nvPr/>
        </p:nvSpPr>
        <p:spPr>
          <a:xfrm>
            <a:off x="685799" y="1932202"/>
            <a:ext cx="7360920" cy="492443"/>
          </a:xfrm>
          <a:prstGeom prst="rect">
            <a:avLst/>
          </a:prstGeom>
          <a:noFill/>
        </p:spPr>
        <p:txBody>
          <a:bodyPr wrap="square" lIns="0" tIns="0" rIns="0" bIns="0" rtlCol="0">
            <a:spAutoFit/>
          </a:bodyPr>
          <a:lstStyle/>
          <a:p>
            <a:pPr marL="1149350" indent="-1149350"/>
            <a:r>
              <a:rPr lang="en-US" sz="1600" b="1" dirty="0" smtClean="0">
                <a:solidFill>
                  <a:srgbClr val="182752"/>
                </a:solidFill>
                <a:latin typeface="Arial" charset="0"/>
                <a:ea typeface="Arial" charset="0"/>
                <a:cs typeface="Arial" charset="0"/>
              </a:rPr>
              <a:t>Figure 5.1 	</a:t>
            </a:r>
            <a:r>
              <a:rPr lang="en-US" sz="1600" b="1" dirty="0" smtClean="0">
                <a:solidFill>
                  <a:srgbClr val="873B1F"/>
                </a:solidFill>
                <a:latin typeface="Arial" charset="0"/>
                <a:ea typeface="Arial" charset="0"/>
                <a:cs typeface="Arial" charset="0"/>
              </a:rPr>
              <a:t>Actual Values and Prediction Intervals for Observations 27–36 of WFJ Sales</a:t>
            </a:r>
            <a:endParaRPr lang="en-US" sz="1600" b="1" dirty="0">
              <a:solidFill>
                <a:srgbClr val="873B1F"/>
              </a:solidFill>
              <a:latin typeface="Arial" charset="0"/>
              <a:ea typeface="Arial" charset="0"/>
              <a:cs typeface="Arial" charset="0"/>
            </a:endParaRPr>
          </a:p>
        </p:txBody>
      </p:sp>
      <p:pic>
        <p:nvPicPr>
          <p:cNvPr id="9" name="Picture 8"/>
          <p:cNvPicPr>
            <a:picLocks noChangeAspect="1"/>
          </p:cNvPicPr>
          <p:nvPr/>
        </p:nvPicPr>
        <p:blipFill>
          <a:blip r:embed="rId2"/>
          <a:stretch>
            <a:fillRect/>
          </a:stretch>
        </p:blipFill>
        <p:spPr>
          <a:xfrm>
            <a:off x="685799" y="2556196"/>
            <a:ext cx="5747657" cy="3483429"/>
          </a:xfrm>
          <a:prstGeom prst="rect">
            <a:avLst/>
          </a:prstGeom>
        </p:spPr>
      </p:pic>
    </p:spTree>
    <p:extLst>
      <p:ext uri="{BB962C8B-B14F-4D97-AF65-F5344CB8AC3E}">
        <p14:creationId xmlns:p14="http://schemas.microsoft.com/office/powerpoint/2010/main" val="115001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Prediction Intervals from State-Space Models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solidFill>
                  <a:srgbClr val="873B1F"/>
                </a:solidFill>
              </a:rPr>
              <a:t>Prediction Intervals for the Local-Level Model: WFJ Sales</a:t>
            </a:r>
            <a:endParaRPr lang="en-US" b="1" dirty="0">
              <a:solidFill>
                <a:srgbClr val="873B1F"/>
              </a:solidFill>
            </a:endParaRP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11</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85799" y="1932202"/>
                <a:ext cx="7360920" cy="738664"/>
              </a:xfrm>
              <a:prstGeom prst="rect">
                <a:avLst/>
              </a:prstGeom>
              <a:noFill/>
            </p:spPr>
            <p:txBody>
              <a:bodyPr wrap="square" lIns="0" tIns="0" rIns="0" bIns="0" rtlCol="0">
                <a:spAutoFit/>
              </a:bodyPr>
              <a:lstStyle/>
              <a:p>
                <a:pPr marL="1030288" indent="-1030288"/>
                <a:r>
                  <a:rPr lang="en-US" sz="1600" b="1" dirty="0" smtClean="0">
                    <a:solidFill>
                      <a:srgbClr val="182752"/>
                    </a:solidFill>
                    <a:latin typeface="Arial" charset="0"/>
                    <a:ea typeface="Arial" charset="0"/>
                    <a:cs typeface="Arial" charset="0"/>
                  </a:rPr>
                  <a:t>Table 5.3 	</a:t>
                </a:r>
                <a:r>
                  <a:rPr lang="en-US" sz="1600" b="1" dirty="0" smtClean="0">
                    <a:solidFill>
                      <a:srgbClr val="873B1F"/>
                    </a:solidFill>
                    <a:latin typeface="Arial" charset="0"/>
                    <a:ea typeface="Arial" charset="0"/>
                    <a:cs typeface="Arial" charset="0"/>
                  </a:rPr>
                  <a:t>90 Percent Prediction Intervals for WFJ Sales </a:t>
                </a:r>
                <a:br>
                  <a:rPr lang="en-US" sz="1600" b="1" dirty="0" smtClean="0">
                    <a:solidFill>
                      <a:srgbClr val="873B1F"/>
                    </a:solidFill>
                    <a:latin typeface="Arial" charset="0"/>
                    <a:ea typeface="Arial" charset="0"/>
                    <a:cs typeface="Arial" charset="0"/>
                  </a:rPr>
                </a:br>
                <a:r>
                  <a:rPr lang="en-US" sz="1600" i="1" dirty="0" smtClean="0">
                    <a:solidFill>
                      <a:srgbClr val="873B1F"/>
                    </a:solidFill>
                    <a:latin typeface="Arial" charset="0"/>
                    <a:ea typeface="Arial" charset="0"/>
                    <a:cs typeface="Arial" charset="0"/>
                  </a:rPr>
                  <a:t>(One to ten steps ahead from forecast origin week 26, </a:t>
                </a:r>
                <a:br>
                  <a:rPr lang="en-US" sz="1600" i="1" dirty="0" smtClean="0">
                    <a:solidFill>
                      <a:srgbClr val="873B1F"/>
                    </a:solidFill>
                    <a:latin typeface="Arial" charset="0"/>
                    <a:ea typeface="Arial" charset="0"/>
                    <a:cs typeface="Arial" charset="0"/>
                  </a:rPr>
                </a:br>
                <a:r>
                  <a:rPr lang="en-US" sz="1600" i="1" dirty="0" smtClean="0">
                    <a:solidFill>
                      <a:srgbClr val="873B1F"/>
                    </a:solidFill>
                    <a:latin typeface="Arial" charset="0"/>
                    <a:ea typeface="Arial" charset="0"/>
                    <a:cs typeface="Arial" charset="0"/>
                  </a:rPr>
                  <a:t>fitted observations 1–26 and yielding </a:t>
                </a:r>
                <a14:m>
                  <m:oMath xmlns:m="http://schemas.openxmlformats.org/officeDocument/2006/math">
                    <m:r>
                      <a:rPr lang="en-US" sz="1600" i="1" dirty="0" smtClean="0">
                        <a:solidFill>
                          <a:srgbClr val="873B1F"/>
                        </a:solidFill>
                        <a:latin typeface="Cambria Math" charset="0"/>
                        <a:ea typeface="Cambria Math" charset="0"/>
                        <a:cs typeface="Cambria Math" charset="0"/>
                      </a:rPr>
                      <m:t>𝛼</m:t>
                    </m:r>
                  </m:oMath>
                </a14:m>
                <a:r>
                  <a:rPr lang="en-US" sz="1600" i="1" dirty="0" smtClean="0">
                    <a:solidFill>
                      <a:srgbClr val="873B1F"/>
                    </a:solidFill>
                    <a:latin typeface="Arial" charset="0"/>
                    <a:ea typeface="Arial" charset="0"/>
                    <a:cs typeface="Arial" charset="0"/>
                  </a:rPr>
                  <a:t> = 0.728)</a:t>
                </a:r>
                <a:endParaRPr lang="en-US" sz="1600" i="1" dirty="0">
                  <a:solidFill>
                    <a:srgbClr val="873B1F"/>
                  </a:solidFill>
                  <a:latin typeface="Arial" charset="0"/>
                  <a:ea typeface="Arial" charset="0"/>
                  <a:cs typeface="Arial"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5799" y="1932202"/>
                <a:ext cx="7360920" cy="738664"/>
              </a:xfrm>
              <a:prstGeom prst="rect">
                <a:avLst/>
              </a:prstGeom>
              <a:blipFill rotWithShape="0">
                <a:blip r:embed="rId2"/>
                <a:stretch>
                  <a:fillRect l="-1656" t="-9091" b="-15702"/>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685799" y="2743720"/>
            <a:ext cx="7465600" cy="3678701"/>
          </a:xfrm>
          <a:prstGeom prst="rect">
            <a:avLst/>
          </a:prstGeom>
        </p:spPr>
      </p:pic>
    </p:spTree>
    <p:extLst>
      <p:ext uri="{BB962C8B-B14F-4D97-AF65-F5344CB8AC3E}">
        <p14:creationId xmlns:p14="http://schemas.microsoft.com/office/powerpoint/2010/main" val="52007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Prediction Intervals from State-Space Models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solidFill>
                  <a:srgbClr val="873B1F"/>
                </a:solidFill>
              </a:rPr>
              <a:t>Prediction Intervals for the Local-Level Model: Netflix Sales</a:t>
            </a:r>
            <a:endParaRPr lang="en-US" b="1" dirty="0">
              <a:solidFill>
                <a:srgbClr val="873B1F"/>
              </a:solidFill>
            </a:endParaRP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12</a:t>
            </a:fld>
            <a:endParaRPr lang="en-US" dirty="0"/>
          </a:p>
        </p:txBody>
      </p:sp>
      <p:sp>
        <p:nvSpPr>
          <p:cNvPr id="8" name="TextBox 7"/>
          <p:cNvSpPr txBox="1"/>
          <p:nvPr/>
        </p:nvSpPr>
        <p:spPr>
          <a:xfrm>
            <a:off x="685798" y="1914506"/>
            <a:ext cx="7360920" cy="492443"/>
          </a:xfrm>
          <a:prstGeom prst="rect">
            <a:avLst/>
          </a:prstGeom>
          <a:noFill/>
        </p:spPr>
        <p:txBody>
          <a:bodyPr wrap="square" lIns="0" tIns="0" rIns="0" bIns="0" rtlCol="0">
            <a:spAutoFit/>
          </a:bodyPr>
          <a:lstStyle/>
          <a:p>
            <a:pPr marL="1030288" indent="-1030288"/>
            <a:r>
              <a:rPr lang="en-US" sz="1600" b="1" dirty="0" smtClean="0">
                <a:solidFill>
                  <a:srgbClr val="182752"/>
                </a:solidFill>
                <a:latin typeface="Arial" charset="0"/>
                <a:ea typeface="Arial" charset="0"/>
                <a:cs typeface="Arial" charset="0"/>
              </a:rPr>
              <a:t>Table 5.4 	</a:t>
            </a:r>
            <a:r>
              <a:rPr lang="en-US" sz="1600" b="1" dirty="0" smtClean="0">
                <a:solidFill>
                  <a:srgbClr val="873B1F"/>
                </a:solidFill>
                <a:latin typeface="Arial" charset="0"/>
                <a:ea typeface="Arial" charset="0"/>
                <a:cs typeface="Arial" charset="0"/>
              </a:rPr>
              <a:t>95 Percent Prediction Intervals for Netflix Sales </a:t>
            </a:r>
            <a:br>
              <a:rPr lang="en-US" sz="1600" b="1" dirty="0" smtClean="0">
                <a:solidFill>
                  <a:srgbClr val="873B1F"/>
                </a:solidFill>
                <a:latin typeface="Arial" charset="0"/>
                <a:ea typeface="Arial" charset="0"/>
                <a:cs typeface="Arial" charset="0"/>
              </a:rPr>
            </a:br>
            <a:r>
              <a:rPr lang="en-US" sz="1600" i="1" dirty="0" smtClean="0">
                <a:solidFill>
                  <a:srgbClr val="873B1F"/>
                </a:solidFill>
                <a:latin typeface="Arial" charset="0"/>
                <a:ea typeface="Arial" charset="0"/>
                <a:cs typeface="Arial" charset="0"/>
              </a:rPr>
              <a:t>(1-8 steps ahead from forecast </a:t>
            </a:r>
            <a:r>
              <a:rPr lang="en-US" sz="1600" i="1" smtClean="0">
                <a:solidFill>
                  <a:srgbClr val="873B1F"/>
                </a:solidFill>
                <a:latin typeface="Arial" charset="0"/>
                <a:ea typeface="Arial" charset="0"/>
                <a:cs typeface="Arial" charset="0"/>
              </a:rPr>
              <a:t>origin 2-13Q4)</a:t>
            </a:r>
            <a:endParaRPr lang="en-US" sz="1600" i="1" dirty="0">
              <a:solidFill>
                <a:srgbClr val="873B1F"/>
              </a:solidFill>
              <a:latin typeface="Arial" charset="0"/>
              <a:ea typeface="Arial" charset="0"/>
              <a:cs typeface="Arial" charset="0"/>
            </a:endParaRPr>
          </a:p>
        </p:txBody>
      </p:sp>
      <p:pic>
        <p:nvPicPr>
          <p:cNvPr id="9" name="Picture 8"/>
          <p:cNvPicPr>
            <a:picLocks noChangeAspect="1"/>
          </p:cNvPicPr>
          <p:nvPr/>
        </p:nvPicPr>
        <p:blipFill>
          <a:blip r:embed="rId2"/>
          <a:stretch>
            <a:fillRect/>
          </a:stretch>
        </p:blipFill>
        <p:spPr>
          <a:xfrm>
            <a:off x="685798" y="2526382"/>
            <a:ext cx="6191165" cy="2540883"/>
          </a:xfrm>
          <a:prstGeom prst="rect">
            <a:avLst/>
          </a:prstGeom>
        </p:spPr>
      </p:pic>
    </p:spTree>
    <p:extLst>
      <p:ext uri="{BB962C8B-B14F-4D97-AF65-F5344CB8AC3E}">
        <p14:creationId xmlns:p14="http://schemas.microsoft.com/office/powerpoint/2010/main" val="57973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85797" y="2564517"/>
            <a:ext cx="5925922" cy="3381640"/>
          </a:xfrm>
          <a:prstGeom prst="rect">
            <a:avLst/>
          </a:prstGeom>
        </p:spPr>
      </p:pic>
      <p:sp>
        <p:nvSpPr>
          <p:cNvPr id="2" name="Title 1"/>
          <p:cNvSpPr>
            <a:spLocks noGrp="1"/>
          </p:cNvSpPr>
          <p:nvPr>
            <p:ph type="title"/>
          </p:nvPr>
        </p:nvSpPr>
        <p:spPr/>
        <p:txBody>
          <a:bodyPr/>
          <a:lstStyle/>
          <a:p>
            <a:r>
              <a:rPr lang="en-US" dirty="0" smtClean="0"/>
              <a:t>5.3 Prediction Intervals from State-Space Models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solidFill>
                  <a:srgbClr val="873B1F"/>
                </a:solidFill>
              </a:rPr>
              <a:t>Prediction Intervals for the Local-Level Model: Netflix Sales</a:t>
            </a:r>
            <a:endParaRPr lang="en-US" b="1" dirty="0">
              <a:solidFill>
                <a:srgbClr val="873B1F"/>
              </a:solidFill>
            </a:endParaRP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13</a:t>
            </a:fld>
            <a:endParaRPr lang="en-US" dirty="0"/>
          </a:p>
        </p:txBody>
      </p:sp>
      <p:sp>
        <p:nvSpPr>
          <p:cNvPr id="8" name="TextBox 7"/>
          <p:cNvSpPr txBox="1"/>
          <p:nvPr/>
        </p:nvSpPr>
        <p:spPr>
          <a:xfrm>
            <a:off x="685798" y="1914506"/>
            <a:ext cx="7360920" cy="492443"/>
          </a:xfrm>
          <a:prstGeom prst="rect">
            <a:avLst/>
          </a:prstGeom>
          <a:noFill/>
        </p:spPr>
        <p:txBody>
          <a:bodyPr wrap="square" lIns="0" tIns="0" rIns="0" bIns="0" rtlCol="0">
            <a:spAutoFit/>
          </a:bodyPr>
          <a:lstStyle/>
          <a:p>
            <a:pPr marL="1095375" indent="-1095375"/>
            <a:r>
              <a:rPr lang="en-US" sz="1600" b="1" dirty="0" smtClean="0">
                <a:solidFill>
                  <a:srgbClr val="182752"/>
                </a:solidFill>
                <a:latin typeface="Arial" charset="0"/>
                <a:ea typeface="Arial" charset="0"/>
                <a:cs typeface="Arial" charset="0"/>
              </a:rPr>
              <a:t>Figure 5.2 	</a:t>
            </a:r>
            <a:r>
              <a:rPr lang="en-US" sz="1600" b="1" dirty="0" smtClean="0">
                <a:solidFill>
                  <a:srgbClr val="873B1F"/>
                </a:solidFill>
                <a:latin typeface="Arial" charset="0"/>
                <a:ea typeface="Arial" charset="0"/>
                <a:cs typeface="Arial" charset="0"/>
              </a:rPr>
              <a:t>95 Percent Prediction Intervals for Netflix Sales </a:t>
            </a:r>
            <a:br>
              <a:rPr lang="en-US" sz="1600" b="1" dirty="0" smtClean="0">
                <a:solidFill>
                  <a:srgbClr val="873B1F"/>
                </a:solidFill>
                <a:latin typeface="Arial" charset="0"/>
                <a:ea typeface="Arial" charset="0"/>
                <a:cs typeface="Arial" charset="0"/>
              </a:rPr>
            </a:br>
            <a:r>
              <a:rPr lang="en-US" sz="1600" i="1" dirty="0" smtClean="0">
                <a:solidFill>
                  <a:srgbClr val="873B1F"/>
                </a:solidFill>
                <a:latin typeface="Arial" charset="0"/>
                <a:ea typeface="Arial" charset="0"/>
                <a:cs typeface="Arial" charset="0"/>
              </a:rPr>
              <a:t>(1-8 steps ahead from forecast origin 2-13Q4)</a:t>
            </a:r>
            <a:endParaRPr lang="en-US" sz="1600" i="1"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02922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Model Selection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873B1F"/>
                </a:solidFill>
              </a:rPr>
              <a:t>Two approaches:</a:t>
            </a:r>
          </a:p>
          <a:p>
            <a:r>
              <a:rPr lang="en-US" sz="1800" dirty="0"/>
              <a:t>Look for the model with the best performance over the  hold-out sample [section 5.4.1]</a:t>
            </a:r>
          </a:p>
          <a:p>
            <a:r>
              <a:rPr lang="en-US" sz="1800" dirty="0"/>
              <a:t>Use a </a:t>
            </a:r>
            <a:r>
              <a:rPr lang="en-US" sz="1800" i="1" dirty="0"/>
              <a:t>Penalty Function </a:t>
            </a:r>
            <a:r>
              <a:rPr lang="en-US" sz="1800" dirty="0"/>
              <a:t>[section 5.4.2] based upon the estimation sample </a:t>
            </a:r>
          </a:p>
          <a:p>
            <a:pPr lvl="1"/>
            <a:r>
              <a:rPr lang="en-US" sz="1600" dirty="0"/>
              <a:t>error measures based upon the estimation sample suggest a “better fit” for more complicated models [e.g. loss of degrees of freedom in a regression model]</a:t>
            </a:r>
          </a:p>
          <a:p>
            <a:pPr lvl="1"/>
            <a:r>
              <a:rPr lang="en-US" sz="1600" dirty="0"/>
              <a:t>The idea underlying the use of a penalty function is that we compensate  for this bias by adding a penalty term to the Mean Square error function that we seek to minimize</a:t>
            </a:r>
          </a:p>
          <a:p>
            <a:pPr lvl="1"/>
            <a:r>
              <a:rPr lang="en-US" sz="1600" dirty="0"/>
              <a:t>The resulting function is known as an </a:t>
            </a:r>
            <a:r>
              <a:rPr lang="en-US" sz="1600" i="1" dirty="0"/>
              <a:t>Information Criterion</a:t>
            </a:r>
          </a:p>
          <a:p>
            <a:r>
              <a:rPr lang="en-US" sz="1800" dirty="0"/>
              <a:t>Select the model with the minimum value of the Information Criterion</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14</a:t>
            </a:fld>
            <a:endParaRPr lang="en-US" dirty="0"/>
          </a:p>
        </p:txBody>
      </p:sp>
    </p:spTree>
    <p:extLst>
      <p:ext uri="{BB962C8B-B14F-4D97-AF65-F5344CB8AC3E}">
        <p14:creationId xmlns:p14="http://schemas.microsoft.com/office/powerpoint/2010/main" val="120157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Model Selection</a:t>
            </a:r>
            <a:endParaRPr lang="en-US" dirty="0"/>
          </a:p>
        </p:txBody>
      </p:sp>
      <p:sp>
        <p:nvSpPr>
          <p:cNvPr id="3" name="Content Placeholder 2"/>
          <p:cNvSpPr>
            <a:spLocks noGrp="1"/>
          </p:cNvSpPr>
          <p:nvPr>
            <p:ph idx="1"/>
          </p:nvPr>
        </p:nvSpPr>
        <p:spPr>
          <a:xfrm>
            <a:off x="685800" y="1481328"/>
            <a:ext cx="7543800" cy="286632"/>
          </a:xfrm>
        </p:spPr>
        <p:txBody>
          <a:bodyPr>
            <a:normAutofit/>
          </a:bodyPr>
          <a:lstStyle/>
          <a:p>
            <a:pPr marL="0" indent="0">
              <a:buNone/>
            </a:pPr>
            <a:r>
              <a:rPr lang="en-US" b="1" dirty="0">
                <a:solidFill>
                  <a:srgbClr val="873B1F"/>
                </a:solidFill>
              </a:rPr>
              <a:t>Netflix Sales </a:t>
            </a:r>
            <a:r>
              <a:rPr lang="en-US" sz="1600" b="1" dirty="0">
                <a:solidFill>
                  <a:srgbClr val="873B1F"/>
                </a:solidFill>
              </a:rPr>
              <a:t>(Table </a:t>
            </a:r>
            <a:r>
              <a:rPr lang="en-US" sz="1600" b="1" dirty="0" smtClean="0">
                <a:solidFill>
                  <a:srgbClr val="873B1F"/>
                </a:solidFill>
              </a:rPr>
              <a:t>5.5)</a:t>
            </a:r>
            <a:endParaRPr lang="en-US" sz="1600" b="1"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15</a:t>
            </a:fld>
            <a:endParaRPr lang="en-US" dirty="0"/>
          </a:p>
        </p:txBody>
      </p:sp>
      <p:sp>
        <p:nvSpPr>
          <p:cNvPr id="10" name="TextBox 9">
            <a:extLst>
              <a:ext uri="{FF2B5EF4-FFF2-40B4-BE49-F238E27FC236}">
                <a16:creationId xmlns:a16="http://schemas.microsoft.com/office/drawing/2014/main" xmlns="" id="{92BF87F9-75C4-4C7B-9C25-70CC2FF252B5}"/>
              </a:ext>
            </a:extLst>
          </p:cNvPr>
          <p:cNvSpPr txBox="1"/>
          <p:nvPr/>
        </p:nvSpPr>
        <p:spPr>
          <a:xfrm>
            <a:off x="6856547" y="3006608"/>
            <a:ext cx="1656081" cy="738664"/>
          </a:xfrm>
          <a:prstGeom prst="rect">
            <a:avLst/>
          </a:prstGeom>
          <a:noFill/>
        </p:spPr>
        <p:txBody>
          <a:bodyPr wrap="square" lIns="0" tIns="0" rIns="0" bIns="0" rtlCol="0">
            <a:spAutoFit/>
          </a:bodyPr>
          <a:lstStyle/>
          <a:p>
            <a:r>
              <a:rPr lang="en-US" sz="1600" dirty="0">
                <a:solidFill>
                  <a:srgbClr val="873B1F"/>
                </a:solidFill>
                <a:latin typeface="Arial" charset="0"/>
                <a:ea typeface="Arial" charset="0"/>
                <a:cs typeface="Arial" charset="0"/>
              </a:rPr>
              <a:t>Use of a rolling origin with the hold-out sample</a:t>
            </a:r>
          </a:p>
        </p:txBody>
      </p:sp>
      <p:sp>
        <p:nvSpPr>
          <p:cNvPr id="8" name="TextBox 7"/>
          <p:cNvSpPr txBox="1"/>
          <p:nvPr/>
        </p:nvSpPr>
        <p:spPr>
          <a:xfrm>
            <a:off x="685799" y="1842929"/>
            <a:ext cx="7360920" cy="246221"/>
          </a:xfrm>
          <a:prstGeom prst="rect">
            <a:avLst/>
          </a:prstGeom>
          <a:noFill/>
        </p:spPr>
        <p:txBody>
          <a:bodyPr wrap="square" lIns="0" tIns="0" rIns="0" bIns="0" rtlCol="0">
            <a:spAutoFit/>
          </a:bodyPr>
          <a:lstStyle/>
          <a:p>
            <a:pPr marL="1030288" indent="-1030288"/>
            <a:r>
              <a:rPr lang="en-US" sz="1600" b="1" dirty="0" smtClean="0">
                <a:solidFill>
                  <a:srgbClr val="873B1F"/>
                </a:solidFill>
                <a:latin typeface="Arial" charset="0"/>
                <a:ea typeface="Arial" charset="0"/>
                <a:cs typeface="Arial" charset="0"/>
              </a:rPr>
              <a:t>Panel A: Parameter Estimates for Each Estimation Sample</a:t>
            </a:r>
            <a:endParaRPr lang="en-US" sz="1600" i="1" dirty="0">
              <a:solidFill>
                <a:srgbClr val="873B1F"/>
              </a:solidFill>
              <a:latin typeface="Arial" charset="0"/>
              <a:ea typeface="Arial" charset="0"/>
              <a:cs typeface="Arial" charset="0"/>
            </a:endParaRPr>
          </a:p>
        </p:txBody>
      </p:sp>
      <p:sp>
        <p:nvSpPr>
          <p:cNvPr id="9" name="TextBox 8"/>
          <p:cNvSpPr txBox="1"/>
          <p:nvPr/>
        </p:nvSpPr>
        <p:spPr>
          <a:xfrm>
            <a:off x="685799" y="3572916"/>
            <a:ext cx="7360920" cy="246221"/>
          </a:xfrm>
          <a:prstGeom prst="rect">
            <a:avLst/>
          </a:prstGeom>
          <a:noFill/>
        </p:spPr>
        <p:txBody>
          <a:bodyPr wrap="square" lIns="0" tIns="0" rIns="0" bIns="0" rtlCol="0">
            <a:spAutoFit/>
          </a:bodyPr>
          <a:lstStyle/>
          <a:p>
            <a:pPr marL="1030288" indent="-1030288"/>
            <a:r>
              <a:rPr lang="en-US" sz="1600" b="1" dirty="0" smtClean="0">
                <a:solidFill>
                  <a:srgbClr val="873B1F"/>
                </a:solidFill>
                <a:latin typeface="Arial" charset="0"/>
                <a:ea typeface="Arial" charset="0"/>
                <a:cs typeface="Arial" charset="0"/>
              </a:rPr>
              <a:t>Panel B: Forecast Errors</a:t>
            </a:r>
            <a:endParaRPr lang="en-US" sz="1600" i="1" dirty="0">
              <a:solidFill>
                <a:srgbClr val="873B1F"/>
              </a:solidFill>
              <a:latin typeface="Arial" charset="0"/>
              <a:ea typeface="Arial" charset="0"/>
              <a:cs typeface="Arial" charset="0"/>
            </a:endParaRPr>
          </a:p>
        </p:txBody>
      </p:sp>
      <p:pic>
        <p:nvPicPr>
          <p:cNvPr id="4" name="Picture 3"/>
          <p:cNvPicPr>
            <a:picLocks noChangeAspect="1"/>
          </p:cNvPicPr>
          <p:nvPr/>
        </p:nvPicPr>
        <p:blipFill>
          <a:blip r:embed="rId2"/>
          <a:stretch>
            <a:fillRect/>
          </a:stretch>
        </p:blipFill>
        <p:spPr>
          <a:xfrm>
            <a:off x="685799" y="2227634"/>
            <a:ext cx="5773371" cy="1244909"/>
          </a:xfrm>
          <a:prstGeom prst="rect">
            <a:avLst/>
          </a:prstGeom>
        </p:spPr>
      </p:pic>
      <p:pic>
        <p:nvPicPr>
          <p:cNvPr id="11" name="Picture 10"/>
          <p:cNvPicPr>
            <a:picLocks noChangeAspect="1"/>
          </p:cNvPicPr>
          <p:nvPr/>
        </p:nvPicPr>
        <p:blipFill>
          <a:blip r:embed="rId3"/>
          <a:stretch>
            <a:fillRect/>
          </a:stretch>
        </p:blipFill>
        <p:spPr>
          <a:xfrm>
            <a:off x="685799" y="3895102"/>
            <a:ext cx="5773371" cy="2548304"/>
          </a:xfrm>
          <a:prstGeom prst="rect">
            <a:avLst/>
          </a:prstGeom>
        </p:spPr>
      </p:pic>
    </p:spTree>
    <p:extLst>
      <p:ext uri="{BB962C8B-B14F-4D97-AF65-F5344CB8AC3E}">
        <p14:creationId xmlns:p14="http://schemas.microsoft.com/office/powerpoint/2010/main" val="146870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Model Selection</a:t>
            </a:r>
            <a:endParaRPr lang="en-US" dirty="0"/>
          </a:p>
        </p:txBody>
      </p:sp>
      <p:sp>
        <p:nvSpPr>
          <p:cNvPr id="3" name="Content Placeholder 2"/>
          <p:cNvSpPr>
            <a:spLocks noGrp="1"/>
          </p:cNvSpPr>
          <p:nvPr>
            <p:ph idx="1"/>
          </p:nvPr>
        </p:nvSpPr>
        <p:spPr>
          <a:xfrm>
            <a:off x="685800" y="1481328"/>
            <a:ext cx="7543800" cy="397344"/>
          </a:xfrm>
        </p:spPr>
        <p:txBody>
          <a:bodyPr>
            <a:normAutofit/>
          </a:bodyPr>
          <a:lstStyle/>
          <a:p>
            <a:pPr marL="0" indent="0">
              <a:buNone/>
            </a:pPr>
            <a:r>
              <a:rPr lang="en-US" b="1" dirty="0" smtClean="0">
                <a:solidFill>
                  <a:srgbClr val="873B1F"/>
                </a:solidFill>
              </a:rPr>
              <a:t>Netflix Sales </a:t>
            </a:r>
            <a:r>
              <a:rPr lang="en-US" sz="1600" b="1" dirty="0" smtClean="0">
                <a:solidFill>
                  <a:srgbClr val="873B1F"/>
                </a:solidFill>
              </a:rPr>
              <a:t>(Table 5.5 </a:t>
            </a:r>
            <a:r>
              <a:rPr lang="en-US" sz="1600" b="1" i="1" dirty="0" smtClean="0">
                <a:solidFill>
                  <a:srgbClr val="873B1F"/>
                </a:solidFill>
              </a:rPr>
              <a:t>continued</a:t>
            </a:r>
            <a:r>
              <a:rPr lang="en-US" sz="1600" b="1" dirty="0" smtClean="0">
                <a:solidFill>
                  <a:srgbClr val="873B1F"/>
                </a:solidFill>
              </a:rPr>
              <a:t>)</a:t>
            </a:r>
            <a:endParaRPr lang="en-US" sz="1600" b="1"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16</a:t>
            </a:fld>
            <a:endParaRPr lang="en-US" dirty="0"/>
          </a:p>
        </p:txBody>
      </p:sp>
      <p:sp>
        <p:nvSpPr>
          <p:cNvPr id="11" name="Content Placeholder 2"/>
          <p:cNvSpPr txBox="1">
            <a:spLocks/>
          </p:cNvSpPr>
          <p:nvPr/>
        </p:nvSpPr>
        <p:spPr>
          <a:xfrm>
            <a:off x="685800" y="4981986"/>
            <a:ext cx="7543800" cy="1005403"/>
          </a:xfrm>
          <a:prstGeom prst="rect">
            <a:avLst/>
          </a:prstGeom>
          <a:solidFill>
            <a:srgbClr val="182752">
              <a:alpha val="15000"/>
            </a:srgbClr>
          </a:solidFill>
        </p:spPr>
        <p:txBody>
          <a:bodyPr vert="horz" lIns="91440" tIns="91440" rIns="91440" bIns="9144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1800" b="1" dirty="0" smtClean="0">
                <a:solidFill>
                  <a:srgbClr val="182752"/>
                </a:solidFill>
              </a:rPr>
              <a:t>Discussion Question</a:t>
            </a:r>
          </a:p>
          <a:p>
            <a:pPr>
              <a:lnSpc>
                <a:spcPts val="2000"/>
              </a:lnSpc>
              <a:spcBef>
                <a:spcPts val="400"/>
              </a:spcBef>
            </a:pPr>
            <a:r>
              <a:rPr lang="en-US" sz="1800" dirty="0" smtClean="0"/>
              <a:t>In many forecasting applications, why is forecasting seasonality critically important?</a:t>
            </a:r>
            <a:endParaRPr lang="en-US" sz="1800" dirty="0"/>
          </a:p>
        </p:txBody>
      </p:sp>
      <p:sp>
        <p:nvSpPr>
          <p:cNvPr id="10" name="TextBox 9"/>
          <p:cNvSpPr txBox="1"/>
          <p:nvPr/>
        </p:nvSpPr>
        <p:spPr>
          <a:xfrm>
            <a:off x="685799" y="1842929"/>
            <a:ext cx="7360920" cy="246221"/>
          </a:xfrm>
          <a:prstGeom prst="rect">
            <a:avLst/>
          </a:prstGeom>
          <a:noFill/>
        </p:spPr>
        <p:txBody>
          <a:bodyPr wrap="square" lIns="0" tIns="0" rIns="0" bIns="0" rtlCol="0">
            <a:spAutoFit/>
          </a:bodyPr>
          <a:lstStyle/>
          <a:p>
            <a:pPr marL="1030288" indent="-1030288"/>
            <a:r>
              <a:rPr lang="en-US" sz="1600" b="1" dirty="0" smtClean="0">
                <a:solidFill>
                  <a:srgbClr val="873B1F"/>
                </a:solidFill>
                <a:latin typeface="Arial" charset="0"/>
                <a:ea typeface="Arial" charset="0"/>
                <a:cs typeface="Arial" charset="0"/>
              </a:rPr>
              <a:t>Panel C: Summary Statistics</a:t>
            </a:r>
            <a:endParaRPr lang="en-US" sz="1600" i="1" dirty="0">
              <a:solidFill>
                <a:srgbClr val="873B1F"/>
              </a:solidFill>
              <a:latin typeface="Arial" charset="0"/>
              <a:ea typeface="Arial" charset="0"/>
              <a:cs typeface="Arial" charset="0"/>
            </a:endParaRPr>
          </a:p>
        </p:txBody>
      </p:sp>
      <p:pic>
        <p:nvPicPr>
          <p:cNvPr id="12" name="Picture 11"/>
          <p:cNvPicPr>
            <a:picLocks noChangeAspect="1"/>
          </p:cNvPicPr>
          <p:nvPr/>
        </p:nvPicPr>
        <p:blipFill>
          <a:blip r:embed="rId2"/>
          <a:stretch>
            <a:fillRect/>
          </a:stretch>
        </p:blipFill>
        <p:spPr>
          <a:xfrm>
            <a:off x="685799" y="2258733"/>
            <a:ext cx="3837402" cy="2343192"/>
          </a:xfrm>
          <a:prstGeom prst="rect">
            <a:avLst/>
          </a:prstGeom>
        </p:spPr>
      </p:pic>
      <p:sp>
        <p:nvSpPr>
          <p:cNvPr id="13" name="TextBox 12">
            <a:extLst>
              <a:ext uri="{FF2B5EF4-FFF2-40B4-BE49-F238E27FC236}">
                <a16:creationId xmlns:a16="http://schemas.microsoft.com/office/drawing/2014/main" xmlns="" id="{92BF87F9-75C4-4C7B-9C25-70CC2FF252B5}"/>
              </a:ext>
            </a:extLst>
          </p:cNvPr>
          <p:cNvSpPr txBox="1"/>
          <p:nvPr/>
        </p:nvSpPr>
        <p:spPr>
          <a:xfrm>
            <a:off x="5855061" y="2927315"/>
            <a:ext cx="1656081" cy="738664"/>
          </a:xfrm>
          <a:prstGeom prst="rect">
            <a:avLst/>
          </a:prstGeom>
          <a:noFill/>
        </p:spPr>
        <p:txBody>
          <a:bodyPr wrap="square" lIns="0" tIns="0" rIns="0" bIns="0" rtlCol="0">
            <a:spAutoFit/>
          </a:bodyPr>
          <a:lstStyle/>
          <a:p>
            <a:r>
              <a:rPr lang="en-US" sz="1600" dirty="0">
                <a:solidFill>
                  <a:srgbClr val="873B1F"/>
                </a:solidFill>
                <a:latin typeface="Arial" charset="0"/>
                <a:ea typeface="Arial" charset="0"/>
                <a:cs typeface="Arial" charset="0"/>
              </a:rPr>
              <a:t>Use of a rolling origin with the hold-out sample</a:t>
            </a:r>
          </a:p>
        </p:txBody>
      </p:sp>
    </p:spTree>
    <p:extLst>
      <p:ext uri="{BB962C8B-B14F-4D97-AF65-F5344CB8AC3E}">
        <p14:creationId xmlns:p14="http://schemas.microsoft.com/office/powerpoint/2010/main" val="282038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Model Selection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481328"/>
                <a:ext cx="7543800" cy="3408625"/>
              </a:xfrm>
            </p:spPr>
            <p:txBody>
              <a:bodyPr>
                <a:spAutoFit/>
              </a:bodyPr>
              <a:lstStyle/>
              <a:p>
                <a:pPr marL="0" indent="0">
                  <a:buNone/>
                </a:pPr>
                <a:r>
                  <a:rPr lang="en-US" b="1" dirty="0" smtClean="0">
                    <a:solidFill>
                      <a:srgbClr val="873B1F"/>
                    </a:solidFill>
                  </a:rPr>
                  <a:t>Information Criteria</a:t>
                </a:r>
              </a:p>
              <a:p>
                <a:pPr marL="0" indent="0">
                  <a:buNone/>
                </a:pPr>
                <a:r>
                  <a:rPr lang="en-US" sz="1800" dirty="0" smtClean="0"/>
                  <a:t>Select </a:t>
                </a:r>
                <a:r>
                  <a:rPr lang="en-US" sz="1800" dirty="0"/>
                  <a:t>the model with the minimum value of the Information Criterion:</a:t>
                </a:r>
              </a:p>
              <a:p>
                <a:pPr marL="0" indent="0" algn="ctr">
                  <a:buNone/>
                </a:pPr>
                <a:r>
                  <a:rPr lang="en-US" sz="1800" i="1" dirty="0"/>
                  <a:t>IC</a:t>
                </a:r>
                <a:r>
                  <a:rPr lang="en-US" sz="1800" dirty="0"/>
                  <a:t> = ln(</a:t>
                </a:r>
                <a:r>
                  <a:rPr lang="en-US" sz="1800" i="1" dirty="0"/>
                  <a:t>MSE</a:t>
                </a:r>
                <a:r>
                  <a:rPr lang="en-US" sz="1800" dirty="0"/>
                  <a:t>) + </a:t>
                </a:r>
                <a:r>
                  <a:rPr lang="en-US" sz="1800" i="1" dirty="0" err="1" smtClean="0"/>
                  <a:t>pQ</a:t>
                </a:r>
                <a:r>
                  <a:rPr lang="en-US" sz="1800" dirty="0" smtClean="0"/>
                  <a:t>(</a:t>
                </a:r>
                <a:r>
                  <a:rPr lang="en-US" sz="1800" i="1" dirty="0" smtClean="0"/>
                  <a:t>n</a:t>
                </a:r>
                <a:r>
                  <a:rPr lang="en-US" sz="1800" dirty="0" smtClean="0"/>
                  <a:t>)</a:t>
                </a:r>
                <a:endParaRPr lang="en-US" sz="1800" dirty="0"/>
              </a:p>
              <a:p>
                <a:pPr marL="0" indent="0">
                  <a:buNone/>
                </a:pPr>
                <a:r>
                  <a:rPr lang="en-US" sz="1800" dirty="0"/>
                  <a:t>When the model involves a transformation, we transform back to the </a:t>
                </a:r>
                <a:r>
                  <a:rPr lang="en-US" sz="1800" dirty="0" smtClean="0"/>
                  <a:t>original units </a:t>
                </a:r>
                <a:r>
                  <a:rPr lang="en-US" sz="1800" dirty="0"/>
                  <a:t>before calculating the IC. This procedure is heuristic in that it is not </a:t>
                </a:r>
                <a:r>
                  <a:rPr lang="en-US" sz="1800" dirty="0" smtClean="0"/>
                  <a:t>justified theoretically</a:t>
                </a:r>
                <a:r>
                  <a:rPr lang="en-US" sz="1800" dirty="0"/>
                  <a:t>, but proves to be a useful comparative measure when </a:t>
                </a:r>
                <a:r>
                  <a:rPr lang="en-US" sz="1800" dirty="0" smtClean="0"/>
                  <a:t>different transformations </a:t>
                </a:r>
                <a:r>
                  <a:rPr lang="en-US" sz="1800" dirty="0"/>
                  <a:t>(or none) are to be evaluated</a:t>
                </a:r>
                <a:r>
                  <a:rPr lang="en-US" sz="1800" dirty="0" smtClean="0"/>
                  <a:t>.</a:t>
                </a:r>
              </a:p>
              <a:p>
                <a:pPr marL="0" indent="0">
                  <a:spcBef>
                    <a:spcPts val="1600"/>
                  </a:spcBef>
                  <a:buNone/>
                </a:pPr>
                <a:r>
                  <a:rPr lang="en-US" sz="1800" dirty="0" err="1" smtClean="0"/>
                  <a:t>Akaike’s</a:t>
                </a:r>
                <a:r>
                  <a:rPr lang="en-US" sz="1800" dirty="0" smtClean="0"/>
                  <a:t> information criterion (</a:t>
                </a:r>
                <a:r>
                  <a:rPr lang="en-US" sz="1800" i="1" dirty="0" smtClean="0"/>
                  <a:t>AIC</a:t>
                </a:r>
                <a:r>
                  <a:rPr lang="en-US" sz="1800" dirty="0" smtClean="0"/>
                  <a:t>; </a:t>
                </a:r>
                <a:r>
                  <a:rPr lang="en-US" sz="1800" dirty="0" err="1" smtClean="0"/>
                  <a:t>Akaike</a:t>
                </a:r>
                <a:r>
                  <a:rPr lang="en-US" sz="1800" dirty="0" smtClean="0"/>
                  <a:t>, 1971): </a:t>
                </a:r>
                <a14:m>
                  <m:oMath xmlns:m="http://schemas.openxmlformats.org/officeDocument/2006/math">
                    <m:r>
                      <a:rPr lang="en-US" sz="1800" b="0" i="1" smtClean="0">
                        <a:latin typeface="Cambria Math" charset="0"/>
                      </a:rPr>
                      <m:t>𝑄</m:t>
                    </m:r>
                    <m:d>
                      <m:dPr>
                        <m:ctrlPr>
                          <a:rPr lang="en-US" sz="1800" b="0" i="1" smtClean="0">
                            <a:latin typeface="Cambria Math" charset="0"/>
                          </a:rPr>
                        </m:ctrlPr>
                      </m:dPr>
                      <m:e>
                        <m:r>
                          <a:rPr lang="en-US" sz="1800" b="0" i="1" smtClean="0">
                            <a:latin typeface="Cambria Math" charset="0"/>
                          </a:rPr>
                          <m:t>𝑛</m:t>
                        </m:r>
                      </m:e>
                    </m:d>
                    <m:r>
                      <a:rPr lang="en-US" sz="1800" b="0" i="1" smtClean="0">
                        <a:latin typeface="Cambria Math" charset="0"/>
                      </a:rPr>
                      <m:t>=2/</m:t>
                    </m:r>
                    <m:r>
                      <a:rPr lang="en-US" sz="1800" b="0" i="1" smtClean="0">
                        <a:latin typeface="Cambria Math" charset="0"/>
                      </a:rPr>
                      <m:t>𝑛</m:t>
                    </m:r>
                  </m:oMath>
                </a14:m>
                <a:endParaRPr lang="en-US" sz="1800" dirty="0" smtClean="0"/>
              </a:p>
              <a:p>
                <a:pPr marL="0" indent="0">
                  <a:buNone/>
                </a:pPr>
                <a:r>
                  <a:rPr lang="en-US" sz="1800" dirty="0" smtClean="0"/>
                  <a:t>Bayesian information </a:t>
                </a:r>
                <a:r>
                  <a:rPr lang="en-US" sz="1800" dirty="0"/>
                  <a:t>criterion </a:t>
                </a:r>
                <a:r>
                  <a:rPr lang="en-US" sz="1800" dirty="0" smtClean="0"/>
                  <a:t>(</a:t>
                </a:r>
                <a:r>
                  <a:rPr lang="en-US" sz="1800" i="1" dirty="0" smtClean="0"/>
                  <a:t>BIC</a:t>
                </a:r>
                <a:r>
                  <a:rPr lang="en-US" sz="1800" dirty="0"/>
                  <a:t>; </a:t>
                </a:r>
                <a:r>
                  <a:rPr lang="en-US" sz="1800" dirty="0" smtClean="0"/>
                  <a:t>Schwartz, 1978): </a:t>
                </a:r>
                <a14:m>
                  <m:oMath xmlns:m="http://schemas.openxmlformats.org/officeDocument/2006/math">
                    <m:r>
                      <a:rPr lang="en-US" sz="1800" i="1">
                        <a:latin typeface="Cambria Math" charset="0"/>
                      </a:rPr>
                      <m:t>𝑄</m:t>
                    </m:r>
                    <m:d>
                      <m:dPr>
                        <m:ctrlPr>
                          <a:rPr lang="en-US" sz="1800" i="1">
                            <a:latin typeface="Cambria Math" charset="0"/>
                          </a:rPr>
                        </m:ctrlPr>
                      </m:dPr>
                      <m:e>
                        <m:r>
                          <a:rPr lang="en-US" sz="1800" i="1">
                            <a:latin typeface="Cambria Math" charset="0"/>
                          </a:rPr>
                          <m:t>𝑛</m:t>
                        </m:r>
                      </m:e>
                    </m:d>
                    <m:r>
                      <a:rPr lang="en-US" sz="1800" i="1">
                        <a:latin typeface="Cambria Math" charset="0"/>
                      </a:rPr>
                      <m:t>=</m:t>
                    </m:r>
                    <m:r>
                      <m:rPr>
                        <m:sty m:val="p"/>
                      </m:rPr>
                      <a:rPr lang="en-US" sz="1800" b="0" i="0" smtClean="0">
                        <a:latin typeface="Cambria Math" charset="0"/>
                      </a:rPr>
                      <m:t>ln</m:t>
                    </m:r>
                    <m:r>
                      <a:rPr lang="en-US" sz="1800" b="0" i="1" smtClean="0">
                        <a:latin typeface="Cambria Math" charset="0"/>
                      </a:rPr>
                      <m:t>⁡(</m:t>
                    </m:r>
                    <m:r>
                      <a:rPr lang="en-US" sz="1800" b="0" i="1" smtClean="0">
                        <a:latin typeface="Cambria Math" charset="0"/>
                      </a:rPr>
                      <m:t>𝑛</m:t>
                    </m:r>
                    <m:r>
                      <a:rPr lang="en-US" sz="1800" b="0" i="1" smtClean="0">
                        <a:latin typeface="Cambria Math" charset="0"/>
                      </a:rPr>
                      <m:t>)/</m:t>
                    </m:r>
                    <m:r>
                      <a:rPr lang="en-US" sz="1800" i="1">
                        <a:latin typeface="Cambria Math" charset="0"/>
                      </a:rPr>
                      <m:t>𝑛</m:t>
                    </m:r>
                  </m:oMath>
                </a14:m>
                <a:endParaRPr lang="en-US" sz="1800" dirty="0"/>
              </a:p>
              <a:p>
                <a:pPr marL="0" indent="0">
                  <a:buNone/>
                </a:pPr>
                <a:r>
                  <a:rPr lang="en-US" sz="1800" dirty="0" smtClean="0"/>
                  <a:t>Bias corrected </a:t>
                </a:r>
                <a:r>
                  <a:rPr lang="en-US" sz="1800" i="1" dirty="0" smtClean="0"/>
                  <a:t>AIC</a:t>
                </a:r>
                <a:r>
                  <a:rPr lang="en-US" sz="1800" dirty="0" smtClean="0"/>
                  <a:t> (</a:t>
                </a:r>
                <a:r>
                  <a:rPr lang="en-US" sz="1800" i="1" dirty="0" err="1" smtClean="0"/>
                  <a:t>AICc</a:t>
                </a:r>
                <a:r>
                  <a:rPr lang="en-US" sz="1800" dirty="0" smtClean="0"/>
                  <a:t>; </a:t>
                </a:r>
                <a:r>
                  <a:rPr lang="en-US" sz="1800" dirty="0" err="1" smtClean="0"/>
                  <a:t>Sugiura</a:t>
                </a:r>
                <a:r>
                  <a:rPr lang="en-US" sz="1800" dirty="0" smtClean="0"/>
                  <a:t>, 1978): </a:t>
                </a:r>
                <a14:m>
                  <m:oMath xmlns:m="http://schemas.openxmlformats.org/officeDocument/2006/math">
                    <m:r>
                      <a:rPr lang="en-US" sz="1800" i="1">
                        <a:latin typeface="Cambria Math" charset="0"/>
                      </a:rPr>
                      <m:t>𝑄</m:t>
                    </m:r>
                    <m:d>
                      <m:dPr>
                        <m:ctrlPr>
                          <a:rPr lang="en-US" sz="1800" i="1">
                            <a:latin typeface="Cambria Math" charset="0"/>
                          </a:rPr>
                        </m:ctrlPr>
                      </m:dPr>
                      <m:e>
                        <m:r>
                          <a:rPr lang="en-US" sz="1800" i="1">
                            <a:latin typeface="Cambria Math" charset="0"/>
                          </a:rPr>
                          <m:t>𝑛</m:t>
                        </m:r>
                      </m:e>
                    </m:d>
                    <m:r>
                      <a:rPr lang="en-US" sz="1800" i="1">
                        <a:latin typeface="Cambria Math" charset="0"/>
                      </a:rPr>
                      <m:t>=2/</m:t>
                    </m:r>
                    <m:r>
                      <a:rPr lang="en-US" sz="1800" b="0" i="1" smtClean="0">
                        <a:latin typeface="Cambria Math" charset="0"/>
                      </a:rPr>
                      <m:t>(</m:t>
                    </m:r>
                    <m:r>
                      <a:rPr lang="en-US" sz="1800" i="1">
                        <a:latin typeface="Cambria Math" charset="0"/>
                      </a:rPr>
                      <m:t>𝑛</m:t>
                    </m:r>
                    <m:r>
                      <a:rPr lang="en-US" sz="1800" b="0" i="1" smtClean="0">
                        <a:latin typeface="Cambria Math" charset="0"/>
                      </a:rPr>
                      <m:t>–</m:t>
                    </m:r>
                    <m:r>
                      <a:rPr lang="en-US" sz="1800" b="0" i="1" smtClean="0">
                        <a:latin typeface="Cambria Math" charset="0"/>
                      </a:rPr>
                      <m:t>𝑝</m:t>
                    </m:r>
                    <m:r>
                      <a:rPr lang="en-US" sz="1800" b="0" i="1" smtClean="0">
                        <a:latin typeface="Cambria Math" charset="0"/>
                      </a:rPr>
                      <m:t>–1)</m:t>
                    </m:r>
                  </m:oMath>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481328"/>
                <a:ext cx="7543800" cy="3408625"/>
              </a:xfrm>
              <a:blipFill rotWithShape="0">
                <a:blip r:embed="rId2"/>
                <a:stretch>
                  <a:fillRect l="-2102" t="-3041" r="-2587" b="-1968"/>
                </a:stretch>
              </a:blipFill>
            </p:spPr>
            <p:txBody>
              <a:bodyPr/>
              <a:lstStyle/>
              <a:p>
                <a:r>
                  <a:rPr lang="en-US">
                    <a:noFill/>
                  </a:rPr>
                  <a:t> </a:t>
                </a:r>
              </a:p>
            </p:txBody>
          </p:sp>
        </mc:Fallback>
      </mc:AlternateContent>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17</a:t>
            </a:fld>
            <a:endParaRPr lang="en-US" dirty="0"/>
          </a:p>
        </p:txBody>
      </p:sp>
      <p:sp>
        <p:nvSpPr>
          <p:cNvPr id="13" name="Text Box 6"/>
          <p:cNvSpPr txBox="1">
            <a:spLocks noChangeArrowheads="1"/>
          </p:cNvSpPr>
          <p:nvPr/>
        </p:nvSpPr>
        <p:spPr bwMode="auto">
          <a:xfrm>
            <a:off x="685799" y="5303663"/>
            <a:ext cx="7438869" cy="677108"/>
          </a:xfrm>
          <a:prstGeom prst="rect">
            <a:avLst/>
          </a:prstGeom>
          <a:solidFill>
            <a:srgbClr val="873B1F"/>
          </a:solidFill>
          <a:ln w="12700">
            <a:noFill/>
            <a:miter lim="800000"/>
            <a:headEnd/>
            <a:tailEnd/>
          </a:ln>
          <a:effectLst/>
        </p:spPr>
        <p:txBody>
          <a:bodyPr wrap="square" lIns="182880" tIns="91440" rIns="182880" bIns="91440" anchor="ctr" anchorCtr="0">
            <a:spAutoFit/>
          </a:bodyPr>
          <a:lstStyle/>
          <a:p>
            <a:pPr defTabSz="1047750" eaLnBrk="0" hangingPunct="0">
              <a:spcBef>
                <a:spcPts val="600"/>
              </a:spcBef>
            </a:pPr>
            <a:r>
              <a:rPr lang="en-GB" sz="1600" dirty="0" smtClean="0">
                <a:solidFill>
                  <a:schemeClr val="bg1"/>
                </a:solidFill>
                <a:latin typeface="Arial" charset="0"/>
                <a:ea typeface="Arial" charset="0"/>
                <a:cs typeface="Arial" charset="0"/>
              </a:rPr>
              <a:t>Note that different programs formulate these criteria in somewhat different ways. The numbers change but the relative ordering of the models should not.</a:t>
            </a:r>
            <a:endParaRPr lang="en-GB" sz="1600"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0846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Model Selection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873B1F"/>
                </a:solidFill>
              </a:rPr>
              <a:t>Information Criteria: Netflix Sample</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18</a:t>
            </a:fld>
            <a:endParaRPr lang="en-US" dirty="0"/>
          </a:p>
        </p:txBody>
      </p:sp>
      <p:sp>
        <p:nvSpPr>
          <p:cNvPr id="9" name="Content Placeholder 2"/>
          <p:cNvSpPr txBox="1">
            <a:spLocks/>
          </p:cNvSpPr>
          <p:nvPr/>
        </p:nvSpPr>
        <p:spPr>
          <a:xfrm>
            <a:off x="706251" y="5349743"/>
            <a:ext cx="7543800" cy="1005403"/>
          </a:xfrm>
          <a:prstGeom prst="rect">
            <a:avLst/>
          </a:prstGeom>
          <a:solidFill>
            <a:srgbClr val="182752">
              <a:alpha val="15000"/>
            </a:srgbClr>
          </a:solidFill>
        </p:spPr>
        <p:txBody>
          <a:bodyPr vert="horz" lIns="91440" tIns="91440" rIns="91440" bIns="9144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1600" b="1" dirty="0" smtClean="0">
                <a:solidFill>
                  <a:srgbClr val="182752"/>
                </a:solidFill>
              </a:rPr>
              <a:t>Discussion Question</a:t>
            </a:r>
          </a:p>
          <a:p>
            <a:pPr>
              <a:lnSpc>
                <a:spcPts val="2000"/>
              </a:lnSpc>
              <a:spcBef>
                <a:spcPts val="400"/>
              </a:spcBef>
            </a:pPr>
            <a:r>
              <a:rPr lang="en-US" sz="1600" dirty="0" smtClean="0"/>
              <a:t>How might you modify </a:t>
            </a:r>
            <a:r>
              <a:rPr lang="en-US" sz="1600" i="1" dirty="0" smtClean="0"/>
              <a:t>AIC</a:t>
            </a:r>
            <a:r>
              <a:rPr lang="en-US" sz="1600" dirty="0" smtClean="0"/>
              <a:t> and </a:t>
            </a:r>
            <a:r>
              <a:rPr lang="en-US" sz="1600" i="1" dirty="0" smtClean="0"/>
              <a:t>BIC</a:t>
            </a:r>
            <a:r>
              <a:rPr lang="en-US" sz="1600" dirty="0" smtClean="0"/>
              <a:t> if you wished to select the best model for forecasting </a:t>
            </a:r>
            <a:r>
              <a:rPr lang="en-US" sz="1600" i="1" dirty="0" smtClean="0"/>
              <a:t>h</a:t>
            </a:r>
            <a:r>
              <a:rPr lang="en-US" sz="1600" dirty="0" smtClean="0"/>
              <a:t> steps ahead?</a:t>
            </a:r>
            <a:endParaRPr lang="en-US" sz="1600" dirty="0"/>
          </a:p>
        </p:txBody>
      </p:sp>
      <p:sp>
        <p:nvSpPr>
          <p:cNvPr id="8" name="TextBox 7"/>
          <p:cNvSpPr txBox="1"/>
          <p:nvPr/>
        </p:nvSpPr>
        <p:spPr>
          <a:xfrm>
            <a:off x="685798" y="1914506"/>
            <a:ext cx="7360920" cy="492443"/>
          </a:xfrm>
          <a:prstGeom prst="rect">
            <a:avLst/>
          </a:prstGeom>
          <a:noFill/>
        </p:spPr>
        <p:txBody>
          <a:bodyPr wrap="square" lIns="0" tIns="0" rIns="0" bIns="0" rtlCol="0">
            <a:spAutoFit/>
          </a:bodyPr>
          <a:lstStyle/>
          <a:p>
            <a:pPr marL="1030288" indent="-1030288"/>
            <a:r>
              <a:rPr lang="en-US" sz="1600" b="1" dirty="0" smtClean="0">
                <a:solidFill>
                  <a:srgbClr val="182752"/>
                </a:solidFill>
                <a:latin typeface="Arial" charset="0"/>
                <a:ea typeface="Arial" charset="0"/>
                <a:cs typeface="Arial" charset="0"/>
              </a:rPr>
              <a:t>Table 5.6 	</a:t>
            </a:r>
            <a:r>
              <a:rPr lang="en-US" sz="1600" b="1" dirty="0" smtClean="0">
                <a:solidFill>
                  <a:srgbClr val="873B1F"/>
                </a:solidFill>
                <a:latin typeface="Arial" charset="0"/>
                <a:ea typeface="Arial" charset="0"/>
                <a:cs typeface="Arial" charset="0"/>
              </a:rPr>
              <a:t>Values of the AIC and BIC Criteria for Different Models for the Netflix Data</a:t>
            </a:r>
            <a:endParaRPr lang="en-US" sz="1600" i="1" dirty="0">
              <a:solidFill>
                <a:srgbClr val="873B1F"/>
              </a:solidFill>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685798" y="2476210"/>
            <a:ext cx="6910614" cy="2698525"/>
          </a:xfrm>
          <a:prstGeom prst="rect">
            <a:avLst/>
          </a:prstGeom>
        </p:spPr>
      </p:pic>
    </p:spTree>
    <p:extLst>
      <p:ext uri="{BB962C8B-B14F-4D97-AF65-F5344CB8AC3E}">
        <p14:creationId xmlns:p14="http://schemas.microsoft.com/office/powerpoint/2010/main" val="45620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Model Selection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873B1F"/>
                </a:solidFill>
              </a:rPr>
              <a:t>Automatic Model Selection</a:t>
            </a:r>
          </a:p>
          <a:p>
            <a:pPr marL="0" indent="0">
              <a:spcBef>
                <a:spcPts val="1600"/>
              </a:spcBef>
              <a:buNone/>
            </a:pPr>
            <a:r>
              <a:rPr lang="en-US" sz="1800" dirty="0"/>
              <a:t>Most leading software programs provide methods for automatic model selection, which is useful when large number of series must be forecast. Typically, they employ one or other of the two approaches just discussed</a:t>
            </a:r>
            <a:r>
              <a:rPr lang="en-US" sz="1800" dirty="0" smtClean="0"/>
              <a:t>.</a:t>
            </a:r>
            <a:endParaRPr lang="en-US" sz="1800"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19</a:t>
            </a:fld>
            <a:endParaRPr lang="en-US" dirty="0"/>
          </a:p>
        </p:txBody>
      </p:sp>
      <p:sp>
        <p:nvSpPr>
          <p:cNvPr id="9" name="Content Placeholder 2"/>
          <p:cNvSpPr txBox="1">
            <a:spLocks/>
          </p:cNvSpPr>
          <p:nvPr/>
        </p:nvSpPr>
        <p:spPr>
          <a:xfrm>
            <a:off x="685800" y="4059423"/>
            <a:ext cx="7543800" cy="1261884"/>
          </a:xfrm>
          <a:prstGeom prst="rect">
            <a:avLst/>
          </a:prstGeom>
          <a:solidFill>
            <a:srgbClr val="182752">
              <a:alpha val="15000"/>
            </a:srgbClr>
          </a:solidFill>
        </p:spPr>
        <p:txBody>
          <a:bodyPr vert="horz" lIns="91440" tIns="91440" rIns="91440" bIns="9144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1600" b="1" dirty="0" smtClean="0">
                <a:solidFill>
                  <a:srgbClr val="182752"/>
                </a:solidFill>
              </a:rPr>
              <a:t>Discussion Question</a:t>
            </a:r>
          </a:p>
          <a:p>
            <a:pPr>
              <a:lnSpc>
                <a:spcPts val="2000"/>
              </a:lnSpc>
              <a:spcBef>
                <a:spcPts val="400"/>
              </a:spcBef>
            </a:pPr>
            <a:r>
              <a:rPr lang="en-US" sz="1600" dirty="0" smtClean="0"/>
              <a:t>If you were responsible for developing forecasting methods for a large number of data series (such as grocery store products), what combination of hold-out samples and information criteria would you employ?</a:t>
            </a:r>
            <a:endParaRPr lang="en-US" sz="1600" dirty="0"/>
          </a:p>
        </p:txBody>
      </p:sp>
    </p:spTree>
    <p:extLst>
      <p:ext uri="{BB962C8B-B14F-4D97-AF65-F5344CB8AC3E}">
        <p14:creationId xmlns:p14="http://schemas.microsoft.com/office/powerpoint/2010/main" val="182170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State-Space Models for Time Series</a:t>
            </a:r>
            <a:endParaRPr lang="en-US" dirty="0"/>
          </a:p>
        </p:txBody>
      </p:sp>
      <p:sp>
        <p:nvSpPr>
          <p:cNvPr id="3" name="Content Placeholder 2"/>
          <p:cNvSpPr>
            <a:spLocks noGrp="1"/>
          </p:cNvSpPr>
          <p:nvPr>
            <p:ph idx="1"/>
          </p:nvPr>
        </p:nvSpPr>
        <p:spPr/>
        <p:txBody>
          <a:bodyPr/>
          <a:lstStyle/>
          <a:p>
            <a:pPr marL="685800" indent="-677863">
              <a:buNone/>
            </a:pPr>
            <a:r>
              <a:rPr lang="en-US" dirty="0"/>
              <a:t>5</a:t>
            </a:r>
            <a:r>
              <a:rPr lang="en-US" dirty="0" smtClean="0"/>
              <a:t>.1	State-Space Models for Exponential Smoothing</a:t>
            </a:r>
          </a:p>
          <a:p>
            <a:pPr marL="685800" indent="-677863">
              <a:buNone/>
            </a:pPr>
            <a:r>
              <a:rPr lang="en-US" dirty="0"/>
              <a:t>5</a:t>
            </a:r>
            <a:r>
              <a:rPr lang="en-US" dirty="0" smtClean="0"/>
              <a:t>.2	The Random Error Term</a:t>
            </a:r>
          </a:p>
          <a:p>
            <a:pPr marL="685800" indent="-677863">
              <a:buNone/>
            </a:pPr>
            <a:r>
              <a:rPr lang="en-US" dirty="0"/>
              <a:t>5</a:t>
            </a:r>
            <a:r>
              <a:rPr lang="en-US" dirty="0" smtClean="0"/>
              <a:t>.3	Prediction Intervals from State-Space Models</a:t>
            </a:r>
          </a:p>
          <a:p>
            <a:pPr marL="685800" indent="-677863">
              <a:buNone/>
            </a:pPr>
            <a:r>
              <a:rPr lang="en-US" dirty="0"/>
              <a:t>5</a:t>
            </a:r>
            <a:r>
              <a:rPr lang="en-US" dirty="0" smtClean="0"/>
              <a:t>.4	Model Selection</a:t>
            </a:r>
          </a:p>
          <a:p>
            <a:pPr marL="685800" indent="-677863">
              <a:buNone/>
            </a:pPr>
            <a:r>
              <a:rPr lang="en-US" dirty="0"/>
              <a:t>5</a:t>
            </a:r>
            <a:r>
              <a:rPr lang="en-US" dirty="0" smtClean="0"/>
              <a:t>.5	Outliers</a:t>
            </a:r>
          </a:p>
          <a:p>
            <a:pPr marL="685800" indent="-677863">
              <a:buNone/>
            </a:pPr>
            <a:r>
              <a:rPr lang="en-US" dirty="0"/>
              <a:t>5</a:t>
            </a:r>
            <a:r>
              <a:rPr lang="en-US" dirty="0" smtClean="0"/>
              <a:t>.6	State-Space Modeling Principles</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518" y="3436938"/>
            <a:ext cx="2194560" cy="2743200"/>
          </a:xfrm>
          <a:prstGeom prst="rect">
            <a:avLst/>
          </a:prstGeom>
        </p:spPr>
      </p:pic>
    </p:spTree>
    <p:extLst>
      <p:ext uri="{BB962C8B-B14F-4D97-AF65-F5344CB8AC3E}">
        <p14:creationId xmlns:p14="http://schemas.microsoft.com/office/powerpoint/2010/main" val="131885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 Outliers</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An </a:t>
            </a:r>
            <a:r>
              <a:rPr lang="en-US" sz="1800" b="1" dirty="0" smtClean="0">
                <a:solidFill>
                  <a:srgbClr val="873B1F"/>
                </a:solidFill>
              </a:rPr>
              <a:t>outlier</a:t>
            </a:r>
            <a:r>
              <a:rPr lang="en-US" sz="1800" dirty="0" smtClean="0">
                <a:solidFill>
                  <a:srgbClr val="873B1F"/>
                </a:solidFill>
              </a:rPr>
              <a:t> </a:t>
            </a:r>
            <a:r>
              <a:rPr lang="en-US" sz="1800" dirty="0" smtClean="0"/>
              <a:t>is an extreme observation that, if not adjusted, may cause serious estimation and forecasting errors.</a:t>
            </a:r>
            <a:endParaRPr lang="en-US" sz="1800"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20</a:t>
            </a:fld>
            <a:endParaRPr lang="en-US" dirty="0"/>
          </a:p>
        </p:txBody>
      </p:sp>
      <p:sp>
        <p:nvSpPr>
          <p:cNvPr id="8" name="TextBox 7"/>
          <p:cNvSpPr txBox="1"/>
          <p:nvPr/>
        </p:nvSpPr>
        <p:spPr>
          <a:xfrm>
            <a:off x="685798" y="2062450"/>
            <a:ext cx="7360920" cy="246221"/>
          </a:xfrm>
          <a:prstGeom prst="rect">
            <a:avLst/>
          </a:prstGeom>
          <a:noFill/>
        </p:spPr>
        <p:txBody>
          <a:bodyPr wrap="square" lIns="0" tIns="0" rIns="0" bIns="0" rtlCol="0">
            <a:spAutoFit/>
          </a:bodyPr>
          <a:lstStyle/>
          <a:p>
            <a:pPr marL="1095375" indent="-1095375"/>
            <a:r>
              <a:rPr lang="en-US" sz="1600" b="1" dirty="0" smtClean="0">
                <a:solidFill>
                  <a:srgbClr val="182752"/>
                </a:solidFill>
                <a:latin typeface="Arial" charset="0"/>
                <a:ea typeface="Arial" charset="0"/>
                <a:cs typeface="Arial" charset="0"/>
              </a:rPr>
              <a:t>Figure 5.3 	</a:t>
            </a:r>
            <a:r>
              <a:rPr lang="en-US" sz="1600" b="1" dirty="0" smtClean="0">
                <a:solidFill>
                  <a:srgbClr val="873B1F"/>
                </a:solidFill>
                <a:latin typeface="Arial" charset="0"/>
                <a:ea typeface="Arial" charset="0"/>
                <a:cs typeface="Arial" charset="0"/>
              </a:rPr>
              <a:t>Typical Patterns for Additive Outlier and Level Shift</a:t>
            </a:r>
            <a:endParaRPr lang="en-US" sz="1600" i="1" dirty="0">
              <a:solidFill>
                <a:srgbClr val="873B1F"/>
              </a:solidFill>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685799" y="2400777"/>
            <a:ext cx="6183088" cy="3829069"/>
          </a:xfrm>
          <a:prstGeom prst="rect">
            <a:avLst/>
          </a:prstGeom>
        </p:spPr>
      </p:pic>
    </p:spTree>
    <p:extLst>
      <p:ext uri="{BB962C8B-B14F-4D97-AF65-F5344CB8AC3E}">
        <p14:creationId xmlns:p14="http://schemas.microsoft.com/office/powerpoint/2010/main" val="131705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 Outliers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481328"/>
                <a:ext cx="7543800" cy="4443268"/>
              </a:xfrm>
            </p:spPr>
            <p:txBody>
              <a:bodyPr>
                <a:spAutoFit/>
              </a:bodyPr>
              <a:lstStyle/>
              <a:p>
                <a:pPr marL="233363" indent="-233363">
                  <a:buFont typeface="+mj-lt"/>
                  <a:buAutoNum type="arabicPeriod"/>
                </a:pPr>
                <a:r>
                  <a:rPr lang="en-US" sz="1600" dirty="0" smtClean="0"/>
                  <a:t>Plot the </a:t>
                </a:r>
                <a:r>
                  <a:rPr lang="en-US" sz="1600" i="1" dirty="0"/>
                  <a:t>Z</a:t>
                </a:r>
                <a:r>
                  <a:rPr lang="en-US" sz="1600" dirty="0"/>
                  <a:t>-scores for the original series and for the first differences; </a:t>
                </a:r>
              </a:p>
              <a:p>
                <a:pPr marL="233363" indent="-233363">
                  <a:buNone/>
                </a:pPr>
                <a:r>
                  <a:rPr lang="en-US" sz="1600" dirty="0" smtClean="0"/>
                  <a:t>	That </a:t>
                </a:r>
                <a:r>
                  <a:rPr lang="en-US" sz="1600" dirty="0"/>
                  <a:t>is,                               </a:t>
                </a:r>
              </a:p>
              <a:p>
                <a:pPr marL="233363" indent="-233363">
                  <a:buNone/>
                </a:pPr>
                <a:endParaRPr lang="en-US" sz="1600" dirty="0"/>
              </a:p>
              <a:p>
                <a:pPr marL="233363" indent="-233363">
                  <a:buNone/>
                </a:pPr>
                <a:r>
                  <a:rPr lang="en-US" sz="1600" dirty="0"/>
                  <a:t>	and the equivalent in first differences. The original series is used to </a:t>
                </a:r>
                <a:r>
                  <a:rPr lang="en-US" sz="1600" dirty="0" smtClean="0"/>
                  <a:t>check for </a:t>
                </a:r>
                <a:r>
                  <a:rPr lang="en-US" sz="1600" i="1" dirty="0" smtClean="0"/>
                  <a:t>Additive </a:t>
                </a:r>
                <a:r>
                  <a:rPr lang="en-US" sz="1600" i="1" dirty="0"/>
                  <a:t>Outlier (AO)</a:t>
                </a:r>
                <a:r>
                  <a:rPr lang="en-US" sz="1600" dirty="0"/>
                  <a:t> and the differenced series for </a:t>
                </a:r>
                <a:r>
                  <a:rPr lang="en-US" sz="1600" i="1" dirty="0"/>
                  <a:t>Level Shift </a:t>
                </a:r>
                <a:r>
                  <a:rPr lang="en-US" sz="1600" dirty="0"/>
                  <a:t>(</a:t>
                </a:r>
                <a:r>
                  <a:rPr lang="en-US" sz="1600" i="1" dirty="0"/>
                  <a:t>LS)</a:t>
                </a:r>
                <a:r>
                  <a:rPr lang="en-US" sz="1600" dirty="0"/>
                  <a:t>.</a:t>
                </a:r>
              </a:p>
              <a:p>
                <a:pPr marL="233363" indent="-233363">
                  <a:buAutoNum type="arabicPeriod" startAt="2"/>
                </a:pPr>
                <a:r>
                  <a:rPr lang="en-US" sz="1600" dirty="0"/>
                  <a:t>Find the first absolute </a:t>
                </a:r>
                <a:r>
                  <a:rPr lang="en-US" sz="1600" i="1" dirty="0"/>
                  <a:t>Z</a:t>
                </a:r>
                <a:r>
                  <a:rPr lang="en-US" sz="1600" dirty="0"/>
                  <a:t>-value that exceeds 3.0. </a:t>
                </a:r>
                <a:r>
                  <a:rPr lang="en-US" sz="1600" dirty="0" smtClean="0"/>
                  <a:t>If </a:t>
                </a:r>
                <a:r>
                  <a:rPr lang="en-US" sz="1600" dirty="0"/>
                  <a:t>there are no such values, end the search.</a:t>
                </a:r>
              </a:p>
              <a:p>
                <a:pPr marL="233363" indent="-233363">
                  <a:buAutoNum type="arabicPeriod" startAt="2"/>
                </a:pPr>
                <a:r>
                  <a:rPr lang="en-US" sz="1600" dirty="0"/>
                  <a:t>If the observation with the extreme </a:t>
                </a:r>
                <a:r>
                  <a:rPr lang="en-US" sz="1600" i="1" dirty="0"/>
                  <a:t>Z</a:t>
                </a:r>
                <a:r>
                  <a:rPr lang="en-US" sz="1600" dirty="0"/>
                  <a:t>-value suggests a pattern such as either of those shown in Figure 5.3A or 5.3C, an </a:t>
                </a:r>
                <a:r>
                  <a:rPr lang="en-US" sz="1600" i="1" dirty="0"/>
                  <a:t>AO</a:t>
                </a:r>
                <a:r>
                  <a:rPr lang="en-US" sz="1600" dirty="0"/>
                  <a:t> is suggested. If either of Figures 5.3B and 5.3D is more appropriate, consider an </a:t>
                </a:r>
                <a:r>
                  <a:rPr lang="en-US" sz="1600" i="1" dirty="0"/>
                  <a:t>LS</a:t>
                </a:r>
                <a:r>
                  <a:rPr lang="en-US" sz="1600" dirty="0"/>
                  <a:t>. </a:t>
                </a:r>
              </a:p>
              <a:p>
                <a:pPr marL="233363" indent="-233363">
                  <a:buAutoNum type="arabicPeriod" startAt="2"/>
                </a:pPr>
                <a:r>
                  <a:rPr lang="en-US" sz="1600" dirty="0"/>
                  <a:t> Replace the outlier by a suitable reduced value; we suggest replacing the current </a:t>
                </a:r>
                <a:r>
                  <a:rPr lang="en-US" sz="1600" i="1" dirty="0"/>
                  <a:t>Z</a:t>
                </a:r>
                <a:r>
                  <a:rPr lang="en-US" sz="1600" dirty="0"/>
                  <a:t>-score by 1.5, with the same sign as the original. That is, for AO the new </a:t>
                </a:r>
                <a:r>
                  <a:rPr lang="en-US" sz="1600" dirty="0" smtClean="0"/>
                  <a:t>value is </a:t>
                </a:r>
                <a14:m>
                  <m:oMath xmlns:m="http://schemas.openxmlformats.org/officeDocument/2006/math">
                    <m:sSubSup>
                      <m:sSubSupPr>
                        <m:ctrlPr>
                          <a:rPr lang="en-US" sz="1600" i="1" smtClean="0">
                            <a:latin typeface="Cambria Math" charset="0"/>
                          </a:rPr>
                        </m:ctrlPr>
                      </m:sSubSupPr>
                      <m:e>
                        <m:r>
                          <a:rPr lang="en-US" sz="1600" b="0" i="1" smtClean="0">
                            <a:latin typeface="Cambria Math" charset="0"/>
                          </a:rPr>
                          <m:t>𝑌</m:t>
                        </m:r>
                      </m:e>
                      <m:sub>
                        <m:r>
                          <a:rPr lang="en-US" sz="1600" b="0" i="1" smtClean="0">
                            <a:latin typeface="Cambria Math" charset="0"/>
                          </a:rPr>
                          <m:t>𝑡</m:t>
                        </m:r>
                      </m:sub>
                      <m:sup>
                        <m:r>
                          <a:rPr lang="en-US" sz="1600" b="0" i="1" smtClean="0">
                            <a:latin typeface="Cambria Math" charset="0"/>
                          </a:rPr>
                          <m:t>∗</m:t>
                        </m:r>
                      </m:sup>
                    </m:sSubSup>
                    <m:r>
                      <a:rPr lang="en-US" sz="1600" b="0" i="1" smtClean="0">
                        <a:latin typeface="Cambria Math" charset="0"/>
                      </a:rPr>
                      <m:t>=</m:t>
                    </m:r>
                    <m:acc>
                      <m:accPr>
                        <m:chr m:val="̅"/>
                        <m:ctrlPr>
                          <a:rPr lang="en-US" sz="1600" b="0" i="1" smtClean="0">
                            <a:latin typeface="Cambria Math" charset="0"/>
                          </a:rPr>
                        </m:ctrlPr>
                      </m:accPr>
                      <m:e>
                        <m:r>
                          <a:rPr lang="en-US" sz="1600" b="0" i="1" smtClean="0">
                            <a:latin typeface="Cambria Math" charset="0"/>
                          </a:rPr>
                          <m:t>𝑌</m:t>
                        </m:r>
                      </m:e>
                    </m:acc>
                    <m:r>
                      <a:rPr lang="en-US" sz="1600" b="0" i="1" smtClean="0">
                        <a:latin typeface="Cambria Math" charset="0"/>
                      </a:rPr>
                      <m:t>+1.5</m:t>
                    </m:r>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𝑆</m:t>
                    </m:r>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𝑌</m:t>
                    </m:r>
                    <m:r>
                      <a:rPr lang="en-US" sz="1600" b="0" i="1" smtClean="0">
                        <a:latin typeface="Cambria Math" charset="0"/>
                        <a:ea typeface="Cambria Math" charset="0"/>
                        <a:cs typeface="Cambria Math" charset="0"/>
                      </a:rPr>
                      <m:t>)</m:t>
                    </m:r>
                  </m:oMath>
                </a14:m>
                <a:r>
                  <a:rPr lang="en-US" sz="1600" dirty="0" smtClean="0"/>
                  <a:t>; </a:t>
                </a:r>
                <a:r>
                  <a:rPr lang="en-US" sz="1600" dirty="0"/>
                  <a:t>replace the positive sign with a negative sign when the Z-score is negative. For Level Shift (LS), apply the same adjustment to first differences.</a:t>
                </a:r>
              </a:p>
              <a:p>
                <a:pPr marL="233363" indent="-233363">
                  <a:buAutoNum type="arabicPeriod" startAt="2"/>
                </a:pPr>
                <a:r>
                  <a:rPr lang="en-US" sz="1600" dirty="0"/>
                  <a:t>Return to step 1 and continue until no outliers remain.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481328"/>
                <a:ext cx="7543800" cy="4443268"/>
              </a:xfrm>
              <a:blipFill rotWithShape="0">
                <a:blip r:embed="rId3"/>
                <a:stretch>
                  <a:fillRect l="-1536" t="-1920" r="-2344" b="-1783"/>
                </a:stretch>
              </a:blipFill>
            </p:spPr>
            <p:txBody>
              <a:bodyPr/>
              <a:lstStyle/>
              <a:p>
                <a:r>
                  <a:rPr lang="en-US">
                    <a:noFill/>
                  </a:rPr>
                  <a:t> </a:t>
                </a:r>
              </a:p>
            </p:txBody>
          </p:sp>
        </mc:Fallback>
      </mc:AlternateContent>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21</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89032318"/>
              </p:ext>
            </p:extLst>
          </p:nvPr>
        </p:nvGraphicFramePr>
        <p:xfrm>
          <a:off x="2307389" y="1738186"/>
          <a:ext cx="1350211" cy="660067"/>
        </p:xfrm>
        <a:graphic>
          <a:graphicData uri="http://schemas.openxmlformats.org/presentationml/2006/ole">
            <mc:AlternateContent xmlns:mc="http://schemas.openxmlformats.org/markup-compatibility/2006">
              <mc:Choice xmlns:v="urn:schemas-microsoft-com:vml" Requires="v">
                <p:oleObj spid="_x0000_s73745" name="Equation" r:id="rId4" imgW="977900" imgH="457200" progId="">
                  <p:embed/>
                </p:oleObj>
              </mc:Choice>
              <mc:Fallback>
                <p:oleObj name="Equation" r:id="rId4" imgW="977900" imgH="457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7389" y="1738186"/>
                        <a:ext cx="1350211" cy="660067"/>
                      </a:xfrm>
                      <a:prstGeom prst="rect">
                        <a:avLst/>
                      </a:prstGeom>
                      <a:noFill/>
                    </p:spPr>
                  </p:pic>
                </p:oleObj>
              </mc:Fallback>
            </mc:AlternateContent>
          </a:graphicData>
        </a:graphic>
      </p:graphicFrame>
    </p:spTree>
    <p:extLst>
      <p:ext uri="{BB962C8B-B14F-4D97-AF65-F5344CB8AC3E}">
        <p14:creationId xmlns:p14="http://schemas.microsoft.com/office/powerpoint/2010/main" val="182646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798" y="1846816"/>
            <a:ext cx="7835901" cy="605674"/>
          </a:xfrm>
          <a:prstGeom prst="rect">
            <a:avLst/>
          </a:prstGeom>
        </p:spPr>
      </p:pic>
      <p:sp>
        <p:nvSpPr>
          <p:cNvPr id="2" name="Title 1"/>
          <p:cNvSpPr>
            <a:spLocks noGrp="1"/>
          </p:cNvSpPr>
          <p:nvPr>
            <p:ph type="title"/>
          </p:nvPr>
        </p:nvSpPr>
        <p:spPr/>
        <p:txBody>
          <a:bodyPr/>
          <a:lstStyle/>
          <a:p>
            <a:r>
              <a:rPr lang="en-US" dirty="0"/>
              <a:t>5.5 Outliers</a:t>
            </a:r>
          </a:p>
        </p:txBody>
      </p:sp>
      <p:sp>
        <p:nvSpPr>
          <p:cNvPr id="3" name="Content Placeholder 2"/>
          <p:cNvSpPr>
            <a:spLocks noGrp="1"/>
          </p:cNvSpPr>
          <p:nvPr>
            <p:ph idx="1"/>
          </p:nvPr>
        </p:nvSpPr>
        <p:spPr/>
        <p:txBody>
          <a:bodyPr>
            <a:normAutofit/>
          </a:bodyPr>
          <a:lstStyle/>
          <a:p>
            <a:pPr marL="0" indent="0">
              <a:buNone/>
            </a:pPr>
            <a:r>
              <a:rPr lang="en-US" b="1" dirty="0" smtClean="0">
                <a:solidFill>
                  <a:srgbClr val="873B1F"/>
                </a:solidFill>
              </a:rPr>
              <a:t>Dulles Example</a:t>
            </a:r>
            <a:endParaRPr lang="en-US" b="1" dirty="0">
              <a:solidFill>
                <a:srgbClr val="873B1F"/>
              </a:solidFill>
            </a:endParaRP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22</a:t>
            </a:fld>
            <a:endParaRPr lang="en-US" dirty="0"/>
          </a:p>
        </p:txBody>
      </p:sp>
      <p:sp>
        <p:nvSpPr>
          <p:cNvPr id="10" name="TextBox 9"/>
          <p:cNvSpPr txBox="1"/>
          <p:nvPr/>
        </p:nvSpPr>
        <p:spPr>
          <a:xfrm>
            <a:off x="685798" y="2546382"/>
            <a:ext cx="7360920" cy="246221"/>
          </a:xfrm>
          <a:prstGeom prst="rect">
            <a:avLst/>
          </a:prstGeom>
          <a:noFill/>
        </p:spPr>
        <p:txBody>
          <a:bodyPr wrap="square" lIns="0" tIns="0" rIns="0" bIns="0" rtlCol="0">
            <a:spAutoFit/>
          </a:bodyPr>
          <a:lstStyle/>
          <a:p>
            <a:pPr marL="1030288" indent="-1030288"/>
            <a:r>
              <a:rPr lang="en-US" sz="1600" b="1" dirty="0" smtClean="0">
                <a:solidFill>
                  <a:srgbClr val="182752"/>
                </a:solidFill>
                <a:latin typeface="Arial" charset="0"/>
                <a:ea typeface="Arial" charset="0"/>
                <a:cs typeface="Arial" charset="0"/>
              </a:rPr>
              <a:t>Table 5.7 	</a:t>
            </a:r>
            <a:r>
              <a:rPr lang="en-US" sz="1600" b="1" dirty="0" smtClean="0">
                <a:solidFill>
                  <a:srgbClr val="873B1F"/>
                </a:solidFill>
                <a:latin typeface="Arial" charset="0"/>
                <a:ea typeface="Arial" charset="0"/>
                <a:cs typeface="Arial" charset="0"/>
              </a:rPr>
              <a:t>Original and Adjusted Dulles Series for 1983–8</a:t>
            </a:r>
            <a:endParaRPr lang="en-US" sz="1600" i="1" dirty="0">
              <a:solidFill>
                <a:srgbClr val="873B1F"/>
              </a:solidFill>
              <a:latin typeface="Arial" charset="0"/>
              <a:ea typeface="Arial" charset="0"/>
              <a:cs typeface="Arial" charset="0"/>
            </a:endParaRPr>
          </a:p>
        </p:txBody>
      </p:sp>
      <p:pic>
        <p:nvPicPr>
          <p:cNvPr id="8" name="Picture 7"/>
          <p:cNvPicPr>
            <a:picLocks noChangeAspect="1"/>
          </p:cNvPicPr>
          <p:nvPr/>
        </p:nvPicPr>
        <p:blipFill>
          <a:blip r:embed="rId3"/>
          <a:stretch>
            <a:fillRect/>
          </a:stretch>
        </p:blipFill>
        <p:spPr>
          <a:xfrm>
            <a:off x="685798" y="2866894"/>
            <a:ext cx="6037731" cy="1601649"/>
          </a:xfrm>
          <a:prstGeom prst="rect">
            <a:avLst/>
          </a:prstGeom>
        </p:spPr>
      </p:pic>
      <p:pic>
        <p:nvPicPr>
          <p:cNvPr id="11" name="Picture 10"/>
          <p:cNvPicPr>
            <a:picLocks noChangeAspect="1"/>
          </p:cNvPicPr>
          <p:nvPr/>
        </p:nvPicPr>
        <p:blipFill>
          <a:blip r:embed="rId4"/>
          <a:stretch>
            <a:fillRect/>
          </a:stretch>
        </p:blipFill>
        <p:spPr>
          <a:xfrm>
            <a:off x="685798" y="5279315"/>
            <a:ext cx="7217231" cy="1044461"/>
          </a:xfrm>
          <a:prstGeom prst="rect">
            <a:avLst/>
          </a:prstGeom>
        </p:spPr>
      </p:pic>
      <p:sp>
        <p:nvSpPr>
          <p:cNvPr id="12" name="TextBox 11"/>
          <p:cNvSpPr txBox="1"/>
          <p:nvPr/>
        </p:nvSpPr>
        <p:spPr>
          <a:xfrm>
            <a:off x="685798" y="4683759"/>
            <a:ext cx="7360920" cy="492443"/>
          </a:xfrm>
          <a:prstGeom prst="rect">
            <a:avLst/>
          </a:prstGeom>
          <a:noFill/>
        </p:spPr>
        <p:txBody>
          <a:bodyPr wrap="square" lIns="0" tIns="0" rIns="0" bIns="0" rtlCol="0">
            <a:spAutoFit/>
          </a:bodyPr>
          <a:lstStyle/>
          <a:p>
            <a:pPr marL="1030288" indent="-1030288"/>
            <a:r>
              <a:rPr lang="en-US" sz="1600" b="1" dirty="0" smtClean="0">
                <a:solidFill>
                  <a:srgbClr val="182752"/>
                </a:solidFill>
                <a:latin typeface="Arial" charset="0"/>
                <a:ea typeface="Arial" charset="0"/>
                <a:cs typeface="Arial" charset="0"/>
              </a:rPr>
              <a:t>Table 5.8 	</a:t>
            </a:r>
            <a:r>
              <a:rPr lang="en-US" sz="1600" b="1" dirty="0" smtClean="0">
                <a:solidFill>
                  <a:srgbClr val="873B1F"/>
                </a:solidFill>
                <a:latin typeface="Arial" charset="0"/>
                <a:ea typeface="Arial" charset="0"/>
                <a:cs typeface="Arial" charset="0"/>
              </a:rPr>
              <a:t>Summary Results for Dulles Passenger Series, Without and </a:t>
            </a:r>
            <a:br>
              <a:rPr lang="en-US" sz="1600" b="1" dirty="0" smtClean="0">
                <a:solidFill>
                  <a:srgbClr val="873B1F"/>
                </a:solidFill>
                <a:latin typeface="Arial" charset="0"/>
                <a:ea typeface="Arial" charset="0"/>
                <a:cs typeface="Arial" charset="0"/>
              </a:rPr>
            </a:br>
            <a:r>
              <a:rPr lang="en-US" sz="1600" b="1" dirty="0" smtClean="0">
                <a:solidFill>
                  <a:srgbClr val="873B1F"/>
                </a:solidFill>
                <a:latin typeface="Arial" charset="0"/>
                <a:ea typeface="Arial" charset="0"/>
                <a:cs typeface="Arial" charset="0"/>
              </a:rPr>
              <a:t>With an Adjustment for the 1986 Outlier</a:t>
            </a:r>
            <a:endParaRPr lang="en-US" sz="1600" i="1"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324881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 State-Space Modeling Principles</a:t>
            </a:r>
            <a:endParaRPr lang="en-US" dirty="0"/>
          </a:p>
        </p:txBody>
      </p:sp>
      <p:sp>
        <p:nvSpPr>
          <p:cNvPr id="3" name="Content Placeholder 2"/>
          <p:cNvSpPr>
            <a:spLocks noGrp="1"/>
          </p:cNvSpPr>
          <p:nvPr>
            <p:ph idx="1"/>
          </p:nvPr>
        </p:nvSpPr>
        <p:spPr/>
        <p:txBody>
          <a:bodyPr>
            <a:normAutofit/>
          </a:bodyPr>
          <a:lstStyle/>
          <a:p>
            <a:r>
              <a:rPr lang="en-US" dirty="0"/>
              <a:t>Plot the series (or a sample of series).</a:t>
            </a:r>
          </a:p>
          <a:p>
            <a:r>
              <a:rPr lang="en-US" dirty="0"/>
              <a:t>Identify all the relevant features of the series.</a:t>
            </a:r>
          </a:p>
          <a:p>
            <a:r>
              <a:rPr lang="en-US" dirty="0"/>
              <a:t>Select the best performing model, using an information criterion and/or a hold-out sample.</a:t>
            </a:r>
          </a:p>
          <a:p>
            <a:r>
              <a:rPr lang="en-US" dirty="0"/>
              <a:t>Check the model assumptions.</a:t>
            </a:r>
          </a:p>
          <a:p>
            <a:r>
              <a:rPr lang="en-US" dirty="0"/>
              <a:t>Check for outliers and make adjustments where appropriate.</a:t>
            </a:r>
          </a:p>
          <a:p>
            <a:r>
              <a:rPr lang="en-US" dirty="0"/>
              <a:t>Examine the prediction intervals</a:t>
            </a:r>
          </a:p>
          <a:p>
            <a:pPr lvl="1">
              <a:buFont typeface="Symbol" panose="05050102010706020507" pitchFamily="18" charset="2"/>
              <a:buChar char="-"/>
            </a:pPr>
            <a:r>
              <a:rPr lang="en-US" dirty="0" smtClean="0"/>
              <a:t>and </a:t>
            </a:r>
            <a:r>
              <a:rPr lang="en-US" dirty="0"/>
              <a:t>whether the hold-out sample falls within the interval</a:t>
            </a:r>
            <a:r>
              <a:rPr lang="en-US" dirty="0" smtClean="0"/>
              <a:t>.</a:t>
            </a:r>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23</a:t>
            </a:fld>
            <a:endParaRPr lang="en-US" dirty="0"/>
          </a:p>
        </p:txBody>
      </p:sp>
    </p:spTree>
    <p:extLst>
      <p:ext uri="{BB962C8B-B14F-4D97-AF65-F5344CB8AC3E}">
        <p14:creationId xmlns:p14="http://schemas.microsoft.com/office/powerpoint/2010/main" val="31265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p:txBody>
          <a:bodyPr>
            <a:normAutofit/>
          </a:bodyPr>
          <a:lstStyle/>
          <a:p>
            <a:r>
              <a:rPr lang="en-US" sz="1800" dirty="0"/>
              <a:t>Use a forecasting model as the basis for making both point and interval forecasts</a:t>
            </a:r>
          </a:p>
          <a:p>
            <a:r>
              <a:rPr lang="en-US" sz="1800" dirty="0"/>
              <a:t>Examine the series to determine whether the model should include state variables to describe trend and/or seasonal factors. </a:t>
            </a:r>
          </a:p>
          <a:p>
            <a:r>
              <a:rPr lang="en-US" sz="1800" dirty="0"/>
              <a:t>Examine model performance by means of a hold-out sample whenever possible.</a:t>
            </a:r>
          </a:p>
          <a:p>
            <a:r>
              <a:rPr lang="en-US" sz="1800" dirty="0"/>
              <a:t>Check the validity of the model using diagnostic procedures. </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24</a:t>
            </a:fld>
            <a:endParaRPr lang="en-US" dirty="0"/>
          </a:p>
        </p:txBody>
      </p:sp>
    </p:spTree>
    <p:extLst>
      <p:ext uri="{BB962C8B-B14F-4D97-AF65-F5344CB8AC3E}">
        <p14:creationId xmlns:p14="http://schemas.microsoft.com/office/powerpoint/2010/main" val="545980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5.1 Analysis of UK Retail Sales</a:t>
            </a:r>
            <a:endParaRPr lang="en-US" dirty="0"/>
          </a:p>
        </p:txBody>
      </p:sp>
      <p:sp>
        <p:nvSpPr>
          <p:cNvPr id="3" name="Content Placeholder 2"/>
          <p:cNvSpPr>
            <a:spLocks noGrp="1"/>
          </p:cNvSpPr>
          <p:nvPr>
            <p:ph idx="1"/>
          </p:nvPr>
        </p:nvSpPr>
        <p:spPr/>
        <p:txBody>
          <a:bodyPr>
            <a:normAutofit/>
          </a:bodyPr>
          <a:lstStyle/>
          <a:p>
            <a:pPr marL="0" indent="0">
              <a:lnSpc>
                <a:spcPts val="2200"/>
              </a:lnSpc>
              <a:spcBef>
                <a:spcPts val="1600"/>
              </a:spcBef>
              <a:buNone/>
            </a:pPr>
            <a:r>
              <a:rPr lang="en-US" sz="1600" dirty="0"/>
              <a:t>The file </a:t>
            </a:r>
            <a:r>
              <a:rPr lang="en-US" sz="1600" i="1" dirty="0"/>
              <a:t>UK_retail_sales_2.xlsx </a:t>
            </a:r>
            <a:r>
              <a:rPr lang="en-US" sz="1600" dirty="0"/>
              <a:t>contains the quarterly index for the volume of total retail trade in the UK from 1996Q1 to 2014Q4. </a:t>
            </a:r>
            <a:r>
              <a:rPr lang="en-US" sz="1600" dirty="0" smtClean="0"/>
              <a:t>The </a:t>
            </a:r>
            <a:r>
              <a:rPr lang="en-US" sz="1600" dirty="0"/>
              <a:t>index is not seasonally adjusted, and the index has 2010 as the base year with the index for that year set at 100. </a:t>
            </a:r>
          </a:p>
          <a:p>
            <a:pPr marL="0" indent="0">
              <a:lnSpc>
                <a:spcPts val="2200"/>
              </a:lnSpc>
              <a:spcBef>
                <a:spcPts val="1600"/>
              </a:spcBef>
              <a:buNone/>
            </a:pPr>
            <a:r>
              <a:rPr lang="en-US" sz="1600" dirty="0"/>
              <a:t>The file </a:t>
            </a:r>
            <a:r>
              <a:rPr lang="en-US" sz="1600" i="1" dirty="0" err="1"/>
              <a:t>UK_retail_sales_annual.xlsx</a:t>
            </a:r>
            <a:r>
              <a:rPr lang="en-US" sz="1600" i="1" dirty="0"/>
              <a:t> </a:t>
            </a:r>
            <a:r>
              <a:rPr lang="en-US" sz="1600" dirty="0"/>
              <a:t>gives yearly </a:t>
            </a:r>
            <a:r>
              <a:rPr lang="en-US" sz="1600" dirty="0" smtClean="0"/>
              <a:t>figures </a:t>
            </a:r>
            <a:r>
              <a:rPr lang="en-US" sz="1600" dirty="0"/>
              <a:t>for the same index, from </a:t>
            </a:r>
            <a:r>
              <a:rPr lang="en-US" sz="1600" dirty="0" smtClean="0"/>
              <a:t>1955–2014 </a:t>
            </a:r>
            <a:r>
              <a:rPr lang="en-US" sz="1600" dirty="0"/>
              <a:t>with an index value of 100 for 2010.</a:t>
            </a:r>
          </a:p>
          <a:p>
            <a:pPr>
              <a:spcBef>
                <a:spcPts val="1600"/>
              </a:spcBef>
            </a:pPr>
            <a:r>
              <a:rPr lang="en-US" sz="1600" dirty="0"/>
              <a:t>Determine the most appropriate models for forecasting both the quarterly and </a:t>
            </a:r>
            <a:r>
              <a:rPr lang="en-US" sz="1600"/>
              <a:t>annual </a:t>
            </a:r>
            <a:r>
              <a:rPr lang="en-US" sz="1600" smtClean="0"/>
              <a:t>time series</a:t>
            </a:r>
            <a:r>
              <a:rPr lang="en-US" sz="1600" dirty="0"/>
              <a:t>, and compare your forecasts from each approach for the complete years 2013 and 2014 (i.e., compare aggregate quarterly with annual).</a:t>
            </a:r>
          </a:p>
          <a:p>
            <a:r>
              <a:rPr lang="en-US" sz="1600" dirty="0"/>
              <a:t>Do the forecasts fall within appropriate prediction intervals?</a:t>
            </a:r>
          </a:p>
          <a:p>
            <a:r>
              <a:rPr lang="en-US" sz="1600" i="1" dirty="0"/>
              <a:t>Advanced</a:t>
            </a:r>
            <a:r>
              <a:rPr lang="en-US" sz="1600" dirty="0"/>
              <a:t>: How would you generate prediction intervals for the forecasts you obtained by aggregation? Extend the data set to include the most recent data and rework the analysis for the last two years</a:t>
            </a:r>
            <a:r>
              <a:rPr lang="en-US" sz="1600" dirty="0" smtClean="0"/>
              <a:t>.</a:t>
            </a:r>
            <a:endParaRPr lang="en-US" sz="16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25</a:t>
            </a:fld>
            <a:endParaRPr lang="en-US" dirty="0"/>
          </a:p>
        </p:txBody>
      </p:sp>
    </p:spTree>
    <p:extLst>
      <p:ext uri="{BB962C8B-B14F-4D97-AF65-F5344CB8AC3E}">
        <p14:creationId xmlns:p14="http://schemas.microsoft.com/office/powerpoint/2010/main" val="113883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Minicase</a:t>
            </a:r>
            <a:r>
              <a:rPr lang="en-US" dirty="0"/>
              <a:t> 5</a:t>
            </a:r>
            <a:r>
              <a:rPr lang="en-US" dirty="0" smtClean="0"/>
              <a:t>.2 Prediction Intervals for WFJ Sales</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We make use of the data file </a:t>
            </a:r>
            <a:r>
              <a:rPr lang="en-US" sz="1800" i="1" dirty="0" err="1"/>
              <a:t>WFJ_sales.xlsx</a:t>
            </a:r>
            <a:r>
              <a:rPr lang="en-US" sz="1800" i="1" dirty="0"/>
              <a:t>. </a:t>
            </a:r>
            <a:r>
              <a:rPr lang="en-US" sz="1800" dirty="0"/>
              <a:t>Around week 12, the WFJ Sales manager changed the advertising strategy for the product, which resulted in an increase in </a:t>
            </a:r>
            <a:r>
              <a:rPr lang="en-US" sz="1800" dirty="0" smtClean="0"/>
              <a:t>sales.</a:t>
            </a:r>
          </a:p>
          <a:p>
            <a:r>
              <a:rPr lang="en-US" sz="1800" dirty="0" smtClean="0"/>
              <a:t>To </a:t>
            </a:r>
            <a:r>
              <a:rPr lang="en-US" sz="1800" dirty="0"/>
              <a:t>allow for this change, drop the first 12 observations and </a:t>
            </a:r>
            <a:r>
              <a:rPr lang="en-US" sz="1800" dirty="0" err="1"/>
              <a:t>recompute</a:t>
            </a:r>
            <a:r>
              <a:rPr lang="en-US" sz="1800" dirty="0"/>
              <a:t> the prediction intervals for weeks 27-36, using only observations 13-25 as the estimation sample. You will find that the </a:t>
            </a:r>
            <a:r>
              <a:rPr lang="en-US" sz="1800" i="1" dirty="0"/>
              <a:t>RMSE </a:t>
            </a:r>
            <a:r>
              <a:rPr lang="en-US" sz="1800" dirty="0"/>
              <a:t>is reduced and the width of the intervals increases more slowly, because α</a:t>
            </a:r>
            <a:r>
              <a:rPr lang="en-US" sz="1800" i="1" dirty="0"/>
              <a:t> </a:t>
            </a:r>
            <a:r>
              <a:rPr lang="en-US" sz="1800" dirty="0"/>
              <a:t>is smaller.</a:t>
            </a:r>
          </a:p>
          <a:p>
            <a:r>
              <a:rPr lang="en-US" sz="1800" dirty="0"/>
              <a:t>Repeat this analysis for other subsamples to see how the prediction intervals depend critically upon validating the assumptions listed in Table 5.2</a:t>
            </a:r>
            <a:r>
              <a:rPr lang="en-US" sz="1800" dirty="0" smtClean="0"/>
              <a:t>.</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26</a:t>
            </a:fld>
            <a:endParaRPr lang="en-US" dirty="0"/>
          </a:p>
        </p:txBody>
      </p:sp>
    </p:spTree>
    <p:extLst>
      <p:ext uri="{BB962C8B-B14F-4D97-AF65-F5344CB8AC3E}">
        <p14:creationId xmlns:p14="http://schemas.microsoft.com/office/powerpoint/2010/main" val="131434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5A: Derivation of </a:t>
            </a:r>
            <a:br>
              <a:rPr lang="en-US" dirty="0" smtClean="0"/>
            </a:br>
            <a:r>
              <a:rPr lang="en-US" dirty="0" smtClean="0"/>
              <a:t>Forecast Means and Variances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1800" dirty="0" smtClean="0"/>
                  <a:t>The general form of the error for the h-step-ahead forecast may be written as:</a:t>
                </a:r>
              </a:p>
              <a:p>
                <a:pPr marL="0" inden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charset="0"/>
                            </a:rPr>
                          </m:ctrlPr>
                        </m:sSubPr>
                        <m:e>
                          <m:r>
                            <a:rPr lang="en-US" sz="1800" i="1" smtClean="0">
                              <a:latin typeface="Cambria Math" charset="0"/>
                              <a:ea typeface="Cambria Math" charset="0"/>
                              <a:cs typeface="Cambria Math" charset="0"/>
                            </a:rPr>
                            <m:t>𝜀</m:t>
                          </m:r>
                        </m:e>
                        <m:sub>
                          <m:r>
                            <a:rPr lang="en-US" sz="1800" b="0" i="1" smtClean="0">
                              <a:latin typeface="Cambria Math" charset="0"/>
                            </a:rPr>
                            <m:t>𝑡</m:t>
                          </m:r>
                          <m:r>
                            <a:rPr lang="en-US" sz="1800" b="0" i="1" smtClean="0">
                              <a:latin typeface="Cambria Math" charset="0"/>
                            </a:rPr>
                            <m:t>+</m:t>
                          </m:r>
                          <m:r>
                            <a:rPr lang="en-US" sz="1800" b="0" i="1" smtClean="0">
                              <a:latin typeface="Cambria Math" charset="0"/>
                            </a:rPr>
                            <m:t>h</m:t>
                          </m:r>
                          <m:r>
                            <a:rPr lang="en-US" sz="1800" b="0" i="1" smtClean="0">
                              <a:latin typeface="Cambria Math" charset="0"/>
                            </a:rPr>
                            <m:t>–1</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𝐴</m:t>
                          </m:r>
                        </m:e>
                        <m:sub>
                          <m:r>
                            <a:rPr lang="en-US" sz="1800" b="0" i="1" smtClean="0">
                              <a:latin typeface="Cambria Math" charset="0"/>
                            </a:rPr>
                            <m:t>1</m:t>
                          </m:r>
                        </m:sub>
                      </m:sSub>
                      <m:sSub>
                        <m:sSubPr>
                          <m:ctrlPr>
                            <a:rPr lang="en-US" sz="1800" b="0" i="1" smtClean="0">
                              <a:latin typeface="Cambria Math" charset="0"/>
                            </a:rPr>
                          </m:ctrlPr>
                        </m:sSubPr>
                        <m:e>
                          <m:r>
                            <a:rPr lang="en-US" sz="1800" b="0" i="1" smtClean="0">
                              <a:latin typeface="Cambria Math" charset="0"/>
                              <a:ea typeface="Cambria Math" charset="0"/>
                              <a:cs typeface="Cambria Math" charset="0"/>
                            </a:rPr>
                            <m:t>𝜀</m:t>
                          </m:r>
                        </m:e>
                        <m:sub>
                          <m:r>
                            <a:rPr lang="en-US" sz="1800" b="0" i="1" smtClean="0">
                              <a:latin typeface="Cambria Math" charset="0"/>
                            </a:rPr>
                            <m:t>𝑡</m:t>
                          </m:r>
                          <m:r>
                            <a:rPr lang="en-US" sz="1800" b="0" i="1" smtClean="0">
                              <a:latin typeface="Cambria Math" charset="0"/>
                            </a:rPr>
                            <m:t>+</m:t>
                          </m:r>
                          <m:r>
                            <a:rPr lang="en-US" sz="1800" b="0" i="1" smtClean="0">
                              <a:latin typeface="Cambria Math" charset="0"/>
                            </a:rPr>
                            <m:t>h</m:t>
                          </m:r>
                          <m:r>
                            <a:rPr lang="en-US" sz="1800" b="0" i="1" smtClean="0">
                              <a:latin typeface="Cambria Math" charset="0"/>
                            </a:rPr>
                            <m:t>–2</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𝐴</m:t>
                          </m:r>
                        </m:e>
                        <m:sub>
                          <m:r>
                            <a:rPr lang="en-US" sz="1800" b="0" i="1" smtClean="0">
                              <a:latin typeface="Cambria Math" charset="0"/>
                            </a:rPr>
                            <m:t>h</m:t>
                          </m:r>
                          <m:r>
                            <a:rPr lang="en-US" sz="1800" b="0" i="1" smtClean="0">
                              <a:latin typeface="Cambria Math" charset="0"/>
                            </a:rPr>
                            <m:t>–1</m:t>
                          </m:r>
                        </m:sub>
                      </m:sSub>
                      <m:sSub>
                        <m:sSubPr>
                          <m:ctrlPr>
                            <a:rPr lang="en-US" sz="1800" b="0" i="1" smtClean="0">
                              <a:latin typeface="Cambria Math" charset="0"/>
                            </a:rPr>
                          </m:ctrlPr>
                        </m:sSubPr>
                        <m:e>
                          <m:r>
                            <a:rPr lang="en-US" sz="1800" b="0" i="1" smtClean="0">
                              <a:latin typeface="Cambria Math" charset="0"/>
                              <a:ea typeface="Cambria Math" charset="0"/>
                              <a:cs typeface="Cambria Math" charset="0"/>
                            </a:rPr>
                            <m:t>𝜀</m:t>
                          </m:r>
                        </m:e>
                        <m:sub>
                          <m:r>
                            <a:rPr lang="en-US" sz="1800" b="0" i="1" smtClean="0">
                              <a:latin typeface="Cambria Math" charset="0"/>
                            </a:rPr>
                            <m:t>𝑡</m:t>
                          </m:r>
                        </m:sub>
                      </m:sSub>
                    </m:oMath>
                  </m:oMathPara>
                </a14:m>
                <a:endParaRPr lang="en-US" sz="1800" dirty="0"/>
              </a:p>
              <a:p>
                <a:pPr>
                  <a:spcAft>
                    <a:spcPts val="600"/>
                  </a:spcAft>
                </a:pPr>
                <a:r>
                  <a:rPr lang="en-US" sz="1800" dirty="0"/>
                  <a:t>Since the errors are assumed to be independent and to have the same variance, it follows that the variance for the h-step-ahead forecast is:</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charset="0"/>
                        </a:rPr>
                        <m:t>𝑉</m:t>
                      </m:r>
                      <m:d>
                        <m:dPr>
                          <m:ctrlPr>
                            <a:rPr lang="en-US" sz="1800" b="0" i="1" smtClean="0">
                              <a:latin typeface="Cambria Math" charset="0"/>
                            </a:rPr>
                          </m:ctrlPr>
                        </m:dPr>
                        <m:e>
                          <m:sSub>
                            <m:sSubPr>
                              <m:ctrlPr>
                                <a:rPr lang="en-US" sz="1800" b="0" i="1" smtClean="0">
                                  <a:latin typeface="Cambria Math" charset="0"/>
                                </a:rPr>
                              </m:ctrlPr>
                            </m:sSubPr>
                            <m:e>
                              <m:r>
                                <a:rPr lang="en-US" sz="1800" b="0" i="1" smtClean="0">
                                  <a:latin typeface="Cambria Math" charset="0"/>
                                </a:rPr>
                                <m:t>𝑌</m:t>
                              </m:r>
                            </m:e>
                            <m:sub>
                              <m:r>
                                <a:rPr lang="en-US" sz="1800" b="0" i="1" smtClean="0">
                                  <a:latin typeface="Cambria Math" charset="0"/>
                                </a:rPr>
                                <m:t>𝑡</m:t>
                              </m:r>
                              <m:r>
                                <a:rPr lang="en-US" sz="1800" b="0" i="1" smtClean="0">
                                  <a:latin typeface="Cambria Math" charset="0"/>
                                </a:rPr>
                                <m:t>+</m:t>
                              </m:r>
                              <m:r>
                                <a:rPr lang="en-US" sz="1800" b="0" i="1" smtClean="0">
                                  <a:latin typeface="Cambria Math" charset="0"/>
                                </a:rPr>
                                <m:t>h</m:t>
                              </m:r>
                              <m:r>
                                <a:rPr lang="en-US" sz="1800" b="0" i="1" smtClean="0">
                                  <a:latin typeface="Cambria Math" charset="0"/>
                                </a:rPr>
                                <m:t>–1</m:t>
                              </m:r>
                            </m:sub>
                          </m:sSub>
                        </m:e>
                        <m:e>
                          <m:sSub>
                            <m:sSubPr>
                              <m:ctrlPr>
                                <a:rPr lang="en-US" sz="1800" b="0" i="1" smtClean="0">
                                  <a:latin typeface="Cambria Math" charset="0"/>
                                </a:rPr>
                              </m:ctrlPr>
                            </m:sSubPr>
                            <m:e>
                              <m:r>
                                <a:rPr lang="en-US" sz="1800" b="0" i="1" smtClean="0">
                                  <a:latin typeface="Cambria Math" charset="0"/>
                                </a:rPr>
                                <m:t>𝐿</m:t>
                              </m:r>
                            </m:e>
                            <m:sub>
                              <m:r>
                                <a:rPr lang="en-US" sz="1800" b="0" i="1" smtClean="0">
                                  <a:latin typeface="Cambria Math" charset="0"/>
                                </a:rPr>
                                <m:t>𝑡</m:t>
                              </m:r>
                              <m:r>
                                <a:rPr lang="en-US" sz="1800" b="0" i="1" smtClean="0">
                                  <a:latin typeface="Cambria Math" charset="0"/>
                                </a:rPr>
                                <m:t>–1</m:t>
                              </m:r>
                            </m:sub>
                          </m:sSub>
                        </m:e>
                      </m:d>
                      <m:r>
                        <a:rPr lang="en-US" sz="1800" b="0" i="1" smtClean="0">
                          <a:latin typeface="Cambria Math" charset="0"/>
                        </a:rPr>
                        <m:t>=</m:t>
                      </m:r>
                      <m:r>
                        <a:rPr lang="en-US" sz="1800" b="0" i="1" smtClean="0">
                          <a:latin typeface="Cambria Math" charset="0"/>
                        </a:rPr>
                        <m:t>𝑉</m:t>
                      </m:r>
                      <m:d>
                        <m:dPr>
                          <m:ctrlPr>
                            <a:rPr lang="en-US" sz="1800" b="0" i="1" smtClean="0">
                              <a:latin typeface="Cambria Math" charset="0"/>
                            </a:rPr>
                          </m:ctrlPr>
                        </m:dPr>
                        <m:e>
                          <m:sSub>
                            <m:sSubPr>
                              <m:ctrlPr>
                                <a:rPr lang="en-US" sz="1800" b="0" i="1" smtClean="0">
                                  <a:latin typeface="Cambria Math" charset="0"/>
                                </a:rPr>
                              </m:ctrlPr>
                            </m:sSubPr>
                            <m:e>
                              <m:r>
                                <a:rPr lang="en-US" sz="1800" b="0" i="1" smtClean="0">
                                  <a:latin typeface="Cambria Math" charset="0"/>
                                  <a:ea typeface="Cambria Math" charset="0"/>
                                  <a:cs typeface="Cambria Math" charset="0"/>
                                </a:rPr>
                                <m:t>𝜀</m:t>
                              </m:r>
                            </m:e>
                            <m:sub>
                              <m:r>
                                <a:rPr lang="en-US" sz="1800" b="0" i="1" smtClean="0">
                                  <a:latin typeface="Cambria Math" charset="0"/>
                                </a:rPr>
                                <m:t>𝑡</m:t>
                              </m:r>
                              <m:r>
                                <a:rPr lang="en-US" sz="1800" b="0" i="1" smtClean="0">
                                  <a:latin typeface="Cambria Math" charset="0"/>
                                </a:rPr>
                                <m:t>+</m:t>
                              </m:r>
                              <m:r>
                                <a:rPr lang="en-US" sz="1800" b="0" i="1" smtClean="0">
                                  <a:latin typeface="Cambria Math" charset="0"/>
                                </a:rPr>
                                <m:t>h</m:t>
                              </m:r>
                              <m:r>
                                <a:rPr lang="en-US" sz="1800" b="0" i="1" smtClean="0">
                                  <a:latin typeface="Cambria Math" charset="0"/>
                                </a:rPr>
                                <m:t>–1</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𝐴</m:t>
                              </m:r>
                            </m:e>
                            <m:sub>
                              <m:r>
                                <a:rPr lang="en-US" sz="1800" b="0" i="1" smtClean="0">
                                  <a:latin typeface="Cambria Math" charset="0"/>
                                </a:rPr>
                                <m:t>1</m:t>
                              </m:r>
                            </m:sub>
                          </m:sSub>
                          <m:sSub>
                            <m:sSubPr>
                              <m:ctrlPr>
                                <a:rPr lang="en-US" sz="1800" b="0" i="1" smtClean="0">
                                  <a:latin typeface="Cambria Math" charset="0"/>
                                </a:rPr>
                              </m:ctrlPr>
                            </m:sSubPr>
                            <m:e>
                              <m:r>
                                <a:rPr lang="en-US" sz="1800" b="0" i="1" smtClean="0">
                                  <a:latin typeface="Cambria Math" charset="0"/>
                                  <a:ea typeface="Cambria Math" charset="0"/>
                                  <a:cs typeface="Cambria Math" charset="0"/>
                                </a:rPr>
                                <m:t>𝜀</m:t>
                              </m:r>
                            </m:e>
                            <m:sub>
                              <m:r>
                                <a:rPr lang="en-US" sz="1800" b="0" i="1" smtClean="0">
                                  <a:latin typeface="Cambria Math" charset="0"/>
                                </a:rPr>
                                <m:t>𝑡</m:t>
                              </m:r>
                              <m:r>
                                <a:rPr lang="en-US" sz="1800" b="0" i="1" smtClean="0">
                                  <a:latin typeface="Cambria Math" charset="0"/>
                                </a:rPr>
                                <m:t>+</m:t>
                              </m:r>
                              <m:r>
                                <a:rPr lang="en-US" sz="1800" b="0" i="1" smtClean="0">
                                  <a:latin typeface="Cambria Math" charset="0"/>
                                </a:rPr>
                                <m:t>h</m:t>
                              </m:r>
                              <m:r>
                                <a:rPr lang="en-US" sz="1800" b="0" i="1" smtClean="0">
                                  <a:latin typeface="Cambria Math" charset="0"/>
                                </a:rPr>
                                <m:t>–2</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𝐴</m:t>
                              </m:r>
                            </m:e>
                            <m:sub>
                              <m:r>
                                <a:rPr lang="en-US" sz="1800" b="0" i="1" smtClean="0">
                                  <a:latin typeface="Cambria Math" charset="0"/>
                                </a:rPr>
                                <m:t>h</m:t>
                              </m:r>
                              <m:r>
                                <a:rPr lang="en-US" sz="1800" b="0" i="1" smtClean="0">
                                  <a:latin typeface="Cambria Math" charset="0"/>
                                </a:rPr>
                                <m:t>–1</m:t>
                              </m:r>
                            </m:sub>
                          </m:sSub>
                          <m:sSub>
                            <m:sSubPr>
                              <m:ctrlPr>
                                <a:rPr lang="en-US" sz="1800" b="0" i="1" smtClean="0">
                                  <a:latin typeface="Cambria Math" charset="0"/>
                                </a:rPr>
                              </m:ctrlPr>
                            </m:sSubPr>
                            <m:e>
                              <m:r>
                                <a:rPr lang="en-US" sz="1800" b="0" i="1" smtClean="0">
                                  <a:latin typeface="Cambria Math" charset="0"/>
                                  <a:ea typeface="Cambria Math" charset="0"/>
                                  <a:cs typeface="Cambria Math" charset="0"/>
                                </a:rPr>
                                <m:t>𝜀</m:t>
                              </m:r>
                            </m:e>
                            <m:sub>
                              <m:r>
                                <a:rPr lang="en-US" sz="1800" b="0" i="1" smtClean="0">
                                  <a:latin typeface="Cambria Math" charset="0"/>
                                </a:rPr>
                                <m:t>𝑡</m:t>
                              </m:r>
                            </m:sub>
                          </m:sSub>
                        </m:e>
                        <m:e>
                          <m:sSub>
                            <m:sSubPr>
                              <m:ctrlPr>
                                <a:rPr lang="en-US" sz="1800" b="0" i="1" smtClean="0">
                                  <a:latin typeface="Cambria Math" charset="0"/>
                                </a:rPr>
                              </m:ctrlPr>
                            </m:sSubPr>
                            <m:e>
                              <m:r>
                                <a:rPr lang="en-US" sz="1800" b="0" i="1" smtClean="0">
                                  <a:latin typeface="Cambria Math" charset="0"/>
                                </a:rPr>
                                <m:t>𝐿</m:t>
                              </m:r>
                            </m:e>
                            <m:sub>
                              <m:r>
                                <a:rPr lang="en-US" sz="1800" b="0" i="1" smtClean="0">
                                  <a:latin typeface="Cambria Math" charset="0"/>
                                </a:rPr>
                                <m:t>𝑡</m:t>
                              </m:r>
                              <m:r>
                                <a:rPr lang="en-US" sz="1800" b="0" i="1" smtClean="0">
                                  <a:latin typeface="Cambria Math" charset="0"/>
                                </a:rPr>
                                <m:t>–1</m:t>
                              </m:r>
                            </m:sub>
                          </m:sSub>
                        </m:e>
                      </m:d>
                    </m:oMath>
                  </m:oMathPara>
                </a14:m>
                <a:endParaRPr lang="en-US" sz="1800" b="0" i="1" dirty="0" smtClean="0">
                  <a:latin typeface="Cambria Math" charset="0"/>
                </a:endParaRPr>
              </a:p>
              <a:p>
                <a:pPr marL="0" indent="0" algn="ctr">
                  <a:buNone/>
                </a:pPr>
                <a14:m>
                  <m:oMath xmlns:m="http://schemas.openxmlformats.org/officeDocument/2006/math">
                    <m:r>
                      <a:rPr lang="en-US" sz="1800" b="0" i="1" smtClean="0">
                        <a:latin typeface="Cambria Math" charset="0"/>
                      </a:rPr>
                      <m:t>=</m:t>
                    </m:r>
                    <m:sSup>
                      <m:sSupPr>
                        <m:ctrlPr>
                          <a:rPr lang="en-US" sz="1800" b="0" i="1" smtClean="0">
                            <a:latin typeface="Cambria Math" charset="0"/>
                          </a:rPr>
                        </m:ctrlPr>
                      </m:sSupPr>
                      <m:e>
                        <m:r>
                          <a:rPr lang="en-US" sz="1800" b="0" i="1" smtClean="0">
                            <a:latin typeface="Cambria Math" charset="0"/>
                            <a:ea typeface="Cambria Math" charset="0"/>
                            <a:cs typeface="Cambria Math" charset="0"/>
                          </a:rPr>
                          <m:t>𝜎</m:t>
                        </m:r>
                      </m:e>
                      <m:sup>
                        <m:r>
                          <a:rPr lang="en-US" sz="1800" b="0" i="1" smtClean="0">
                            <a:latin typeface="Cambria Math" charset="0"/>
                          </a:rPr>
                          <m:t>2</m:t>
                        </m:r>
                      </m:sup>
                    </m:sSup>
                    <m:d>
                      <m:dPr>
                        <m:ctrlPr>
                          <a:rPr lang="en-US" sz="1800" b="0" i="1" smtClean="0">
                            <a:latin typeface="Cambria Math" charset="0"/>
                          </a:rPr>
                        </m:ctrlPr>
                      </m:dPr>
                      <m:e>
                        <m:r>
                          <a:rPr lang="en-US" sz="1800" b="0" i="1" smtClean="0">
                            <a:latin typeface="Cambria Math" charset="0"/>
                          </a:rPr>
                          <m:t>1+</m:t>
                        </m:r>
                        <m:sSubSup>
                          <m:sSubSupPr>
                            <m:ctrlPr>
                              <a:rPr lang="en-US" sz="1800" b="0" i="1" smtClean="0">
                                <a:latin typeface="Cambria Math" charset="0"/>
                              </a:rPr>
                            </m:ctrlPr>
                          </m:sSubSupPr>
                          <m:e>
                            <m:r>
                              <a:rPr lang="en-US" sz="1800" b="0" i="1" smtClean="0">
                                <a:latin typeface="Cambria Math" charset="0"/>
                              </a:rPr>
                              <m:t>𝐴</m:t>
                            </m:r>
                          </m:e>
                          <m:sub>
                            <m:r>
                              <a:rPr lang="en-US" sz="1800" b="0" i="1" smtClean="0">
                                <a:latin typeface="Cambria Math" charset="0"/>
                              </a:rPr>
                              <m:t>1</m:t>
                            </m:r>
                          </m:sub>
                          <m:sup>
                            <m:r>
                              <a:rPr lang="en-US" sz="1800" b="0" i="1" smtClean="0">
                                <a:latin typeface="Cambria Math" charset="0"/>
                              </a:rPr>
                              <m:t>2</m:t>
                            </m:r>
                          </m:sup>
                        </m:sSubSup>
                        <m:r>
                          <a:rPr lang="en-US" sz="1800" b="0" i="1" smtClean="0">
                            <a:latin typeface="Cambria Math" charset="0"/>
                          </a:rPr>
                          <m:t>+…+</m:t>
                        </m:r>
                        <m:sSubSup>
                          <m:sSubSupPr>
                            <m:ctrlPr>
                              <a:rPr lang="en-US" sz="1800" b="0" i="1" smtClean="0">
                                <a:latin typeface="Cambria Math" charset="0"/>
                              </a:rPr>
                            </m:ctrlPr>
                          </m:sSubSupPr>
                          <m:e>
                            <m:r>
                              <a:rPr lang="en-US" sz="1800" b="0" i="1" smtClean="0">
                                <a:latin typeface="Cambria Math" charset="0"/>
                              </a:rPr>
                              <m:t>𝐴</m:t>
                            </m:r>
                          </m:e>
                          <m:sub>
                            <m:r>
                              <a:rPr lang="en-US" sz="1800" b="0" i="1" smtClean="0">
                                <a:latin typeface="Cambria Math" charset="0"/>
                              </a:rPr>
                              <m:t>h</m:t>
                            </m:r>
                            <m:r>
                              <a:rPr lang="en-US" sz="1800" b="0" i="1" smtClean="0">
                                <a:latin typeface="Cambria Math" charset="0"/>
                              </a:rPr>
                              <m:t>–1</m:t>
                            </m:r>
                          </m:sub>
                          <m:sup>
                            <m:r>
                              <a:rPr lang="en-US" sz="1800" b="0" i="1" smtClean="0">
                                <a:latin typeface="Cambria Math" charset="0"/>
                              </a:rPr>
                              <m:t>2</m:t>
                            </m:r>
                          </m:sup>
                        </m:sSubSup>
                      </m:e>
                    </m:d>
                  </m:oMath>
                </a14:m>
                <a:r>
                  <a:rPr lang="en-US" sz="1800" dirty="0" smtClean="0"/>
                  <a:t>.</a:t>
                </a:r>
                <a:endParaRPr lang="en-US" sz="1800" dirty="0"/>
              </a:p>
              <a:p>
                <a:pPr>
                  <a:spcAft>
                    <a:spcPts val="600"/>
                  </a:spcAft>
                </a:pPr>
                <a:r>
                  <a:rPr lang="en-US" sz="1800" dirty="0" smtClean="0"/>
                  <a:t>For </a:t>
                </a:r>
                <a:r>
                  <a:rPr lang="en-US" sz="1800" dirty="0"/>
                  <a:t>the local-level model </a:t>
                </a:r>
                <a:r>
                  <a:rPr lang="en-US" sz="1800" i="1" dirty="0" err="1"/>
                  <a:t>A</a:t>
                </a:r>
                <a:r>
                  <a:rPr lang="en-US" sz="1800" i="1" baseline="-25000" dirty="0" err="1"/>
                  <a:t>j</a:t>
                </a:r>
                <a:r>
                  <a:rPr lang="en-US" sz="1800" baseline="-25000" dirty="0"/>
                  <a:t> </a:t>
                </a:r>
                <a:r>
                  <a:rPr lang="en-US" sz="1800" dirty="0"/>
                  <a:t>= </a:t>
                </a:r>
                <a:r>
                  <a:rPr lang="el-GR" sz="1800" dirty="0"/>
                  <a:t>α</a:t>
                </a:r>
                <a:r>
                  <a:rPr lang="en-US" sz="1800" dirty="0"/>
                  <a:t>, for all </a:t>
                </a:r>
                <a:r>
                  <a:rPr lang="en-US" sz="1800" i="1" dirty="0"/>
                  <a:t>j = 1, 2, …</a:t>
                </a:r>
                <a:r>
                  <a:rPr lang="en-US" sz="1800" baseline="-25000" dirty="0"/>
                  <a:t> </a:t>
                </a:r>
                <a:r>
                  <a:rPr lang="en-US" sz="1800" dirty="0"/>
                  <a:t>So that the h-step-ahead variance in this case is</a:t>
                </a:r>
                <a:r>
                  <a:rPr lang="en-US" sz="1800" dirty="0" smtClean="0"/>
                  <a:t>:</a:t>
                </a:r>
                <a:endParaRPr lang="en-IN" sz="1800" dirty="0"/>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charset="0"/>
                        </a:rPr>
                        <m:t>𝑉</m:t>
                      </m:r>
                      <m:d>
                        <m:dPr>
                          <m:ctrlPr>
                            <a:rPr lang="en-US" sz="1800" b="0" i="1" smtClean="0">
                              <a:latin typeface="Cambria Math" charset="0"/>
                            </a:rPr>
                          </m:ctrlPr>
                        </m:dPr>
                        <m:e>
                          <m:sSub>
                            <m:sSubPr>
                              <m:ctrlPr>
                                <a:rPr lang="en-US" sz="1800" b="0" i="1" smtClean="0">
                                  <a:latin typeface="Cambria Math" charset="0"/>
                                </a:rPr>
                              </m:ctrlPr>
                            </m:sSubPr>
                            <m:e>
                              <m:r>
                                <a:rPr lang="en-US" sz="1800" b="0" i="1" smtClean="0">
                                  <a:latin typeface="Cambria Math" charset="0"/>
                                </a:rPr>
                                <m:t>𝑌</m:t>
                              </m:r>
                            </m:e>
                            <m:sub>
                              <m:r>
                                <a:rPr lang="en-US" sz="1800" b="0" i="1" smtClean="0">
                                  <a:latin typeface="Cambria Math" charset="0"/>
                                </a:rPr>
                                <m:t>𝑡</m:t>
                              </m:r>
                              <m:r>
                                <a:rPr lang="en-US" sz="1800" b="0" i="1" smtClean="0">
                                  <a:latin typeface="Cambria Math" charset="0"/>
                                </a:rPr>
                                <m:t>+</m:t>
                              </m:r>
                              <m:r>
                                <a:rPr lang="en-US" sz="1800" b="0" i="1" smtClean="0">
                                  <a:latin typeface="Cambria Math" charset="0"/>
                                </a:rPr>
                                <m:t>h</m:t>
                              </m:r>
                              <m:r>
                                <a:rPr lang="en-US" sz="1800" b="0" i="1" smtClean="0">
                                  <a:latin typeface="Cambria Math" charset="0"/>
                                </a:rPr>
                                <m:t>–1</m:t>
                              </m:r>
                            </m:sub>
                          </m:sSub>
                        </m:e>
                        <m:e>
                          <m:sSub>
                            <m:sSubPr>
                              <m:ctrlPr>
                                <a:rPr lang="en-US" sz="1800" b="0" i="1" smtClean="0">
                                  <a:latin typeface="Cambria Math" charset="0"/>
                                </a:rPr>
                              </m:ctrlPr>
                            </m:sSubPr>
                            <m:e>
                              <m:r>
                                <a:rPr lang="en-US" sz="1800" b="0" i="1" smtClean="0">
                                  <a:latin typeface="Cambria Math" charset="0"/>
                                </a:rPr>
                                <m:t>𝐿</m:t>
                              </m:r>
                            </m:e>
                            <m:sub>
                              <m:r>
                                <a:rPr lang="en-US" sz="1800" b="0" i="1" smtClean="0">
                                  <a:latin typeface="Cambria Math" charset="0"/>
                                </a:rPr>
                                <m:t>𝑡</m:t>
                              </m:r>
                              <m:r>
                                <a:rPr lang="en-US" sz="1800" b="0" i="1" smtClean="0">
                                  <a:latin typeface="Cambria Math" charset="0"/>
                                </a:rPr>
                                <m:t>–1</m:t>
                              </m:r>
                            </m:sub>
                          </m:sSub>
                        </m:e>
                      </m:d>
                      <m:r>
                        <a:rPr lang="en-US" sz="1800" b="0" i="1" smtClean="0">
                          <a:latin typeface="Cambria Math" charset="0"/>
                        </a:rPr>
                        <m:t>=</m:t>
                      </m:r>
                      <m:sSup>
                        <m:sSupPr>
                          <m:ctrlPr>
                            <a:rPr lang="en-US" sz="1800" b="0" i="1" smtClean="0">
                              <a:latin typeface="Cambria Math" charset="0"/>
                            </a:rPr>
                          </m:ctrlPr>
                        </m:sSupPr>
                        <m:e>
                          <m:r>
                            <a:rPr lang="en-US" sz="1800" b="0" i="1" smtClean="0">
                              <a:latin typeface="Cambria Math" charset="0"/>
                              <a:ea typeface="Cambria Math" charset="0"/>
                              <a:cs typeface="Cambria Math" charset="0"/>
                            </a:rPr>
                            <m:t>𝜎</m:t>
                          </m:r>
                        </m:e>
                        <m:sup>
                          <m:r>
                            <a:rPr lang="en-US" sz="1800" b="0" i="1" smtClean="0">
                              <a:latin typeface="Cambria Math" charset="0"/>
                            </a:rPr>
                            <m:t>2</m:t>
                          </m:r>
                        </m:sup>
                      </m:sSup>
                      <m:r>
                        <a:rPr lang="en-US" sz="1800" b="0" i="1" smtClean="0">
                          <a:latin typeface="Cambria Math" charset="0"/>
                        </a:rPr>
                        <m:t>[1+</m:t>
                      </m:r>
                      <m:d>
                        <m:dPr>
                          <m:ctrlPr>
                            <a:rPr lang="en-US" sz="1800" b="0" i="1" smtClean="0">
                              <a:latin typeface="Cambria Math" charset="0"/>
                            </a:rPr>
                          </m:ctrlPr>
                        </m:dPr>
                        <m:e>
                          <m:r>
                            <a:rPr lang="en-US" sz="1800" b="0" i="1" smtClean="0">
                              <a:latin typeface="Cambria Math" charset="0"/>
                            </a:rPr>
                            <m:t>h</m:t>
                          </m:r>
                          <m:r>
                            <a:rPr lang="en-US" sz="1800" b="0" i="1" smtClean="0">
                              <a:latin typeface="Cambria Math" charset="0"/>
                            </a:rPr>
                            <m:t>–1</m:t>
                          </m:r>
                        </m:e>
                      </m:d>
                      <m:sSup>
                        <m:sSupPr>
                          <m:ctrlPr>
                            <a:rPr lang="en-US" sz="1800" b="0" i="1" smtClean="0">
                              <a:latin typeface="Cambria Math" charset="0"/>
                            </a:rPr>
                          </m:ctrlPr>
                        </m:sSupPr>
                        <m:e>
                          <m:r>
                            <a:rPr lang="en-US" sz="1800" b="0" i="1" smtClean="0">
                              <a:latin typeface="Cambria Math" charset="0"/>
                              <a:ea typeface="Cambria Math" charset="0"/>
                              <a:cs typeface="Cambria Math" charset="0"/>
                            </a:rPr>
                            <m:t>𝛼</m:t>
                          </m:r>
                        </m:e>
                        <m:sup>
                          <m:r>
                            <a:rPr lang="en-US" sz="1800" b="0" i="1" smtClean="0">
                              <a:latin typeface="Cambria Math" charset="0"/>
                            </a:rPr>
                            <m:t>2</m:t>
                          </m:r>
                        </m:sup>
                      </m:sSup>
                      <m:r>
                        <a:rPr lang="en-US" sz="1800" b="0" i="1" smtClean="0">
                          <a:latin typeface="Cambria Math" charset="0"/>
                        </a:rPr>
                        <m:t>]</m:t>
                      </m:r>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78" t="-2205" r="-566"/>
                </a:stretch>
              </a:blipFill>
            </p:spPr>
            <p:txBody>
              <a:bodyPr/>
              <a:lstStyle/>
              <a:p>
                <a:r>
                  <a:rPr lang="en-US">
                    <a:noFill/>
                  </a:rPr>
                  <a:t> </a:t>
                </a:r>
              </a:p>
            </p:txBody>
          </p:sp>
        </mc:Fallback>
      </mc:AlternateContent>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27</a:t>
            </a:fld>
            <a:endParaRPr lang="en-US" dirty="0"/>
          </a:p>
        </p:txBody>
      </p:sp>
      <p:sp>
        <p:nvSpPr>
          <p:cNvPr id="6" name="Text Box 6"/>
          <p:cNvSpPr txBox="1">
            <a:spLocks noChangeArrowheads="1"/>
          </p:cNvSpPr>
          <p:nvPr/>
        </p:nvSpPr>
        <p:spPr bwMode="auto">
          <a:xfrm>
            <a:off x="685799" y="5182300"/>
            <a:ext cx="7438869" cy="307777"/>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sz="2000" b="1" u="none" dirty="0" smtClean="0">
                <a:solidFill>
                  <a:srgbClr val="873B1F"/>
                </a:solidFill>
                <a:latin typeface="Arial" charset="0"/>
                <a:ea typeface="Arial" charset="0"/>
                <a:cs typeface="Arial" charset="0"/>
              </a:rPr>
              <a:t>Question</a:t>
            </a:r>
            <a:r>
              <a:rPr lang="en-GB" sz="2000" b="1" dirty="0" smtClean="0">
                <a:solidFill>
                  <a:srgbClr val="873B1F"/>
                </a:solidFill>
                <a:latin typeface="Arial" charset="0"/>
                <a:ea typeface="Arial" charset="0"/>
                <a:cs typeface="Arial" charset="0"/>
              </a:rPr>
              <a:t>: </a:t>
            </a:r>
            <a:r>
              <a:rPr lang="en-GB" sz="2000" dirty="0" smtClean="0">
                <a:solidFill>
                  <a:srgbClr val="873B1F"/>
                </a:solidFill>
                <a:latin typeface="Arial" charset="0"/>
                <a:ea typeface="Arial" charset="0"/>
                <a:cs typeface="Arial" charset="0"/>
              </a:rPr>
              <a:t>What can be said about the variance as </a:t>
            </a:r>
            <a:r>
              <a:rPr lang="en-GB" sz="2000" i="1" dirty="0" smtClean="0">
                <a:solidFill>
                  <a:srgbClr val="873B1F"/>
                </a:solidFill>
                <a:latin typeface="Arial" charset="0"/>
                <a:ea typeface="Arial" charset="0"/>
                <a:cs typeface="Arial" charset="0"/>
              </a:rPr>
              <a:t>h</a:t>
            </a:r>
            <a:r>
              <a:rPr lang="en-GB" sz="2000" dirty="0" smtClean="0">
                <a:solidFill>
                  <a:srgbClr val="873B1F"/>
                </a:solidFill>
                <a:latin typeface="Arial" charset="0"/>
                <a:ea typeface="Arial" charset="0"/>
                <a:cs typeface="Arial" charset="0"/>
              </a:rPr>
              <a:t> increases?</a:t>
            </a:r>
            <a:endParaRPr lang="en-GB" sz="2000" u="none"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866609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685800" y="1481328"/>
            <a:ext cx="7326984" cy="4698810"/>
          </a:xfrm>
        </p:spPr>
        <p:txBody>
          <a:bodyPr>
            <a:normAutofit/>
          </a:bodyPr>
          <a:lstStyle/>
          <a:p>
            <a:pPr marL="0" indent="0">
              <a:buNone/>
            </a:pPr>
            <a:r>
              <a:rPr lang="en-US" sz="1600" dirty="0" smtClean="0">
                <a:solidFill>
                  <a:srgbClr val="873B1F"/>
                </a:solidFill>
              </a:rPr>
              <a:t>(Holt-Winters Multiplicative Scheme)</a:t>
            </a:r>
          </a:p>
          <a:p>
            <a:pPr>
              <a:spcBef>
                <a:spcPts val="2200"/>
              </a:spcBef>
            </a:pPr>
            <a:r>
              <a:rPr lang="en-US" sz="1800" dirty="0"/>
              <a:t>Forecast function:</a:t>
            </a:r>
          </a:p>
          <a:p>
            <a:pPr marL="0" indent="0">
              <a:buNone/>
            </a:pPr>
            <a:r>
              <a:rPr lang="en-US" sz="1800" dirty="0"/>
              <a:t> </a:t>
            </a:r>
          </a:p>
          <a:p>
            <a:r>
              <a:rPr lang="en-US" sz="1800" dirty="0"/>
              <a:t>Observation equation:</a:t>
            </a:r>
          </a:p>
          <a:p>
            <a:pPr marL="0" indent="0">
              <a:buNone/>
            </a:pPr>
            <a:r>
              <a:rPr lang="en-US" sz="1800" dirty="0"/>
              <a:t>	      </a:t>
            </a:r>
          </a:p>
          <a:p>
            <a:r>
              <a:rPr lang="en-US" sz="1800" dirty="0"/>
              <a:t>State equations</a:t>
            </a:r>
            <a:r>
              <a:rPr lang="en-US" sz="1800" dirty="0" smtClean="0"/>
              <a:t>:</a:t>
            </a:r>
            <a:endParaRPr lang="en-US" sz="1800" dirty="0"/>
          </a:p>
        </p:txBody>
      </p:sp>
      <p:graphicFrame>
        <p:nvGraphicFramePr>
          <p:cNvPr id="16" name="Object 15"/>
          <p:cNvGraphicFramePr>
            <a:graphicFrameLocks noChangeAspect="1"/>
          </p:cNvGraphicFramePr>
          <p:nvPr>
            <p:extLst>
              <p:ext uri="{D42A27DB-BD31-4B8C-83A1-F6EECF244321}">
                <p14:modId xmlns:p14="http://schemas.microsoft.com/office/powerpoint/2010/main" val="1021512087"/>
              </p:ext>
            </p:extLst>
          </p:nvPr>
        </p:nvGraphicFramePr>
        <p:xfrm>
          <a:off x="2865215" y="3688082"/>
          <a:ext cx="2459304" cy="1165808"/>
        </p:xfrm>
        <a:graphic>
          <a:graphicData uri="http://schemas.openxmlformats.org/presentationml/2006/ole">
            <mc:AlternateContent xmlns:mc="http://schemas.openxmlformats.org/markup-compatibility/2006">
              <mc:Choice xmlns:v="urn:schemas-microsoft-com:vml" Requires="v">
                <p:oleObj spid="_x0000_s75807" name="Equation" r:id="rId3" imgW="1600200" imgH="685800" progId="">
                  <p:embed/>
                </p:oleObj>
              </mc:Choice>
              <mc:Fallback>
                <p:oleObj name="Equation" r:id="rId3" imgW="1600200" imgH="685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215" y="3688082"/>
                        <a:ext cx="2459304" cy="1165808"/>
                      </a:xfrm>
                      <a:prstGeom prst="rect">
                        <a:avLst/>
                      </a:prstGeom>
                      <a:noFill/>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43655475"/>
              </p:ext>
            </p:extLst>
          </p:nvPr>
        </p:nvGraphicFramePr>
        <p:xfrm>
          <a:off x="2845119" y="2965639"/>
          <a:ext cx="2793681" cy="437786"/>
        </p:xfrm>
        <a:graphic>
          <a:graphicData uri="http://schemas.openxmlformats.org/presentationml/2006/ole">
            <mc:AlternateContent xmlns:mc="http://schemas.openxmlformats.org/markup-compatibility/2006">
              <mc:Choice xmlns:v="urn:schemas-microsoft-com:vml" Requires="v">
                <p:oleObj spid="_x0000_s75808" name="Equation" r:id="rId5" imgW="1625600" imgH="228600" progId="">
                  <p:embed/>
                </p:oleObj>
              </mc:Choice>
              <mc:Fallback>
                <p:oleObj name="Equation" r:id="rId5" imgW="16256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119" y="2965639"/>
                        <a:ext cx="2793681" cy="437786"/>
                      </a:xfrm>
                      <a:prstGeom prst="rect">
                        <a:avLst/>
                      </a:prstGeom>
                      <a:noFill/>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20396699"/>
              </p:ext>
            </p:extLst>
          </p:nvPr>
        </p:nvGraphicFramePr>
        <p:xfrm>
          <a:off x="2845119" y="1889809"/>
          <a:ext cx="3789361" cy="381389"/>
        </p:xfrm>
        <a:graphic>
          <a:graphicData uri="http://schemas.openxmlformats.org/presentationml/2006/ole">
            <mc:AlternateContent xmlns:mc="http://schemas.openxmlformats.org/markup-compatibility/2006">
              <mc:Choice xmlns:v="urn:schemas-microsoft-com:vml" Requires="v">
                <p:oleObj spid="_x0000_s75809" name="Equation" r:id="rId7" imgW="2171520" imgH="228600" progId="Equation.DSMT4">
                  <p:embed/>
                </p:oleObj>
              </mc:Choice>
              <mc:Fallback>
                <p:oleObj name="Equation" r:id="rId7" imgW="2171520" imgH="228600" progId="Equation.DSMT4">
                  <p:embed/>
                  <p:pic>
                    <p:nvPicPr>
                      <p:cNvPr id="0" name=""/>
                      <p:cNvPicPr>
                        <a:picLocks noChangeAspect="1" noChangeArrowheads="1"/>
                      </p:cNvPicPr>
                      <p:nvPr/>
                    </p:nvPicPr>
                    <p:blipFill>
                      <a:blip r:embed="rId8"/>
                      <a:srcRect/>
                      <a:stretch>
                        <a:fillRect/>
                      </a:stretch>
                    </p:blipFill>
                    <p:spPr bwMode="auto">
                      <a:xfrm>
                        <a:off x="2845119" y="1889809"/>
                        <a:ext cx="3789361" cy="381389"/>
                      </a:xfrm>
                      <a:prstGeom prst="rect">
                        <a:avLst/>
                      </a:prstGeom>
                      <a:noFill/>
                      <a:extLst/>
                    </p:spPr>
                  </p:pic>
                </p:oleObj>
              </mc:Fallback>
            </mc:AlternateContent>
          </a:graphicData>
        </a:graphic>
      </p:graphicFrame>
      <p:sp>
        <p:nvSpPr>
          <p:cNvPr id="2" name="Title 1"/>
          <p:cNvSpPr>
            <a:spLocks noGrp="1"/>
          </p:cNvSpPr>
          <p:nvPr>
            <p:ph type="title"/>
          </p:nvPr>
        </p:nvSpPr>
        <p:spPr/>
        <p:txBody>
          <a:bodyPr/>
          <a:lstStyle/>
          <a:p>
            <a:r>
              <a:rPr lang="en-US" dirty="0" smtClean="0"/>
              <a:t>Appendix 5B: State-Space Models with </a:t>
            </a:r>
            <a:br>
              <a:rPr lang="en-US" dirty="0" smtClean="0"/>
            </a:br>
            <a:r>
              <a:rPr lang="en-US" dirty="0" smtClean="0"/>
              <a:t>Multiplicative </a:t>
            </a:r>
            <a:r>
              <a:rPr lang="en-US" dirty="0" err="1" smtClean="0"/>
              <a:t>Seasonals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28</a:t>
            </a:fld>
            <a:endParaRPr lang="en-US" dirty="0"/>
          </a:p>
        </p:txBody>
      </p:sp>
    </p:spTree>
    <p:extLst>
      <p:ext uri="{BB962C8B-B14F-4D97-AF65-F5344CB8AC3E}">
        <p14:creationId xmlns:p14="http://schemas.microsoft.com/office/powerpoint/2010/main" val="174164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5.1 State-Space Models for Exponential Smoothing</a:t>
            </a:r>
            <a:endParaRPr lang="en-US" sz="2800" dirty="0"/>
          </a:p>
        </p:txBody>
      </p:sp>
      <p:sp>
        <p:nvSpPr>
          <p:cNvPr id="3" name="Content Placeholder 2"/>
          <p:cNvSpPr>
            <a:spLocks noGrp="1"/>
          </p:cNvSpPr>
          <p:nvPr>
            <p:ph idx="1"/>
          </p:nvPr>
        </p:nvSpPr>
        <p:spPr>
          <a:xfrm>
            <a:off x="685800" y="1481328"/>
            <a:ext cx="7326984" cy="4698810"/>
          </a:xfrm>
        </p:spPr>
        <p:txBody>
          <a:bodyPr>
            <a:normAutofit/>
          </a:bodyPr>
          <a:lstStyle/>
          <a:p>
            <a:pPr marL="0" indent="0">
              <a:buNone/>
            </a:pPr>
            <a:r>
              <a:rPr lang="en-US" b="1" dirty="0">
                <a:solidFill>
                  <a:srgbClr val="873B1F"/>
                </a:solidFill>
              </a:rPr>
              <a:t>Models and Methods</a:t>
            </a:r>
          </a:p>
          <a:p>
            <a:pPr>
              <a:spcBef>
                <a:spcPts val="1600"/>
              </a:spcBef>
            </a:pPr>
            <a:r>
              <a:rPr lang="en-US" sz="1800" dirty="0">
                <a:solidFill>
                  <a:schemeClr val="tx2">
                    <a:lumMod val="75000"/>
                  </a:schemeClr>
                </a:solidFill>
              </a:rPr>
              <a:t>A</a:t>
            </a:r>
            <a:r>
              <a:rPr lang="en-US" sz="1800" b="1" i="1" dirty="0">
                <a:solidFill>
                  <a:schemeClr val="tx2">
                    <a:lumMod val="75000"/>
                  </a:schemeClr>
                </a:solidFill>
              </a:rPr>
              <a:t> </a:t>
            </a:r>
            <a:r>
              <a:rPr lang="en-US" sz="1800" b="1" dirty="0">
                <a:solidFill>
                  <a:srgbClr val="873B1F"/>
                </a:solidFill>
              </a:rPr>
              <a:t>Method</a:t>
            </a:r>
            <a:r>
              <a:rPr lang="en-US" sz="1800" dirty="0">
                <a:solidFill>
                  <a:srgbClr val="873B1F"/>
                </a:solidFill>
              </a:rPr>
              <a:t> </a:t>
            </a:r>
            <a:r>
              <a:rPr lang="en-US" sz="1800" dirty="0"/>
              <a:t>provides point forecasts, but does not provide any measures of uncertainty. </a:t>
            </a:r>
          </a:p>
          <a:p>
            <a:pPr>
              <a:spcBef>
                <a:spcPts val="1600"/>
              </a:spcBef>
            </a:pPr>
            <a:r>
              <a:rPr lang="en-US" sz="1800" dirty="0"/>
              <a:t>A</a:t>
            </a:r>
            <a:r>
              <a:rPr lang="en-US" sz="1800" i="1" dirty="0"/>
              <a:t> </a:t>
            </a:r>
            <a:r>
              <a:rPr lang="en-US" sz="1800" b="1" dirty="0">
                <a:solidFill>
                  <a:srgbClr val="873B1F"/>
                </a:solidFill>
              </a:rPr>
              <a:t>Model</a:t>
            </a:r>
            <a:r>
              <a:rPr lang="en-US" sz="1800" i="1" dirty="0">
                <a:solidFill>
                  <a:srgbClr val="873B1F"/>
                </a:solidFill>
              </a:rPr>
              <a:t> </a:t>
            </a:r>
            <a:r>
              <a:rPr lang="en-US" sz="1800" dirty="0"/>
              <a:t>is required to generate prediction intervals by specifying the dependence structure and an error process</a:t>
            </a:r>
            <a:r>
              <a:rPr lang="en-US" sz="1800" dirty="0" smtClean="0"/>
              <a:t>.</a:t>
            </a:r>
          </a:p>
          <a:p>
            <a:pPr marL="0" indent="0">
              <a:spcBef>
                <a:spcPts val="2200"/>
              </a:spcBef>
              <a:buNone/>
            </a:pPr>
            <a:r>
              <a:rPr lang="en-US" sz="1800" dirty="0"/>
              <a:t>A </a:t>
            </a:r>
            <a:r>
              <a:rPr lang="en-US" sz="1800" b="1" dirty="0">
                <a:solidFill>
                  <a:srgbClr val="873B1F"/>
                </a:solidFill>
              </a:rPr>
              <a:t>state space model</a:t>
            </a:r>
            <a:r>
              <a:rPr lang="en-US" sz="1800" dirty="0">
                <a:solidFill>
                  <a:srgbClr val="873B1F"/>
                </a:solidFill>
              </a:rPr>
              <a:t> </a:t>
            </a:r>
            <a:r>
              <a:rPr lang="en-US" sz="1800" dirty="0"/>
              <a:t>consists of two parts:</a:t>
            </a:r>
          </a:p>
          <a:p>
            <a:pPr lvl="0"/>
            <a:r>
              <a:rPr lang="en-US" sz="1800" dirty="0"/>
              <a:t>An </a:t>
            </a:r>
            <a:r>
              <a:rPr lang="en-US" sz="1800" i="1" dirty="0"/>
              <a:t>observation equation</a:t>
            </a:r>
            <a:r>
              <a:rPr lang="en-US" sz="1800" dirty="0"/>
              <a:t> that relates the random variables (</a:t>
            </a:r>
            <a:r>
              <a:rPr lang="en-US" sz="1800" i="1" dirty="0" err="1"/>
              <a:t>Y</a:t>
            </a:r>
            <a:r>
              <a:rPr lang="en-US" sz="1800" i="1" baseline="-25000" dirty="0" err="1"/>
              <a:t>t</a:t>
            </a:r>
            <a:r>
              <a:rPr lang="en-US" sz="1800" dirty="0"/>
              <a:t>) to the underlying state variable(</a:t>
            </a:r>
            <a:r>
              <a:rPr lang="en-US" sz="1800" i="1" dirty="0"/>
              <a:t>s</a:t>
            </a:r>
            <a:r>
              <a:rPr lang="en-US" sz="1800" dirty="0"/>
              <a:t>).</a:t>
            </a:r>
          </a:p>
          <a:p>
            <a:pPr lvl="0"/>
            <a:r>
              <a:rPr lang="en-US" sz="1800" dirty="0"/>
              <a:t>One or more </a:t>
            </a:r>
            <a:r>
              <a:rPr lang="en-US" sz="1800" i="1" dirty="0"/>
              <a:t>state equations</a:t>
            </a:r>
            <a:r>
              <a:rPr lang="en-US" sz="1800" dirty="0"/>
              <a:t> that describe how the state variable(s) evolve(s) over time.</a:t>
            </a:r>
          </a:p>
          <a:p>
            <a:pPr marL="0" indent="0">
              <a:buNone/>
            </a:pPr>
            <a:r>
              <a:rPr lang="en-US" sz="1600" dirty="0" smtClean="0"/>
              <a:t>These </a:t>
            </a:r>
            <a:r>
              <a:rPr lang="en-US" sz="1600" dirty="0"/>
              <a:t>equations involve the underlying random error process, which we denote by </a:t>
            </a:r>
            <a:r>
              <a:rPr lang="el-GR" sz="1600" i="1" dirty="0"/>
              <a:t>ε</a:t>
            </a:r>
            <a:r>
              <a:rPr lang="en-US" sz="1600" i="1" baseline="-25000" dirty="0"/>
              <a:t>t</a:t>
            </a:r>
            <a:r>
              <a:rPr lang="en-US" sz="1600" dirty="0" smtClean="0"/>
              <a:t>.</a:t>
            </a:r>
            <a:endParaRPr lang="en-US" sz="1600"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3</a:t>
            </a:fld>
            <a:endParaRPr lang="en-US" dirty="0"/>
          </a:p>
        </p:txBody>
      </p:sp>
    </p:spTree>
    <p:extLst>
      <p:ext uri="{BB962C8B-B14F-4D97-AF65-F5344CB8AC3E}">
        <p14:creationId xmlns:p14="http://schemas.microsoft.com/office/powerpoint/2010/main" val="171846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5.1 State-Space Models for Exponential Smoothing</a:t>
            </a:r>
            <a:endParaRPr lang="en-US" sz="2800" dirty="0"/>
          </a:p>
        </p:txBody>
      </p:sp>
      <p:sp>
        <p:nvSpPr>
          <p:cNvPr id="3" name="Content Placeholder 2"/>
          <p:cNvSpPr>
            <a:spLocks noGrp="1"/>
          </p:cNvSpPr>
          <p:nvPr>
            <p:ph idx="1"/>
          </p:nvPr>
        </p:nvSpPr>
        <p:spPr>
          <a:xfrm>
            <a:off x="685800" y="1481328"/>
            <a:ext cx="7326984" cy="4698810"/>
          </a:xfrm>
        </p:spPr>
        <p:txBody>
          <a:bodyPr>
            <a:normAutofit/>
          </a:bodyPr>
          <a:lstStyle/>
          <a:p>
            <a:pPr marL="0" indent="0">
              <a:buNone/>
            </a:pPr>
            <a:r>
              <a:rPr lang="en-US" b="1" dirty="0" smtClean="0">
                <a:solidFill>
                  <a:srgbClr val="873B1F"/>
                </a:solidFill>
              </a:rPr>
              <a:t>A State-Space Model for Simple Exponential Smoothing</a:t>
            </a:r>
          </a:p>
          <a:p>
            <a:r>
              <a:rPr lang="en-US" sz="1800" dirty="0" smtClean="0"/>
              <a:t>Given </a:t>
            </a:r>
            <a:r>
              <a:rPr lang="en-US" sz="1800" dirty="0"/>
              <a:t>an underlying level (state variable),</a:t>
            </a:r>
            <a:r>
              <a:rPr lang="en-US" sz="1800" i="1" dirty="0"/>
              <a:t> L</a:t>
            </a:r>
            <a:r>
              <a:rPr lang="en-US" sz="1800" i="1" baseline="-25000" dirty="0"/>
              <a:t>t</a:t>
            </a:r>
            <a:r>
              <a:rPr lang="en-US" sz="1800" i="1" dirty="0"/>
              <a:t> , </a:t>
            </a:r>
            <a:r>
              <a:rPr lang="en-US" sz="1800" dirty="0"/>
              <a:t>we may formulate the observation equation as:</a:t>
            </a:r>
          </a:p>
          <a:p>
            <a:endParaRPr lang="en-US" sz="1800" dirty="0"/>
          </a:p>
          <a:p>
            <a:r>
              <a:rPr lang="en-US" sz="1800" dirty="0"/>
              <a:t>The level (state variable) is updated from one period to the next using the state equation:</a:t>
            </a:r>
          </a:p>
          <a:p>
            <a:pPr>
              <a:buNone/>
            </a:pPr>
            <a:endParaRPr lang="en-US" sz="1800" dirty="0"/>
          </a:p>
          <a:p>
            <a:r>
              <a:rPr lang="en-US" sz="1800" dirty="0"/>
              <a:t>The level represents the part that is known and the error the part that is unknown.  Hence the model gives rise to the </a:t>
            </a:r>
            <a:r>
              <a:rPr lang="en-US" sz="1800" i="1" dirty="0"/>
              <a:t>forecast function</a:t>
            </a:r>
            <a:r>
              <a:rPr lang="en-US" sz="1800" dirty="0" smtClean="0"/>
              <a:t>:</a:t>
            </a:r>
            <a:endParaRPr lang="en-US" sz="1800"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4</a:t>
            </a:fld>
            <a:endParaRPr lang="en-US" dirty="0"/>
          </a:p>
        </p:txBody>
      </p:sp>
      <p:graphicFrame>
        <p:nvGraphicFramePr>
          <p:cNvPr id="11" name="Object 2"/>
          <p:cNvGraphicFramePr>
            <a:graphicFrameLocks noChangeAspect="1"/>
          </p:cNvGraphicFramePr>
          <p:nvPr>
            <p:extLst>
              <p:ext uri="{D42A27DB-BD31-4B8C-83A1-F6EECF244321}">
                <p14:modId xmlns:p14="http://schemas.microsoft.com/office/powerpoint/2010/main" val="1349287131"/>
              </p:ext>
            </p:extLst>
          </p:nvPr>
        </p:nvGraphicFramePr>
        <p:xfrm>
          <a:off x="3622040" y="2362958"/>
          <a:ext cx="1346200" cy="408972"/>
        </p:xfrm>
        <a:graphic>
          <a:graphicData uri="http://schemas.openxmlformats.org/presentationml/2006/ole">
            <mc:AlternateContent xmlns:mc="http://schemas.openxmlformats.org/markup-compatibility/2006">
              <mc:Choice xmlns:v="urn:schemas-microsoft-com:vml" Requires="v">
                <p:oleObj spid="_x0000_s1065" name="Equation" r:id="rId3" imgW="753254" imgH="228544" progId="">
                  <p:embed/>
                </p:oleObj>
              </mc:Choice>
              <mc:Fallback>
                <p:oleObj name="Equation" r:id="rId3" imgW="753254" imgH="22854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040" y="2362958"/>
                        <a:ext cx="1346200" cy="408972"/>
                      </a:xfrm>
                      <a:prstGeom prst="rect">
                        <a:avLst/>
                      </a:prstGeom>
                      <a:noFill/>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41498397"/>
              </p:ext>
            </p:extLst>
          </p:nvPr>
        </p:nvGraphicFramePr>
        <p:xfrm>
          <a:off x="3622040" y="3337181"/>
          <a:ext cx="1559560" cy="410561"/>
        </p:xfrm>
        <a:graphic>
          <a:graphicData uri="http://schemas.openxmlformats.org/presentationml/2006/ole">
            <mc:AlternateContent xmlns:mc="http://schemas.openxmlformats.org/markup-compatibility/2006">
              <mc:Choice xmlns:v="urn:schemas-microsoft-com:vml" Requires="v">
                <p:oleObj spid="_x0000_s1066" name="Equation" r:id="rId5" imgW="867973" imgH="228544" progId="">
                  <p:embed/>
                </p:oleObj>
              </mc:Choice>
              <mc:Fallback>
                <p:oleObj name="Equation" r:id="rId5" imgW="867973" imgH="22854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040" y="3337181"/>
                        <a:ext cx="1559560" cy="410561"/>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78856751"/>
              </p:ext>
            </p:extLst>
          </p:nvPr>
        </p:nvGraphicFramePr>
        <p:xfrm>
          <a:off x="3622040" y="4500585"/>
          <a:ext cx="952500" cy="408215"/>
        </p:xfrm>
        <a:graphic>
          <a:graphicData uri="http://schemas.openxmlformats.org/presentationml/2006/ole">
            <mc:AlternateContent xmlns:mc="http://schemas.openxmlformats.org/markup-compatibility/2006">
              <mc:Choice xmlns:v="urn:schemas-microsoft-com:vml" Requires="v">
                <p:oleObj spid="_x0000_s1067" name="Equation" r:id="rId7" imgW="533169" imgH="228501" progId="">
                  <p:embed/>
                </p:oleObj>
              </mc:Choice>
              <mc:Fallback>
                <p:oleObj name="Equation" r:id="rId7" imgW="533169" imgH="22850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2040" y="4500585"/>
                        <a:ext cx="952500" cy="408215"/>
                      </a:xfrm>
                      <a:prstGeom prst="rect">
                        <a:avLst/>
                      </a:prstGeom>
                      <a:noFill/>
                      <a:extLst/>
                    </p:spPr>
                  </p:pic>
                </p:oleObj>
              </mc:Fallback>
            </mc:AlternateContent>
          </a:graphicData>
        </a:graphic>
      </p:graphicFrame>
      <p:sp>
        <p:nvSpPr>
          <p:cNvPr id="14" name="Text Box 6"/>
          <p:cNvSpPr txBox="1">
            <a:spLocks noChangeArrowheads="1"/>
          </p:cNvSpPr>
          <p:nvPr/>
        </p:nvSpPr>
        <p:spPr bwMode="auto">
          <a:xfrm>
            <a:off x="685799" y="5028412"/>
            <a:ext cx="7438869" cy="615553"/>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sz="2000" b="1" u="none" dirty="0" smtClean="0">
                <a:solidFill>
                  <a:srgbClr val="873B1F"/>
                </a:solidFill>
                <a:latin typeface="Arial" charset="0"/>
                <a:ea typeface="Arial" charset="0"/>
                <a:cs typeface="Arial" charset="0"/>
              </a:rPr>
              <a:t>Question</a:t>
            </a:r>
            <a:r>
              <a:rPr lang="en-GB" sz="2000" b="1" dirty="0" smtClean="0">
                <a:solidFill>
                  <a:srgbClr val="873B1F"/>
                </a:solidFill>
                <a:latin typeface="Arial" charset="0"/>
                <a:ea typeface="Arial" charset="0"/>
                <a:cs typeface="Arial" charset="0"/>
              </a:rPr>
              <a:t>: </a:t>
            </a:r>
            <a:r>
              <a:rPr lang="en-GB" sz="2000" dirty="0" smtClean="0">
                <a:solidFill>
                  <a:srgbClr val="873B1F"/>
                </a:solidFill>
                <a:latin typeface="Arial" charset="0"/>
                <a:ea typeface="Arial" charset="0"/>
                <a:cs typeface="Arial" charset="0"/>
              </a:rPr>
              <a:t>How does the process work? Construct a flow diagram showing how the parts are connected.</a:t>
            </a:r>
            <a:endParaRPr lang="en-GB" sz="2000" u="none"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28378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5.1 State-Space Models for Exponential Smoothing</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481328"/>
                <a:ext cx="7326984" cy="4698810"/>
              </a:xfrm>
            </p:spPr>
            <p:txBody>
              <a:bodyPr>
                <a:normAutofit/>
              </a:bodyPr>
              <a:lstStyle/>
              <a:p>
                <a:pPr marL="0" indent="0">
                  <a:buNone/>
                </a:pPr>
                <a:r>
                  <a:rPr lang="en-US" b="1" dirty="0" smtClean="0">
                    <a:solidFill>
                      <a:srgbClr val="873B1F"/>
                    </a:solidFill>
                  </a:rPr>
                  <a:t>Example: The Random Walk</a:t>
                </a:r>
              </a:p>
              <a:p>
                <a:r>
                  <a:rPr lang="en-US" sz="1800" dirty="0"/>
                  <a:t>Consider this model for the special </a:t>
                </a:r>
                <a:r>
                  <a:rPr lang="en-US" sz="1800" dirty="0" smtClean="0"/>
                  <a:t>case </a:t>
                </a:r>
                <a14:m>
                  <m:oMath xmlns:m="http://schemas.openxmlformats.org/officeDocument/2006/math">
                    <m:r>
                      <a:rPr lang="en-US" sz="1800" i="1" smtClean="0">
                        <a:latin typeface="Cambria Math" charset="0"/>
                        <a:ea typeface="Cambria Math" charset="0"/>
                        <a:cs typeface="Cambria Math" charset="0"/>
                      </a:rPr>
                      <m:t>𝛼</m:t>
                    </m:r>
                    <m:r>
                      <a:rPr lang="en-US" sz="1800" b="0" i="1" smtClean="0">
                        <a:latin typeface="Cambria Math" charset="0"/>
                        <a:ea typeface="Cambria Math" charset="0"/>
                        <a:cs typeface="Cambria Math" charset="0"/>
                      </a:rPr>
                      <m:t>=1</m:t>
                    </m:r>
                  </m:oMath>
                </a14:m>
                <a:r>
                  <a:rPr lang="en-US" sz="1800" dirty="0"/>
                  <a:t>. We arrive at the model:</a:t>
                </a:r>
              </a:p>
              <a:p>
                <a:pPr marL="0" indent="0">
                  <a:buNone/>
                </a:pPr>
                <a:endParaRPr lang="en-US" sz="1800" dirty="0"/>
              </a:p>
              <a:p>
                <a:r>
                  <a:rPr lang="en-US" sz="1800" dirty="0" smtClean="0"/>
                  <a:t>That </a:t>
                </a:r>
                <a:r>
                  <a:rPr lang="en-US" sz="1800" dirty="0"/>
                  <a:t>is, the latest value is the best forecast for the current period</a:t>
                </a:r>
                <a:r>
                  <a:rPr lang="en-US" sz="1800" dirty="0" smtClean="0"/>
                  <a:t>.</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481328"/>
                <a:ext cx="7326984" cy="4698810"/>
              </a:xfrm>
              <a:blipFill rotWithShape="0">
                <a:blip r:embed="rId3"/>
                <a:stretch>
                  <a:fillRect l="-2165" t="-2205"/>
                </a:stretch>
              </a:blipFill>
            </p:spPr>
            <p:txBody>
              <a:bodyPr/>
              <a:lstStyle/>
              <a:p>
                <a:r>
                  <a:rPr lang="en-US">
                    <a:noFill/>
                  </a:rPr>
                  <a:t> </a:t>
                </a:r>
              </a:p>
            </p:txBody>
          </p:sp>
        </mc:Fallback>
      </mc:AlternateContent>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5</a:t>
            </a:fld>
            <a:endParaRPr lang="en-US" dirty="0"/>
          </a:p>
        </p:txBody>
      </p:sp>
      <p:sp>
        <p:nvSpPr>
          <p:cNvPr id="14" name="Text Box 6"/>
          <p:cNvSpPr txBox="1">
            <a:spLocks noChangeArrowheads="1"/>
          </p:cNvSpPr>
          <p:nvPr/>
        </p:nvSpPr>
        <p:spPr bwMode="auto">
          <a:xfrm>
            <a:off x="685799" y="4874524"/>
            <a:ext cx="7438869" cy="923330"/>
          </a:xfrm>
          <a:prstGeom prst="rect">
            <a:avLst/>
          </a:prstGeom>
          <a:solidFill>
            <a:srgbClr val="873B1F"/>
          </a:solidFill>
          <a:ln w="12700">
            <a:noFill/>
            <a:miter lim="800000"/>
            <a:headEnd/>
            <a:tailEnd/>
          </a:ln>
          <a:effectLst/>
        </p:spPr>
        <p:txBody>
          <a:bodyPr wrap="square" lIns="182880" tIns="91440" rIns="182880" bIns="91440" anchor="ctr" anchorCtr="0">
            <a:spAutoFit/>
          </a:bodyPr>
          <a:lstStyle/>
          <a:p>
            <a:pPr defTabSz="1047750" eaLnBrk="0" hangingPunct="0">
              <a:spcBef>
                <a:spcPts val="600"/>
              </a:spcBef>
            </a:pPr>
            <a:r>
              <a:rPr lang="en-GB" sz="1600" dirty="0" smtClean="0">
                <a:solidFill>
                  <a:schemeClr val="bg1"/>
                </a:solidFill>
                <a:latin typeface="Arial" charset="0"/>
                <a:ea typeface="Arial" charset="0"/>
                <a:cs typeface="Arial" charset="0"/>
              </a:rPr>
              <a:t>This model for the stock market was first proposed by Louis </a:t>
            </a:r>
            <a:r>
              <a:rPr lang="en-GB" sz="1600" dirty="0" err="1" smtClean="0">
                <a:solidFill>
                  <a:schemeClr val="bg1"/>
                </a:solidFill>
                <a:latin typeface="Arial" charset="0"/>
                <a:ea typeface="Arial" charset="0"/>
                <a:cs typeface="Arial" charset="0"/>
              </a:rPr>
              <a:t>Bachelier</a:t>
            </a:r>
            <a:r>
              <a:rPr lang="en-GB" sz="1600" dirty="0" smtClean="0">
                <a:solidFill>
                  <a:schemeClr val="bg1"/>
                </a:solidFill>
                <a:latin typeface="Arial" charset="0"/>
                <a:ea typeface="Arial" charset="0"/>
                <a:cs typeface="Arial" charset="0"/>
              </a:rPr>
              <a:t> in 1900. It is now the foundation for the Efficient Markets Hypothesis (EMH) in financial </a:t>
            </a:r>
            <a:r>
              <a:rPr lang="en-GB" sz="1600" dirty="0" err="1" smtClean="0">
                <a:solidFill>
                  <a:schemeClr val="bg1"/>
                </a:solidFill>
                <a:latin typeface="Arial" charset="0"/>
                <a:ea typeface="Arial" charset="0"/>
                <a:cs typeface="Arial" charset="0"/>
              </a:rPr>
              <a:t>modeling</a:t>
            </a:r>
            <a:r>
              <a:rPr lang="en-GB" sz="1600" dirty="0" smtClean="0">
                <a:solidFill>
                  <a:schemeClr val="bg1"/>
                </a:solidFill>
                <a:latin typeface="Arial" charset="0"/>
                <a:ea typeface="Arial" charset="0"/>
                <a:cs typeface="Arial" charset="0"/>
              </a:rPr>
              <a:t>.</a:t>
            </a:r>
            <a:endParaRPr lang="en-GB" sz="1600" u="none" dirty="0">
              <a:solidFill>
                <a:schemeClr val="bg1"/>
              </a:solidFill>
              <a:latin typeface="Arial" charset="0"/>
              <a:ea typeface="Arial" charset="0"/>
              <a:cs typeface="Arial"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510337930"/>
              </p:ext>
            </p:extLst>
          </p:nvPr>
        </p:nvGraphicFramePr>
        <p:xfrm>
          <a:off x="3677920" y="2258714"/>
          <a:ext cx="1334168" cy="414052"/>
        </p:xfrm>
        <a:graphic>
          <a:graphicData uri="http://schemas.openxmlformats.org/presentationml/2006/ole">
            <mc:AlternateContent xmlns:mc="http://schemas.openxmlformats.org/markup-compatibility/2006">
              <mc:Choice xmlns:v="urn:schemas-microsoft-com:vml" Requires="v">
                <p:oleObj spid="_x0000_s62482" name="Equation" r:id="rId4" imgW="736600" imgH="228600" progId="">
                  <p:embed/>
                </p:oleObj>
              </mc:Choice>
              <mc:Fallback>
                <p:oleObj name="Equation" r:id="rId4" imgW="736600" imgH="228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7920" y="2258714"/>
                        <a:ext cx="1334168" cy="414052"/>
                      </a:xfrm>
                      <a:prstGeom prst="rect">
                        <a:avLst/>
                      </a:prstGeom>
                      <a:noFill/>
                    </p:spPr>
                  </p:pic>
                </p:oleObj>
              </mc:Fallback>
            </mc:AlternateContent>
          </a:graphicData>
        </a:graphic>
      </p:graphicFrame>
    </p:spTree>
    <p:extLst>
      <p:ext uri="{BB962C8B-B14F-4D97-AF65-F5344CB8AC3E}">
        <p14:creationId xmlns:p14="http://schemas.microsoft.com/office/powerpoint/2010/main" val="136528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5.1 State-Space Models for Exponential Smoothing</a:t>
            </a:r>
            <a:endParaRPr lang="en-US" sz="2800" dirty="0"/>
          </a:p>
        </p:txBody>
      </p:sp>
      <p:sp>
        <p:nvSpPr>
          <p:cNvPr id="3" name="Content Placeholder 2"/>
          <p:cNvSpPr>
            <a:spLocks noGrp="1"/>
          </p:cNvSpPr>
          <p:nvPr>
            <p:ph idx="1"/>
          </p:nvPr>
        </p:nvSpPr>
        <p:spPr>
          <a:xfrm>
            <a:off x="685800" y="1481328"/>
            <a:ext cx="7326984" cy="4698810"/>
          </a:xfrm>
        </p:spPr>
        <p:txBody>
          <a:bodyPr>
            <a:normAutofit/>
          </a:bodyPr>
          <a:lstStyle/>
          <a:p>
            <a:pPr marL="0" indent="0">
              <a:buNone/>
            </a:pPr>
            <a:r>
              <a:rPr lang="en-US" b="1" dirty="0" smtClean="0">
                <a:solidFill>
                  <a:srgbClr val="873B1F"/>
                </a:solidFill>
              </a:rPr>
              <a:t>A Class of State-Space Models</a:t>
            </a:r>
          </a:p>
          <a:p>
            <a:pPr marL="0" indent="0">
              <a:buNone/>
            </a:pPr>
            <a:r>
              <a:rPr lang="en-US" sz="1800" dirty="0" smtClean="0">
                <a:solidFill>
                  <a:srgbClr val="873B1F"/>
                </a:solidFill>
              </a:rPr>
              <a:t>(Holt-Winters Additive Scheme)</a:t>
            </a:r>
          </a:p>
          <a:p>
            <a:pPr>
              <a:spcBef>
                <a:spcPts val="2200"/>
              </a:spcBef>
            </a:pPr>
            <a:r>
              <a:rPr lang="en-US" sz="1800" dirty="0"/>
              <a:t>Forecast function:</a:t>
            </a:r>
          </a:p>
          <a:p>
            <a:pPr marL="0" indent="0">
              <a:buNone/>
            </a:pPr>
            <a:r>
              <a:rPr lang="en-US" sz="1800" dirty="0"/>
              <a:t> </a:t>
            </a:r>
          </a:p>
          <a:p>
            <a:r>
              <a:rPr lang="en-US" sz="1800" dirty="0"/>
              <a:t>Observation equation:</a:t>
            </a:r>
          </a:p>
          <a:p>
            <a:pPr marL="0" indent="0">
              <a:buNone/>
            </a:pPr>
            <a:r>
              <a:rPr lang="en-US" sz="1800" dirty="0"/>
              <a:t>	      </a:t>
            </a:r>
          </a:p>
          <a:p>
            <a:r>
              <a:rPr lang="en-US" sz="1800" dirty="0"/>
              <a:t>State equations</a:t>
            </a:r>
            <a:r>
              <a:rPr lang="en-US" sz="1800" dirty="0" smtClean="0"/>
              <a:t>:</a:t>
            </a:r>
            <a:endParaRPr lang="en-US" sz="1800"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6</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816389481"/>
              </p:ext>
            </p:extLst>
          </p:nvPr>
        </p:nvGraphicFramePr>
        <p:xfrm>
          <a:off x="2845119" y="2328818"/>
          <a:ext cx="3789361" cy="411918"/>
        </p:xfrm>
        <a:graphic>
          <a:graphicData uri="http://schemas.openxmlformats.org/presentationml/2006/ole">
            <mc:AlternateContent xmlns:mc="http://schemas.openxmlformats.org/markup-compatibility/2006">
              <mc:Choice xmlns:v="urn:schemas-microsoft-com:vml" Requires="v">
                <p:oleObj spid="_x0000_s63525" name="Equation" r:id="rId3" imgW="2197080" imgH="228600" progId="Equation.DSMT4">
                  <p:embed/>
                </p:oleObj>
              </mc:Choice>
              <mc:Fallback>
                <p:oleObj name="Equation" r:id="rId3" imgW="2197080" imgH="228600" progId="Equation.DSMT4">
                  <p:embed/>
                  <p:pic>
                    <p:nvPicPr>
                      <p:cNvPr id="0" name=""/>
                      <p:cNvPicPr>
                        <a:picLocks noChangeAspect="1" noChangeArrowheads="1"/>
                      </p:cNvPicPr>
                      <p:nvPr/>
                    </p:nvPicPr>
                    <p:blipFill>
                      <a:blip r:embed="rId4"/>
                      <a:srcRect/>
                      <a:stretch>
                        <a:fillRect/>
                      </a:stretch>
                    </p:blipFill>
                    <p:spPr bwMode="auto">
                      <a:xfrm>
                        <a:off x="2845119" y="2328818"/>
                        <a:ext cx="3789361" cy="411918"/>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84986484"/>
              </p:ext>
            </p:extLst>
          </p:nvPr>
        </p:nvGraphicFramePr>
        <p:xfrm>
          <a:off x="2845119" y="3404697"/>
          <a:ext cx="2727960" cy="414596"/>
        </p:xfrm>
        <a:graphic>
          <a:graphicData uri="http://schemas.openxmlformats.org/presentationml/2006/ole">
            <mc:AlternateContent xmlns:mc="http://schemas.openxmlformats.org/markup-compatibility/2006">
              <mc:Choice xmlns:v="urn:schemas-microsoft-com:vml" Requires="v">
                <p:oleObj spid="_x0000_s63526" name="Equation" r:id="rId5" imgW="1485900" imgH="228600" progId="">
                  <p:embed/>
                </p:oleObj>
              </mc:Choice>
              <mc:Fallback>
                <p:oleObj name="Equation" r:id="rId5" imgW="14859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119" y="3404697"/>
                        <a:ext cx="2727960" cy="414596"/>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5793067"/>
              </p:ext>
            </p:extLst>
          </p:nvPr>
        </p:nvGraphicFramePr>
        <p:xfrm>
          <a:off x="2845119" y="4157620"/>
          <a:ext cx="2250440" cy="1165808"/>
        </p:xfrm>
        <a:graphic>
          <a:graphicData uri="http://schemas.openxmlformats.org/presentationml/2006/ole">
            <mc:AlternateContent xmlns:mc="http://schemas.openxmlformats.org/markup-compatibility/2006">
              <mc:Choice xmlns:v="urn:schemas-microsoft-com:vml" Requires="v">
                <p:oleObj spid="_x0000_s63527" name="Equation" r:id="rId7" imgW="1206500" imgH="685800" progId="">
                  <p:embed/>
                </p:oleObj>
              </mc:Choice>
              <mc:Fallback>
                <p:oleObj name="Equation" r:id="rId7" imgW="1206500" imgH="685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5119" y="4157620"/>
                        <a:ext cx="2250440" cy="1165808"/>
                      </a:xfrm>
                      <a:prstGeom prst="rect">
                        <a:avLst/>
                      </a:prstGeom>
                      <a:noFill/>
                      <a:extLst/>
                    </p:spPr>
                  </p:pic>
                </p:oleObj>
              </mc:Fallback>
            </mc:AlternateContent>
          </a:graphicData>
        </a:graphic>
      </p:graphicFrame>
    </p:spTree>
    <p:extLst>
      <p:ext uri="{BB962C8B-B14F-4D97-AF65-F5344CB8AC3E}">
        <p14:creationId xmlns:p14="http://schemas.microsoft.com/office/powerpoint/2010/main" val="95278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5.1 State-Space Models for Exponential Smoothing</a:t>
            </a:r>
            <a:endParaRPr lang="en-US" sz="2800" dirty="0"/>
          </a:p>
        </p:txBody>
      </p:sp>
      <p:sp>
        <p:nvSpPr>
          <p:cNvPr id="3" name="Content Placeholder 2"/>
          <p:cNvSpPr>
            <a:spLocks noGrp="1"/>
          </p:cNvSpPr>
          <p:nvPr>
            <p:ph idx="1"/>
          </p:nvPr>
        </p:nvSpPr>
        <p:spPr>
          <a:xfrm>
            <a:off x="685800" y="1481328"/>
            <a:ext cx="3886200" cy="4698810"/>
          </a:xfrm>
        </p:spPr>
        <p:txBody>
          <a:bodyPr>
            <a:normAutofit/>
          </a:bodyPr>
          <a:lstStyle/>
          <a:p>
            <a:pPr marL="0" indent="0">
              <a:buNone/>
            </a:pPr>
            <a:r>
              <a:rPr lang="en-US" b="1" dirty="0" smtClean="0">
                <a:solidFill>
                  <a:srgbClr val="873B1F"/>
                </a:solidFill>
              </a:rPr>
              <a:t>A Class of State-Space Models</a:t>
            </a:r>
          </a:p>
          <a:p>
            <a:pPr marL="0" indent="0">
              <a:spcBef>
                <a:spcPts val="2200"/>
              </a:spcBef>
              <a:buNone/>
            </a:pPr>
            <a:r>
              <a:rPr lang="en-US" sz="1800" dirty="0" smtClean="0"/>
              <a:t>Mix and match components:</a:t>
            </a:r>
            <a:endParaRPr lang="en-US" sz="1800" dirty="0"/>
          </a:p>
          <a:p>
            <a:r>
              <a:rPr lang="en-US" sz="1800" dirty="0" smtClean="0">
                <a:solidFill>
                  <a:srgbClr val="873B1F"/>
                </a:solidFill>
              </a:rPr>
              <a:t>Trend </a:t>
            </a:r>
            <a:r>
              <a:rPr lang="en-US" sz="1800" dirty="0">
                <a:solidFill>
                  <a:srgbClr val="873B1F"/>
                </a:solidFill>
              </a:rPr>
              <a:t>(T): </a:t>
            </a:r>
            <a:r>
              <a:rPr lang="en-US" sz="1800" dirty="0"/>
              <a:t>none (N), additive (A), Multiplicative (M), or damped (D)</a:t>
            </a:r>
          </a:p>
          <a:p>
            <a:r>
              <a:rPr lang="en-US" sz="1800" dirty="0">
                <a:solidFill>
                  <a:srgbClr val="873B1F"/>
                </a:solidFill>
              </a:rPr>
              <a:t>Seasonal (S): </a:t>
            </a:r>
            <a:r>
              <a:rPr lang="en-US" sz="1800" dirty="0"/>
              <a:t>none (N), additive (A) or multiplicative (M)</a:t>
            </a:r>
          </a:p>
          <a:p>
            <a:r>
              <a:rPr lang="en-US" sz="1800" dirty="0">
                <a:solidFill>
                  <a:srgbClr val="873B1F"/>
                </a:solidFill>
              </a:rPr>
              <a:t>Error (E): </a:t>
            </a:r>
            <a:r>
              <a:rPr lang="en-US" sz="1800" dirty="0"/>
              <a:t>additive (A) or multiplicative (M)</a:t>
            </a:r>
          </a:p>
          <a:p>
            <a:pPr marL="0" indent="0">
              <a:buNone/>
            </a:pPr>
            <a:endParaRPr lang="en-US" sz="1800" dirty="0"/>
          </a:p>
          <a:p>
            <a:pPr marL="0" indent="0">
              <a:buNone/>
            </a:pPr>
            <a:r>
              <a:rPr lang="en-US" sz="1800" dirty="0"/>
              <a:t>Describe model by</a:t>
            </a:r>
            <a:r>
              <a:rPr lang="en-US" sz="1800" dirty="0">
                <a:solidFill>
                  <a:srgbClr val="FF0000"/>
                </a:solidFill>
              </a:rPr>
              <a:t> </a:t>
            </a:r>
            <a:r>
              <a:rPr lang="en-US" sz="1800" dirty="0">
                <a:solidFill>
                  <a:srgbClr val="873B1F"/>
                </a:solidFill>
              </a:rPr>
              <a:t>ETS</a:t>
            </a:r>
            <a:r>
              <a:rPr lang="en-US" sz="1800" dirty="0"/>
              <a:t>(., ., .)</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7</a:t>
            </a:fld>
            <a:endParaRPr lang="en-US" dirty="0"/>
          </a:p>
        </p:txBody>
      </p:sp>
      <p:pic>
        <p:nvPicPr>
          <p:cNvPr id="10" name="Picture 9">
            <a:extLst>
              <a:ext uri="{FF2B5EF4-FFF2-40B4-BE49-F238E27FC236}">
                <a16:creationId xmlns:a16="http://schemas.microsoft.com/office/drawing/2014/main" xmlns="" id="{D37B4AEB-4850-431E-870C-A1AF7F51E7DE}"/>
              </a:ext>
            </a:extLst>
          </p:cNvPr>
          <p:cNvPicPr>
            <a:picLocks noChangeAspect="1"/>
          </p:cNvPicPr>
          <p:nvPr/>
        </p:nvPicPr>
        <p:blipFill>
          <a:blip r:embed="rId2"/>
          <a:stretch>
            <a:fillRect/>
          </a:stretch>
        </p:blipFill>
        <p:spPr>
          <a:xfrm>
            <a:off x="4669865" y="2153920"/>
            <a:ext cx="3971213" cy="2264076"/>
          </a:xfrm>
          <a:prstGeom prst="rect">
            <a:avLst/>
          </a:prstGeom>
        </p:spPr>
      </p:pic>
      <p:sp>
        <p:nvSpPr>
          <p:cNvPr id="4" name="TextBox 3"/>
          <p:cNvSpPr txBox="1"/>
          <p:nvPr/>
        </p:nvSpPr>
        <p:spPr>
          <a:xfrm>
            <a:off x="4727944" y="1936596"/>
            <a:ext cx="3815269" cy="215444"/>
          </a:xfrm>
          <a:prstGeom prst="rect">
            <a:avLst/>
          </a:prstGeom>
          <a:noFill/>
        </p:spPr>
        <p:txBody>
          <a:bodyPr wrap="square" lIns="0" tIns="0" rIns="0" bIns="0" rtlCol="0">
            <a:spAutoFit/>
          </a:bodyPr>
          <a:lstStyle/>
          <a:p>
            <a:r>
              <a:rPr lang="en-US" sz="1400" b="1" dirty="0" smtClean="0">
                <a:solidFill>
                  <a:srgbClr val="182752"/>
                </a:solidFill>
                <a:latin typeface="Arial" charset="0"/>
                <a:ea typeface="Arial" charset="0"/>
                <a:cs typeface="Arial" charset="0"/>
              </a:rPr>
              <a:t>Table 5.1  </a:t>
            </a:r>
            <a:r>
              <a:rPr lang="en-US" sz="1400" b="1" dirty="0" err="1" smtClean="0">
                <a:solidFill>
                  <a:srgbClr val="873B1F"/>
                </a:solidFill>
                <a:latin typeface="Arial" charset="0"/>
                <a:ea typeface="Arial" charset="0"/>
                <a:cs typeface="Arial" charset="0"/>
              </a:rPr>
              <a:t>Pegels</a:t>
            </a:r>
            <a:r>
              <a:rPr lang="en-US" sz="1400" b="1" dirty="0" smtClean="0">
                <a:solidFill>
                  <a:srgbClr val="873B1F"/>
                </a:solidFill>
                <a:latin typeface="Arial" charset="0"/>
                <a:ea typeface="Arial" charset="0"/>
                <a:cs typeface="Arial" charset="0"/>
              </a:rPr>
              <a:t>’ Classification</a:t>
            </a:r>
            <a:endParaRPr lang="en-US" sz="1400" b="1"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83362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4675" indent="-565150"/>
            <a:r>
              <a:rPr lang="en-US" dirty="0" smtClean="0"/>
              <a:t>5.2 The Random Error Term: </a:t>
            </a:r>
            <a:br>
              <a:rPr lang="en-US" dirty="0" smtClean="0"/>
            </a:br>
            <a:r>
              <a:rPr lang="en-US" dirty="0" smtClean="0"/>
              <a:t>Assumptions and Rationale</a:t>
            </a:r>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8</a:t>
            </a:fld>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730766128"/>
                  </p:ext>
                </p:extLst>
              </p:nvPr>
            </p:nvGraphicFramePr>
            <p:xfrm>
              <a:off x="685800" y="1481328"/>
              <a:ext cx="7543799" cy="4023360"/>
            </p:xfrm>
            <a:graphic>
              <a:graphicData uri="http://schemas.openxmlformats.org/drawingml/2006/table">
                <a:tbl>
                  <a:tblPr firstRow="1" bandRow="1">
                    <a:tableStyleId>{5C22544A-7EE6-4342-B048-85BDC9FD1C3A}</a:tableStyleId>
                  </a:tblPr>
                  <a:tblGrid>
                    <a:gridCol w="3052422"/>
                    <a:gridCol w="4491377"/>
                  </a:tblGrid>
                  <a:tr h="370840">
                    <a:tc>
                      <a:txBody>
                        <a:bodyPr/>
                        <a:lstStyle/>
                        <a:p>
                          <a:r>
                            <a:rPr lang="en-US" sz="1500" b="0" dirty="0" smtClean="0">
                              <a:solidFill>
                                <a:schemeClr val="tx1"/>
                              </a:solidFill>
                              <a:latin typeface="Arial" charset="0"/>
                              <a:ea typeface="Arial" charset="0"/>
                              <a:cs typeface="Arial" charset="0"/>
                            </a:rPr>
                            <a:t>The expected</a:t>
                          </a:r>
                          <a:r>
                            <a:rPr lang="en-US" sz="1500" b="0" baseline="0" dirty="0" smtClean="0">
                              <a:solidFill>
                                <a:schemeClr val="tx1"/>
                              </a:solidFill>
                              <a:latin typeface="Arial" charset="0"/>
                              <a:ea typeface="Arial" charset="0"/>
                              <a:cs typeface="Arial" charset="0"/>
                            </a:rPr>
                            <a:t> value of each error term is zero.</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500" b="0" dirty="0" smtClean="0">
                              <a:solidFill>
                                <a:schemeClr val="tx1"/>
                              </a:solidFill>
                              <a:latin typeface="Arial" charset="0"/>
                              <a:ea typeface="Arial" charset="0"/>
                              <a:cs typeface="Arial" charset="0"/>
                            </a:rPr>
                            <a:t>We need to assume that there is no bias in the measurement process; otherwise the observed values would not reflect the true process.</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500" b="0" dirty="0" smtClean="0">
                              <a:solidFill>
                                <a:schemeClr val="tx1"/>
                              </a:solidFill>
                              <a:latin typeface="Arial" charset="0"/>
                              <a:ea typeface="Arial" charset="0"/>
                              <a:cs typeface="Arial" charset="0"/>
                            </a:rPr>
                            <a:t>The errors for different</a:t>
                          </a:r>
                          <a:r>
                            <a:rPr lang="en-US" sz="1500" b="0" baseline="0" dirty="0" smtClean="0">
                              <a:solidFill>
                                <a:schemeClr val="tx1"/>
                              </a:solidFill>
                              <a:latin typeface="Arial" charset="0"/>
                              <a:ea typeface="Arial" charset="0"/>
                              <a:cs typeface="Arial" charset="0"/>
                            </a:rPr>
                            <a:t> time periods independent of (or at least uncorrelated with) one another and also independent of past states.</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500" b="0" dirty="0" smtClean="0">
                              <a:solidFill>
                                <a:schemeClr val="tx1"/>
                              </a:solidFill>
                              <a:latin typeface="Arial" charset="0"/>
                              <a:ea typeface="Arial" charset="0"/>
                              <a:cs typeface="Arial" charset="0"/>
                            </a:rPr>
                            <a:t>If errors are related, we could</a:t>
                          </a:r>
                          <a:r>
                            <a:rPr lang="en-US" sz="1500" b="0" baseline="0" dirty="0" smtClean="0">
                              <a:solidFill>
                                <a:schemeClr val="tx1"/>
                              </a:solidFill>
                              <a:latin typeface="Arial" charset="0"/>
                              <a:ea typeface="Arial" charset="0"/>
                              <a:cs typeface="Arial" charset="0"/>
                            </a:rPr>
                            <a:t> improve the forecast by using this information.</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500" b="0" dirty="0" smtClean="0">
                              <a:solidFill>
                                <a:schemeClr val="tx1"/>
                              </a:solidFill>
                              <a:latin typeface="Arial" charset="0"/>
                              <a:ea typeface="Arial" charset="0"/>
                              <a:cs typeface="Arial" charset="0"/>
                            </a:rPr>
                            <a:t>The variance of the errors is constant. This common variance</a:t>
                          </a:r>
                          <a:r>
                            <a:rPr lang="en-US" sz="1500" b="0" baseline="0" dirty="0" smtClean="0">
                              <a:solidFill>
                                <a:schemeClr val="tx1"/>
                              </a:solidFill>
                              <a:latin typeface="Arial" charset="0"/>
                              <a:ea typeface="Arial" charset="0"/>
                              <a:cs typeface="Arial" charset="0"/>
                            </a:rPr>
                            <a:t> is denoted by </a:t>
                          </a:r>
                          <a14:m>
                            <m:oMath xmlns:m="http://schemas.openxmlformats.org/officeDocument/2006/math">
                              <m:sSup>
                                <m:sSupPr>
                                  <m:ctrlPr>
                                    <a:rPr lang="en-US" sz="1500" b="0" i="1" baseline="0" smtClean="0">
                                      <a:solidFill>
                                        <a:schemeClr val="tx1"/>
                                      </a:solidFill>
                                      <a:latin typeface="Cambria Math" charset="0"/>
                                      <a:ea typeface="Arial" charset="0"/>
                                      <a:cs typeface="Arial" charset="0"/>
                                    </a:rPr>
                                  </m:ctrlPr>
                                </m:sSupPr>
                                <m:e>
                                  <m:r>
                                    <a:rPr lang="en-US" sz="1500" b="0" i="1" baseline="0" smtClean="0">
                                      <a:solidFill>
                                        <a:schemeClr val="tx1"/>
                                      </a:solidFill>
                                      <a:latin typeface="Cambria Math" charset="0"/>
                                      <a:ea typeface="Cambria Math" charset="0"/>
                                      <a:cs typeface="Cambria Math" charset="0"/>
                                    </a:rPr>
                                    <m:t>𝜎</m:t>
                                  </m:r>
                                </m:e>
                                <m:sup>
                                  <m:r>
                                    <a:rPr lang="en-US" sz="1500" b="0" i="1" baseline="0" smtClean="0">
                                      <a:solidFill>
                                        <a:schemeClr val="tx1"/>
                                      </a:solidFill>
                                      <a:latin typeface="Cambria Math" charset="0"/>
                                      <a:ea typeface="Arial" charset="0"/>
                                      <a:cs typeface="Arial" charset="0"/>
                                    </a:rPr>
                                    <m:t>2</m:t>
                                  </m:r>
                                </m:sup>
                              </m:sSup>
                            </m:oMath>
                          </a14:m>
                          <a:r>
                            <a:rPr lang="en-US" sz="1500" b="0" dirty="0" smtClean="0">
                              <a:solidFill>
                                <a:schemeClr val="tx1"/>
                              </a:solidFill>
                              <a:latin typeface="Arial" charset="0"/>
                              <a:ea typeface="Arial" charset="0"/>
                              <a:cs typeface="Arial" charset="0"/>
                            </a:rPr>
                            <a:t>.</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500" b="0" dirty="0" smtClean="0">
                              <a:solidFill>
                                <a:schemeClr val="tx1"/>
                              </a:solidFill>
                              <a:latin typeface="Arial" charset="0"/>
                              <a:ea typeface="Arial" charset="0"/>
                              <a:cs typeface="Arial" charset="0"/>
                            </a:rPr>
                            <a:t>If errors are increasing</a:t>
                          </a:r>
                          <a:r>
                            <a:rPr lang="en-US" sz="1500" b="0" baseline="0" dirty="0" smtClean="0">
                              <a:solidFill>
                                <a:schemeClr val="tx1"/>
                              </a:solidFill>
                              <a:latin typeface="Arial" charset="0"/>
                              <a:ea typeface="Arial" charset="0"/>
                              <a:cs typeface="Arial" charset="0"/>
                            </a:rPr>
                            <a:t> (decreasing) in absolute magnitude over time, the stated prediction intervals for future time periods would become too narrow (wide).</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500" b="0" dirty="0" smtClean="0">
                              <a:solidFill>
                                <a:schemeClr val="tx1"/>
                              </a:solidFill>
                              <a:latin typeface="Arial" charset="0"/>
                              <a:ea typeface="Arial" charset="0"/>
                              <a:cs typeface="Arial" charset="0"/>
                            </a:rPr>
                            <a:t>The errors are</a:t>
                          </a:r>
                          <a:r>
                            <a:rPr lang="en-US" sz="1500" b="0" baseline="0" dirty="0" smtClean="0">
                              <a:solidFill>
                                <a:schemeClr val="tx1"/>
                              </a:solidFill>
                              <a:latin typeface="Arial" charset="0"/>
                              <a:ea typeface="Arial" charset="0"/>
                              <a:cs typeface="Arial" charset="0"/>
                            </a:rPr>
                            <a:t> drawn from a normal distribution.</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500" b="0" dirty="0" smtClean="0">
                              <a:solidFill>
                                <a:schemeClr val="tx1"/>
                              </a:solidFill>
                              <a:latin typeface="Arial" charset="0"/>
                              <a:ea typeface="Arial" charset="0"/>
                              <a:cs typeface="Arial" charset="0"/>
                            </a:rPr>
                            <a:t>A distributional assumption is necessary in order to make inferences. The normal distribution is by far the most common choice;</a:t>
                          </a:r>
                          <a:r>
                            <a:rPr lang="en-US" sz="1500" b="0" baseline="0" dirty="0" smtClean="0">
                              <a:solidFill>
                                <a:schemeClr val="tx1"/>
                              </a:solidFill>
                              <a:latin typeface="Arial" charset="0"/>
                              <a:ea typeface="Arial" charset="0"/>
                              <a:cs typeface="Arial" charset="0"/>
                            </a:rPr>
                            <a:t> alternatively use the empirical distribution of the observed errors.</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730766128"/>
                  </p:ext>
                </p:extLst>
              </p:nvPr>
            </p:nvGraphicFramePr>
            <p:xfrm>
              <a:off x="685800" y="1481328"/>
              <a:ext cx="7543799" cy="4023360"/>
            </p:xfrm>
            <a:graphic>
              <a:graphicData uri="http://schemas.openxmlformats.org/drawingml/2006/table">
                <a:tbl>
                  <a:tblPr firstRow="1" bandRow="1">
                    <a:tableStyleId>{5C22544A-7EE6-4342-B048-85BDC9FD1C3A}</a:tableStyleId>
                  </a:tblPr>
                  <a:tblGrid>
                    <a:gridCol w="3052422"/>
                    <a:gridCol w="4491377"/>
                  </a:tblGrid>
                  <a:tr h="777240">
                    <a:tc>
                      <a:txBody>
                        <a:bodyPr/>
                        <a:lstStyle/>
                        <a:p>
                          <a:r>
                            <a:rPr lang="en-US" sz="1500" b="0" dirty="0" smtClean="0">
                              <a:solidFill>
                                <a:schemeClr val="tx1"/>
                              </a:solidFill>
                              <a:latin typeface="Arial" charset="0"/>
                              <a:ea typeface="Arial" charset="0"/>
                              <a:cs typeface="Arial" charset="0"/>
                            </a:rPr>
                            <a:t>The expected</a:t>
                          </a:r>
                          <a:r>
                            <a:rPr lang="en-US" sz="1500" b="0" baseline="0" dirty="0" smtClean="0">
                              <a:solidFill>
                                <a:schemeClr val="tx1"/>
                              </a:solidFill>
                              <a:latin typeface="Arial" charset="0"/>
                              <a:ea typeface="Arial" charset="0"/>
                              <a:cs typeface="Arial" charset="0"/>
                            </a:rPr>
                            <a:t> value of each error term is zero.</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500" b="0" dirty="0" smtClean="0">
                              <a:solidFill>
                                <a:schemeClr val="tx1"/>
                              </a:solidFill>
                              <a:latin typeface="Arial" charset="0"/>
                              <a:ea typeface="Arial" charset="0"/>
                              <a:cs typeface="Arial" charset="0"/>
                            </a:rPr>
                            <a:t>We need to assume that there is no bias in the measurement process; otherwise the observed values would not reflect the true process.</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1234440">
                    <a:tc>
                      <a:txBody>
                        <a:bodyPr/>
                        <a:lstStyle/>
                        <a:p>
                          <a:r>
                            <a:rPr lang="en-US" sz="1500" b="0" dirty="0" smtClean="0">
                              <a:solidFill>
                                <a:schemeClr val="tx1"/>
                              </a:solidFill>
                              <a:latin typeface="Arial" charset="0"/>
                              <a:ea typeface="Arial" charset="0"/>
                              <a:cs typeface="Arial" charset="0"/>
                            </a:rPr>
                            <a:t>The errors for different</a:t>
                          </a:r>
                          <a:r>
                            <a:rPr lang="en-US" sz="1500" b="0" baseline="0" dirty="0" smtClean="0">
                              <a:solidFill>
                                <a:schemeClr val="tx1"/>
                              </a:solidFill>
                              <a:latin typeface="Arial" charset="0"/>
                              <a:ea typeface="Arial" charset="0"/>
                              <a:cs typeface="Arial" charset="0"/>
                            </a:rPr>
                            <a:t> time periods independent of (or at least uncorrelated with) one another and also independent of past states.</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500" b="0" dirty="0" smtClean="0">
                              <a:solidFill>
                                <a:schemeClr val="tx1"/>
                              </a:solidFill>
                              <a:latin typeface="Arial" charset="0"/>
                              <a:ea typeface="Arial" charset="0"/>
                              <a:cs typeface="Arial" charset="0"/>
                            </a:rPr>
                            <a:t>If errors are related, we could</a:t>
                          </a:r>
                          <a:r>
                            <a:rPr lang="en-US" sz="1500" b="0" baseline="0" dirty="0" smtClean="0">
                              <a:solidFill>
                                <a:schemeClr val="tx1"/>
                              </a:solidFill>
                              <a:latin typeface="Arial" charset="0"/>
                              <a:ea typeface="Arial" charset="0"/>
                              <a:cs typeface="Arial" charset="0"/>
                            </a:rPr>
                            <a:t> improve the forecast by using this information.</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1005840">
                    <a:tc>
                      <a:txBody>
                        <a:bodyPr/>
                        <a:lstStyle/>
                        <a:p>
                          <a:endParaRPr lang="en-US"/>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blipFill rotWithShape="0">
                          <a:blip r:embed="rId2"/>
                          <a:stretch>
                            <a:fillRect l="-200" t="-201212" r="-147505" b="-106667"/>
                          </a:stretch>
                        </a:blipFill>
                      </a:tcPr>
                    </a:tc>
                    <a:tc>
                      <a:txBody>
                        <a:bodyPr/>
                        <a:lstStyle/>
                        <a:p>
                          <a:r>
                            <a:rPr lang="en-US" sz="1500" b="0" dirty="0" smtClean="0">
                              <a:solidFill>
                                <a:schemeClr val="tx1"/>
                              </a:solidFill>
                              <a:latin typeface="Arial" charset="0"/>
                              <a:ea typeface="Arial" charset="0"/>
                              <a:cs typeface="Arial" charset="0"/>
                            </a:rPr>
                            <a:t>If errors are increasing</a:t>
                          </a:r>
                          <a:r>
                            <a:rPr lang="en-US" sz="1500" b="0" baseline="0" dirty="0" smtClean="0">
                              <a:solidFill>
                                <a:schemeClr val="tx1"/>
                              </a:solidFill>
                              <a:latin typeface="Arial" charset="0"/>
                              <a:ea typeface="Arial" charset="0"/>
                              <a:cs typeface="Arial" charset="0"/>
                            </a:rPr>
                            <a:t> (decreasing) in absolute magnitude over time, the stated prediction intervals for future time periods would become too narrow (wide).</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1005840">
                    <a:tc>
                      <a:txBody>
                        <a:bodyPr/>
                        <a:lstStyle/>
                        <a:p>
                          <a:r>
                            <a:rPr lang="en-US" sz="1500" b="0" dirty="0" smtClean="0">
                              <a:solidFill>
                                <a:schemeClr val="tx1"/>
                              </a:solidFill>
                              <a:latin typeface="Arial" charset="0"/>
                              <a:ea typeface="Arial" charset="0"/>
                              <a:cs typeface="Arial" charset="0"/>
                            </a:rPr>
                            <a:t>The errors are</a:t>
                          </a:r>
                          <a:r>
                            <a:rPr lang="en-US" sz="1500" b="0" baseline="0" dirty="0" smtClean="0">
                              <a:solidFill>
                                <a:schemeClr val="tx1"/>
                              </a:solidFill>
                              <a:latin typeface="Arial" charset="0"/>
                              <a:ea typeface="Arial" charset="0"/>
                              <a:cs typeface="Arial" charset="0"/>
                            </a:rPr>
                            <a:t> drawn from a normal distribution.</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500" b="0" dirty="0" smtClean="0">
                              <a:solidFill>
                                <a:schemeClr val="tx1"/>
                              </a:solidFill>
                              <a:latin typeface="Arial" charset="0"/>
                              <a:ea typeface="Arial" charset="0"/>
                              <a:cs typeface="Arial" charset="0"/>
                            </a:rPr>
                            <a:t>A distributional assumption is necessary in order to make inferences. The normal distribution is by far the most common choice;</a:t>
                          </a:r>
                          <a:r>
                            <a:rPr lang="en-US" sz="1500" b="0" baseline="0" dirty="0" smtClean="0">
                              <a:solidFill>
                                <a:schemeClr val="tx1"/>
                              </a:solidFill>
                              <a:latin typeface="Arial" charset="0"/>
                              <a:ea typeface="Arial" charset="0"/>
                              <a:cs typeface="Arial" charset="0"/>
                            </a:rPr>
                            <a:t> alternatively use the empirical distribution of the observed errors.</a:t>
                          </a:r>
                          <a:endParaRPr lang="en-US" sz="15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bl>
              </a:graphicData>
            </a:graphic>
          </p:graphicFrame>
        </mc:Fallback>
      </mc:AlternateContent>
    </p:spTree>
    <p:extLst>
      <p:ext uri="{BB962C8B-B14F-4D97-AF65-F5344CB8AC3E}">
        <p14:creationId xmlns:p14="http://schemas.microsoft.com/office/powerpoint/2010/main" val="15714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Prediction Intervals from State-Space Models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1800" dirty="0"/>
                  <a:t>The expected value of the next observation is given by the latest level and the one-step-ahead variance is constant, given the assumptions in Table 5.2:</a:t>
                </a:r>
              </a:p>
              <a:p>
                <a:pPr marL="0" indent="0">
                  <a:buNone/>
                </a:pPr>
                <a:endParaRPr lang="en-US" sz="1800" dirty="0"/>
              </a:p>
              <a:p>
                <a:r>
                  <a:rPr lang="en-US" sz="1800" dirty="0"/>
                  <a:t>The one-step-ahead prediction interval may be written as Forecast +/- Z</a:t>
                </a:r>
                <a14:m>
                  <m:oMath xmlns:m="http://schemas.openxmlformats.org/officeDocument/2006/math">
                    <m:r>
                      <a:rPr lang="en-US" sz="1800" i="1" dirty="0" smtClean="0">
                        <a:latin typeface="Cambria Math" charset="0"/>
                        <a:ea typeface="Cambria Math" charset="0"/>
                        <a:cs typeface="Cambria Math" charset="0"/>
                      </a:rPr>
                      <m:t>×</m:t>
                    </m:r>
                  </m:oMath>
                </a14:m>
                <a:r>
                  <a:rPr lang="en-US" sz="1800" dirty="0"/>
                  <a:t>RMSE:</a:t>
                </a:r>
              </a:p>
              <a:p>
                <a:pPr marL="0" indent="0">
                  <a:buNone/>
                </a:pPr>
                <a:endParaRPr lang="en-US" sz="1800" dirty="0"/>
              </a:p>
              <a:p>
                <a:r>
                  <a:rPr lang="en-US" sz="1800" dirty="0"/>
                  <a:t>Similarly, the </a:t>
                </a:r>
                <a:r>
                  <a:rPr lang="en-US" sz="1800" i="1" dirty="0"/>
                  <a:t>h</a:t>
                </a:r>
                <a:r>
                  <a:rPr lang="en-US" sz="1800" dirty="0"/>
                  <a:t>-step-ahead prediction interval is (see Appendix 5A for details):</a:t>
                </a:r>
              </a:p>
              <a:p>
                <a:pPr marL="0" indent="0">
                  <a:buNone/>
                </a:pPr>
                <a:endParaRPr lang="en-US" sz="1800" dirty="0"/>
              </a:p>
              <a:p>
                <a:pPr>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778" t="-2205" r="-566"/>
                </a:stretch>
              </a:blipFill>
            </p:spPr>
            <p:txBody>
              <a:bodyPr/>
              <a:lstStyle/>
              <a:p>
                <a:r>
                  <a:rPr lang="en-US">
                    <a:noFill/>
                  </a:rPr>
                  <a:t> </a:t>
                </a:r>
              </a:p>
            </p:txBody>
          </p:sp>
        </mc:Fallback>
      </mc:AlternateContent>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5: State-Space Models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9</a:t>
            </a:fld>
            <a:endParaRPr lang="en-US" dirty="0"/>
          </a:p>
        </p:txBody>
      </p:sp>
      <p:graphicFrame>
        <p:nvGraphicFramePr>
          <p:cNvPr id="9" name="Object 2"/>
          <p:cNvGraphicFramePr>
            <a:graphicFrameLocks noChangeAspect="1"/>
          </p:cNvGraphicFramePr>
          <p:nvPr>
            <p:extLst>
              <p:ext uri="{D42A27DB-BD31-4B8C-83A1-F6EECF244321}">
                <p14:modId xmlns:p14="http://schemas.microsoft.com/office/powerpoint/2010/main" val="587305864"/>
              </p:ext>
            </p:extLst>
          </p:nvPr>
        </p:nvGraphicFramePr>
        <p:xfrm>
          <a:off x="2804160" y="2208808"/>
          <a:ext cx="3555524" cy="412235"/>
        </p:xfrm>
        <a:graphic>
          <a:graphicData uri="http://schemas.openxmlformats.org/presentationml/2006/ole">
            <mc:AlternateContent xmlns:mc="http://schemas.openxmlformats.org/markup-compatibility/2006">
              <mc:Choice xmlns:v="urn:schemas-microsoft-com:vml" Requires="v">
                <p:oleObj spid="_x0000_s47151" name="Equation" r:id="rId4" imgW="2252546" imgH="238621" progId="">
                  <p:embed/>
                </p:oleObj>
              </mc:Choice>
              <mc:Fallback>
                <p:oleObj name="Equation" r:id="rId4" imgW="2252546" imgH="2386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160" y="2208808"/>
                        <a:ext cx="3555524" cy="412235"/>
                      </a:xfrm>
                      <a:prstGeom prst="rect">
                        <a:avLst/>
                      </a:prstGeom>
                      <a:noFill/>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674462778"/>
              </p:ext>
            </p:extLst>
          </p:nvPr>
        </p:nvGraphicFramePr>
        <p:xfrm>
          <a:off x="3246120" y="3163889"/>
          <a:ext cx="2321560" cy="488481"/>
        </p:xfrm>
        <a:graphic>
          <a:graphicData uri="http://schemas.openxmlformats.org/presentationml/2006/ole">
            <mc:AlternateContent xmlns:mc="http://schemas.openxmlformats.org/markup-compatibility/2006">
              <mc:Choice xmlns:v="urn:schemas-microsoft-com:vml" Requires="v">
                <p:oleObj spid="_x0000_s47152" name="Equation" r:id="rId6" imgW="1358640" imgH="304560" progId="Equation.DSMT4">
                  <p:embed/>
                </p:oleObj>
              </mc:Choice>
              <mc:Fallback>
                <p:oleObj name="Equation" r:id="rId6" imgW="1358640" imgH="304560" progId="Equation.DSMT4">
                  <p:embed/>
                  <p:pic>
                    <p:nvPicPr>
                      <p:cNvPr id="0" name=""/>
                      <p:cNvPicPr>
                        <a:picLocks noChangeAspect="1" noChangeArrowheads="1"/>
                      </p:cNvPicPr>
                      <p:nvPr/>
                    </p:nvPicPr>
                    <p:blipFill>
                      <a:blip r:embed="rId7"/>
                      <a:srcRect/>
                      <a:stretch>
                        <a:fillRect/>
                      </a:stretch>
                    </p:blipFill>
                    <p:spPr bwMode="auto">
                      <a:xfrm>
                        <a:off x="3246120" y="3163889"/>
                        <a:ext cx="2321560" cy="488481"/>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475448"/>
              </p:ext>
            </p:extLst>
          </p:nvPr>
        </p:nvGraphicFramePr>
        <p:xfrm>
          <a:off x="3246120" y="4195216"/>
          <a:ext cx="2566352" cy="473430"/>
        </p:xfrm>
        <a:graphic>
          <a:graphicData uri="http://schemas.openxmlformats.org/presentationml/2006/ole">
            <mc:AlternateContent xmlns:mc="http://schemas.openxmlformats.org/markup-compatibility/2006">
              <mc:Choice xmlns:v="urn:schemas-microsoft-com:vml" Requires="v">
                <p:oleObj spid="_x0000_s47153" name="Equation" r:id="rId8" imgW="1549080" imgH="304560" progId="Equation.DSMT4">
                  <p:embed/>
                </p:oleObj>
              </mc:Choice>
              <mc:Fallback>
                <p:oleObj name="Equation" r:id="rId8" imgW="1549080" imgH="304560" progId="Equation.DSMT4">
                  <p:embed/>
                  <p:pic>
                    <p:nvPicPr>
                      <p:cNvPr id="0" name=""/>
                      <p:cNvPicPr>
                        <a:picLocks noChangeAspect="1" noChangeArrowheads="1"/>
                      </p:cNvPicPr>
                      <p:nvPr/>
                    </p:nvPicPr>
                    <p:blipFill>
                      <a:blip r:embed="rId9"/>
                      <a:srcRect/>
                      <a:stretch>
                        <a:fillRect/>
                      </a:stretch>
                    </p:blipFill>
                    <p:spPr bwMode="auto">
                      <a:xfrm>
                        <a:off x="3246120" y="4195216"/>
                        <a:ext cx="2566352" cy="473430"/>
                      </a:xfrm>
                      <a:prstGeom prst="rect">
                        <a:avLst/>
                      </a:prstGeom>
                      <a:noFill/>
                      <a:extLst/>
                    </p:spPr>
                  </p:pic>
                </p:oleObj>
              </mc:Fallback>
            </mc:AlternateContent>
          </a:graphicData>
        </a:graphic>
      </p:graphicFrame>
    </p:spTree>
    <p:extLst>
      <p:ext uri="{BB962C8B-B14F-4D97-AF65-F5344CB8AC3E}">
        <p14:creationId xmlns:p14="http://schemas.microsoft.com/office/powerpoint/2010/main" val="564997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1249</TotalTime>
  <Words>2587</Words>
  <Application>Microsoft Macintosh PowerPoint</Application>
  <PresentationFormat>On-screen Show (4:3)</PresentationFormat>
  <Paragraphs>223</Paragraphs>
  <Slides>28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.AppleSystemUIFont</vt:lpstr>
      <vt:lpstr>Arial</vt:lpstr>
      <vt:lpstr>Calibri</vt:lpstr>
      <vt:lpstr>Cambria Math</vt:lpstr>
      <vt:lpstr>Symbol</vt:lpstr>
      <vt:lpstr>Times New Roman</vt:lpstr>
      <vt:lpstr>Office Theme</vt:lpstr>
      <vt:lpstr>Equation</vt:lpstr>
      <vt:lpstr>State-Space  Models for  Time Series</vt:lpstr>
      <vt:lpstr>Chapter 5: State-Space Models for Time Series</vt:lpstr>
      <vt:lpstr>5.1 State-Space Models for Exponential Smoothing</vt:lpstr>
      <vt:lpstr>5.1 State-Space Models for Exponential Smoothing</vt:lpstr>
      <vt:lpstr>5.1 State-Space Models for Exponential Smoothing</vt:lpstr>
      <vt:lpstr>5.1 State-Space Models for Exponential Smoothing</vt:lpstr>
      <vt:lpstr>5.1 State-Space Models for Exponential Smoothing</vt:lpstr>
      <vt:lpstr>5.2 The Random Error Term:  Assumptions and Rationale</vt:lpstr>
      <vt:lpstr>5.3 Prediction Intervals from State-Space Models</vt:lpstr>
      <vt:lpstr>5.3 Prediction Intervals from State-Space Models</vt:lpstr>
      <vt:lpstr>5.3 Prediction Intervals from State-Space Models</vt:lpstr>
      <vt:lpstr>5.3 Prediction Intervals from State-Space Models</vt:lpstr>
      <vt:lpstr>5.3 Prediction Intervals from State-Space Models</vt:lpstr>
      <vt:lpstr>5.4 Model Selection</vt:lpstr>
      <vt:lpstr>5.4 Model Selection</vt:lpstr>
      <vt:lpstr>5.4 Model Selection</vt:lpstr>
      <vt:lpstr>5.4 Model Selection</vt:lpstr>
      <vt:lpstr>5.4 Model Selection</vt:lpstr>
      <vt:lpstr>5.4 Model Selection</vt:lpstr>
      <vt:lpstr>5.5 Outliers</vt:lpstr>
      <vt:lpstr>5.5 Outliers</vt:lpstr>
      <vt:lpstr>5.5 Outliers</vt:lpstr>
      <vt:lpstr>5.6 State-Space Modeling Principles</vt:lpstr>
      <vt:lpstr>Take-Aways</vt:lpstr>
      <vt:lpstr>Minicase 5.1 Analysis of UK Retail Sales</vt:lpstr>
      <vt:lpstr>Minicase 5.2 Prediction Intervals for WFJ Sales</vt:lpstr>
      <vt:lpstr>Appendix 5A: Derivation of  Forecast Means and Variances</vt:lpstr>
      <vt:lpstr>Appendix 5B: State-Space Models with  Multiplicative Seasonals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80</cp:revision>
  <dcterms:created xsi:type="dcterms:W3CDTF">2017-08-05T17:51:38Z</dcterms:created>
  <dcterms:modified xsi:type="dcterms:W3CDTF">2017-08-23T18:13:20Z</dcterms:modified>
</cp:coreProperties>
</file>