
<file path=[Content_Types].xml><?xml version="1.0" encoding="utf-8"?>
<Types xmlns="http://schemas.openxmlformats.org/package/2006/content-types">
  <Default Extension="xml" ContentType="application/xml"/>
  <Default Extension="png" ContentType="image/png"/>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6"/>
  </p:notesMasterIdLst>
  <p:sldIdLst>
    <p:sldId id="256" r:id="rId2"/>
    <p:sldId id="258" r:id="rId3"/>
    <p:sldId id="259" r:id="rId4"/>
    <p:sldId id="261" r:id="rId5"/>
    <p:sldId id="291" r:id="rId6"/>
    <p:sldId id="292" r:id="rId7"/>
    <p:sldId id="293" r:id="rId8"/>
    <p:sldId id="325" r:id="rId9"/>
    <p:sldId id="326" r:id="rId10"/>
    <p:sldId id="327" r:id="rId11"/>
    <p:sldId id="263" r:id="rId12"/>
    <p:sldId id="328" r:id="rId13"/>
    <p:sldId id="358" r:id="rId14"/>
    <p:sldId id="329" r:id="rId15"/>
    <p:sldId id="330" r:id="rId16"/>
    <p:sldId id="331" r:id="rId17"/>
    <p:sldId id="332" r:id="rId18"/>
    <p:sldId id="333" r:id="rId19"/>
    <p:sldId id="334" r:id="rId20"/>
    <p:sldId id="335" r:id="rId21"/>
    <p:sldId id="294" r:id="rId22"/>
    <p:sldId id="336" r:id="rId23"/>
    <p:sldId id="338" r:id="rId24"/>
    <p:sldId id="339" r:id="rId25"/>
    <p:sldId id="340" r:id="rId26"/>
    <p:sldId id="341" r:id="rId27"/>
    <p:sldId id="342" r:id="rId28"/>
    <p:sldId id="343" r:id="rId29"/>
    <p:sldId id="344" r:id="rId30"/>
    <p:sldId id="345" r:id="rId31"/>
    <p:sldId id="296" r:id="rId32"/>
    <p:sldId id="346" r:id="rId33"/>
    <p:sldId id="266" r:id="rId34"/>
    <p:sldId id="297" r:id="rId35"/>
    <p:sldId id="298" r:id="rId36"/>
    <p:sldId id="299" r:id="rId37"/>
    <p:sldId id="347" r:id="rId38"/>
    <p:sldId id="348" r:id="rId39"/>
    <p:sldId id="349" r:id="rId40"/>
    <p:sldId id="350" r:id="rId41"/>
    <p:sldId id="300" r:id="rId42"/>
    <p:sldId id="351" r:id="rId43"/>
    <p:sldId id="352" r:id="rId44"/>
    <p:sldId id="353" r:id="rId45"/>
    <p:sldId id="354" r:id="rId46"/>
    <p:sldId id="267" r:id="rId47"/>
    <p:sldId id="355" r:id="rId48"/>
    <p:sldId id="359" r:id="rId49"/>
    <p:sldId id="304" r:id="rId50"/>
    <p:sldId id="305" r:id="rId51"/>
    <p:sldId id="356" r:id="rId52"/>
    <p:sldId id="290" r:id="rId53"/>
    <p:sldId id="324" r:id="rId54"/>
    <p:sldId id="35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752"/>
    <a:srgbClr val="873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22"/>
    <p:restoredTop sz="94643"/>
  </p:normalViewPr>
  <p:slideViewPr>
    <p:cSldViewPr snapToGrid="0" snapToObjects="1">
      <p:cViewPr varScale="1">
        <p:scale>
          <a:sx n="119" d="100"/>
          <a:sy n="119" d="100"/>
        </p:scale>
        <p:origin x="18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 Id="rId2"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8/23/17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1</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481328"/>
            <a:ext cx="7543800" cy="4698810"/>
          </a:xfrm>
        </p:spPr>
        <p:txBody>
          <a:bodyPr/>
          <a:lstStyle>
            <a:lvl1pPr>
              <a:lnSpc>
                <a:spcPct val="100000"/>
              </a:lnSpc>
              <a:buClr>
                <a:srgbClr val="873B1F"/>
              </a:buClr>
              <a:defRPr sz="2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6: ARIMA Models</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28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6.wmf"/><Relationship Id="rId5" Type="http://schemas.openxmlformats.org/officeDocument/2006/relationships/image" Target="../media/image17.tif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 Id="rId3" Type="http://schemas.openxmlformats.org/officeDocument/2006/relationships/image" Target="../media/image2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5.wmf"/><Relationship Id="rId5" Type="http://schemas.openxmlformats.org/officeDocument/2006/relationships/oleObject" Target="../embeddings/oleObject8.bin"/><Relationship Id="rId6" Type="http://schemas.openxmlformats.org/officeDocument/2006/relationships/image" Target="../media/image36.wmf"/><Relationship Id="rId7" Type="http://schemas.openxmlformats.org/officeDocument/2006/relationships/image" Target="../media/image37.tif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 Id="rId3" Type="http://schemas.openxmlformats.org/officeDocument/2006/relationships/image" Target="../media/image41.tiff"/></Relationships>
</file>

<file path=ppt/slides/_rels/slide31.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oleObject" Target="../embeddings/oleObject9.bin"/><Relationship Id="rId5" Type="http://schemas.openxmlformats.org/officeDocument/2006/relationships/image" Target="../media/image42.wmf"/><Relationship Id="rId6" Type="http://schemas.openxmlformats.org/officeDocument/2006/relationships/image" Target="../media/image44.tif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 Id="rId3" Type="http://schemas.openxmlformats.org/officeDocument/2006/relationships/image" Target="../media/image46.tif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47.wmf"/><Relationship Id="rId5" Type="http://schemas.openxmlformats.org/officeDocument/2006/relationships/image" Target="../media/image46.png"/><Relationship Id="rId6" Type="http://schemas.openxmlformats.org/officeDocument/2006/relationships/oleObject" Target="../embeddings/oleObject11.bin"/><Relationship Id="rId7" Type="http://schemas.openxmlformats.org/officeDocument/2006/relationships/image" Target="../media/image48.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 Id="rId3" Type="http://schemas.openxmlformats.org/officeDocument/2006/relationships/image" Target="../media/image49.tif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50.wmf"/><Relationship Id="rId5" Type="http://schemas.openxmlformats.org/officeDocument/2006/relationships/oleObject" Target="../embeddings/oleObject13.bin"/><Relationship Id="rId6" Type="http://schemas.openxmlformats.org/officeDocument/2006/relationships/image" Target="../media/image51.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oleObject" Target="../embeddings/oleObject2.bin"/><Relationship Id="rId5" Type="http://schemas.openxmlformats.org/officeDocument/2006/relationships/image" Target="../media/image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 Id="rId3" Type="http://schemas.openxmlformats.org/officeDocument/2006/relationships/image" Target="../media/image57.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tiff"/><Relationship Id="rId3" Type="http://schemas.openxmlformats.org/officeDocument/2006/relationships/image" Target="../media/image59.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 Id="rId3" Type="http://schemas.openxmlformats.org/officeDocument/2006/relationships/image" Target="../media/image6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 Id="rId3" Type="http://schemas.openxmlformats.org/officeDocument/2006/relationships/image" Target="../media/image66.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4.bin"/><Relationship Id="rId5" Type="http://schemas.openxmlformats.org/officeDocument/2006/relationships/image" Target="../media/image8.wmf"/><Relationship Id="rId6" Type="http://schemas.openxmlformats.org/officeDocument/2006/relationships/oleObject" Target="../embeddings/oleObject5.bin"/><Relationship Id="rId7" Type="http://schemas.openxmlformats.org/officeDocument/2006/relationships/image" Target="../media/image9.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Autoregressive Integrated </a:t>
            </a:r>
            <a:br>
              <a:rPr lang="en-US" dirty="0" smtClean="0"/>
            </a:br>
            <a:r>
              <a:rPr lang="en-US" dirty="0" smtClean="0"/>
              <a:t>Moving Average (ARIMA) </a:t>
            </a:r>
            <a:br>
              <a:rPr lang="en-US" dirty="0" smtClean="0"/>
            </a:br>
            <a:r>
              <a:rPr lang="en-US" dirty="0" smtClean="0"/>
              <a:t>Models</a:t>
            </a:r>
            <a:endParaRPr lang="en-US" dirty="0"/>
          </a:p>
        </p:txBody>
      </p:sp>
      <p:sp>
        <p:nvSpPr>
          <p:cNvPr id="3" name="Subtitle 2"/>
          <p:cNvSpPr>
            <a:spLocks noGrp="1"/>
          </p:cNvSpPr>
          <p:nvPr>
            <p:ph type="subTitle" idx="1"/>
          </p:nvPr>
        </p:nvSpPr>
        <p:spPr/>
        <p:txBody>
          <a:bodyPr/>
          <a:lstStyle/>
          <a:p>
            <a:r>
              <a:rPr lang="en-US" dirty="0" smtClean="0"/>
              <a:t>Chapter </a:t>
            </a:r>
            <a:r>
              <a:rPr lang="en-US" dirty="0"/>
              <a:t>6</a:t>
            </a:r>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Autoregressive Moving Average (ARMA)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10</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10" name="Text Box 6"/>
          <p:cNvSpPr txBox="1">
            <a:spLocks noChangeArrowheads="1"/>
          </p:cNvSpPr>
          <p:nvPr/>
        </p:nvSpPr>
        <p:spPr bwMode="auto">
          <a:xfrm>
            <a:off x="685799" y="5166639"/>
            <a:ext cx="7438869"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GB" u="none" dirty="0" smtClean="0">
                <a:solidFill>
                  <a:srgbClr val="873B1F"/>
                </a:solidFill>
                <a:latin typeface="Arial" charset="0"/>
                <a:ea typeface="Arial" charset="0"/>
                <a:cs typeface="Arial" charset="0"/>
              </a:rPr>
              <a:t>What would the ACF </a:t>
            </a:r>
            <a:r>
              <a:rPr lang="en-US" u="none" dirty="0" smtClean="0">
                <a:solidFill>
                  <a:srgbClr val="873B1F"/>
                </a:solidFill>
                <a:latin typeface="Arial" charset="0"/>
                <a:ea typeface="Arial" charset="0"/>
                <a:cs typeface="Arial" charset="0"/>
              </a:rPr>
              <a:t>for an MA(2) scheme look like?</a:t>
            </a:r>
            <a:endParaRPr lang="en-GB" u="none" dirty="0" smtClean="0">
              <a:solidFill>
                <a:srgbClr val="873B1F"/>
              </a:solidFill>
              <a:latin typeface="Arial" charset="0"/>
              <a:ea typeface="Arial" charset="0"/>
              <a:cs typeface="Arial" charset="0"/>
            </a:endParaRPr>
          </a:p>
        </p:txBody>
      </p:sp>
      <p:sp>
        <p:nvSpPr>
          <p:cNvPr id="4" name="Rectangle 3"/>
          <p:cNvSpPr/>
          <p:nvPr/>
        </p:nvSpPr>
        <p:spPr>
          <a:xfrm>
            <a:off x="685798" y="1481328"/>
            <a:ext cx="7438869" cy="276999"/>
          </a:xfrm>
          <a:prstGeom prst="rect">
            <a:avLst/>
          </a:prstGeom>
        </p:spPr>
        <p:txBody>
          <a:bodyPr wrap="square" lIns="0" tIns="0" rIns="0" bIns="0">
            <a:spAutoFit/>
          </a:bodyPr>
          <a:lstStyle/>
          <a:p>
            <a:pPr>
              <a:spcBef>
                <a:spcPct val="20000"/>
              </a:spcBef>
            </a:pPr>
            <a:r>
              <a:rPr lang="en-US" dirty="0">
                <a:latin typeface="Arial" charset="0"/>
                <a:ea typeface="Arial" charset="0"/>
                <a:cs typeface="Arial" charset="0"/>
              </a:rPr>
              <a:t>Moving Average models have a simple ACF structure.</a:t>
            </a:r>
          </a:p>
        </p:txBody>
      </p:sp>
      <mc:AlternateContent xmlns:mc="http://schemas.openxmlformats.org/markup-compatibility/2006" xmlns:a14="http://schemas.microsoft.com/office/drawing/2010/main">
        <mc:Choice Requires="a14">
          <p:sp>
            <p:nvSpPr>
              <p:cNvPr id="8" name="TextBox 7"/>
              <p:cNvSpPr txBox="1"/>
              <p:nvPr/>
            </p:nvSpPr>
            <p:spPr>
              <a:xfrm>
                <a:off x="685798" y="2037924"/>
                <a:ext cx="7543801" cy="246221"/>
              </a:xfrm>
              <a:prstGeom prst="rect">
                <a:avLst/>
              </a:prstGeom>
              <a:noFill/>
            </p:spPr>
            <p:txBody>
              <a:bodyPr wrap="square" lIns="0" tIns="0" rIns="0" bIns="0" rtlCol="0">
                <a:spAutoFit/>
              </a:bodyPr>
              <a:lstStyle/>
              <a:p>
                <a:pPr marL="1030288" indent="-1030288"/>
                <a:r>
                  <a:rPr lang="en-US" sz="1600" b="1" dirty="0" smtClean="0">
                    <a:solidFill>
                      <a:srgbClr val="182752"/>
                    </a:solidFill>
                    <a:latin typeface="Arial" charset="0"/>
                    <a:ea typeface="Arial" charset="0"/>
                    <a:cs typeface="Arial" charset="0"/>
                  </a:rPr>
                  <a:t>Figure 6.4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 for MA(1) Scheme with (A) </a:t>
                </a:r>
                <a14:m>
                  <m:oMath xmlns:m="http://schemas.openxmlformats.org/officeDocument/2006/math">
                    <m:r>
                      <a:rPr lang="en-US" sz="1600" b="1" i="1" smtClean="0">
                        <a:solidFill>
                          <a:srgbClr val="873B1F"/>
                        </a:solidFill>
                        <a:latin typeface="Cambria Math" charset="0"/>
                        <a:ea typeface="Cambria Math" charset="0"/>
                        <a:cs typeface="Cambria Math" charset="0"/>
                      </a:rPr>
                      <m:t>𝜽</m:t>
                    </m:r>
                  </m:oMath>
                </a14:m>
                <a:r>
                  <a:rPr lang="en-US" sz="1600" b="1" dirty="0" smtClean="0">
                    <a:solidFill>
                      <a:srgbClr val="873B1F"/>
                    </a:solidFill>
                    <a:latin typeface="Arial" charset="0"/>
                    <a:ea typeface="Arial" charset="0"/>
                    <a:cs typeface="Arial" charset="0"/>
                  </a:rPr>
                  <a:t> = –0.6 and (B) </a:t>
                </a:r>
                <a14:m>
                  <m:oMath xmlns:m="http://schemas.openxmlformats.org/officeDocument/2006/math">
                    <m:r>
                      <a:rPr lang="en-US" sz="1600" b="1" i="1">
                        <a:solidFill>
                          <a:srgbClr val="873B1F"/>
                        </a:solidFill>
                        <a:latin typeface="Cambria Math" charset="0"/>
                        <a:ea typeface="Cambria Math" charset="0"/>
                        <a:cs typeface="Cambria Math" charset="0"/>
                      </a:rPr>
                      <m:t>𝜽</m:t>
                    </m:r>
                  </m:oMath>
                </a14:m>
                <a:r>
                  <a:rPr lang="en-US" sz="1600" b="1" dirty="0">
                    <a:solidFill>
                      <a:srgbClr val="873B1F"/>
                    </a:solidFill>
                    <a:latin typeface="Arial" charset="0"/>
                    <a:ea typeface="Arial" charset="0"/>
                    <a:cs typeface="Arial" charset="0"/>
                  </a:rPr>
                  <a:t> = </a:t>
                </a:r>
                <a:r>
                  <a:rPr lang="en-US" sz="1600" b="1" dirty="0" smtClean="0">
                    <a:solidFill>
                      <a:srgbClr val="873B1F"/>
                    </a:solidFill>
                    <a:latin typeface="Arial" charset="0"/>
                    <a:ea typeface="Arial" charset="0"/>
                    <a:cs typeface="Arial" charset="0"/>
                  </a:rPr>
                  <a:t>0.6</a:t>
                </a:r>
                <a:endParaRPr lang="en-US" sz="1600" i="1" dirty="0">
                  <a:solidFill>
                    <a:srgbClr val="873B1F"/>
                  </a:solidFill>
                  <a:latin typeface="Arial" charset="0"/>
                  <a:ea typeface="Arial" charset="0"/>
                  <a:cs typeface="Arial"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85798" y="2037924"/>
                <a:ext cx="7543801" cy="246221"/>
              </a:xfrm>
              <a:prstGeom prst="rect">
                <a:avLst/>
              </a:prstGeom>
              <a:blipFill rotWithShape="0">
                <a:blip r:embed="rId2"/>
                <a:stretch>
                  <a:fillRect l="-1616" t="-24390" b="-48780"/>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685798" y="2377672"/>
            <a:ext cx="7459313" cy="2348705"/>
          </a:xfrm>
          <a:prstGeom prst="rect">
            <a:avLst/>
          </a:prstGeom>
        </p:spPr>
      </p:pic>
    </p:spTree>
    <p:extLst>
      <p:ext uri="{BB962C8B-B14F-4D97-AF65-F5344CB8AC3E}">
        <p14:creationId xmlns:p14="http://schemas.microsoft.com/office/powerpoint/2010/main" val="163553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 Autoregressive Moving Average (ARMA) Models</a:t>
            </a:r>
          </a:p>
        </p:txBody>
      </p:sp>
      <p:sp>
        <p:nvSpPr>
          <p:cNvPr id="3" name="Content Placeholder 2"/>
          <p:cNvSpPr>
            <a:spLocks noGrp="1"/>
          </p:cNvSpPr>
          <p:nvPr>
            <p:ph idx="1"/>
          </p:nvPr>
        </p:nvSpPr>
        <p:spPr>
          <a:xfrm>
            <a:off x="685801" y="1481328"/>
            <a:ext cx="3065318" cy="4667224"/>
          </a:xfrm>
        </p:spPr>
        <p:txBody>
          <a:bodyPr>
            <a:normAutofit/>
          </a:bodyPr>
          <a:lstStyle/>
          <a:p>
            <a:pPr marL="0" indent="0">
              <a:buNone/>
            </a:pPr>
            <a:r>
              <a:rPr lang="en-US" b="1" dirty="0" smtClean="0">
                <a:solidFill>
                  <a:srgbClr val="873B1F"/>
                </a:solidFill>
              </a:rPr>
              <a:t>Partial Autocorrelations</a:t>
            </a:r>
          </a:p>
          <a:p>
            <a:r>
              <a:rPr lang="en-US" sz="1800" dirty="0"/>
              <a:t>For </a:t>
            </a:r>
            <a:r>
              <a:rPr lang="en-US" sz="1800" i="1" dirty="0"/>
              <a:t>k</a:t>
            </a:r>
            <a:r>
              <a:rPr lang="en-US" sz="1800" dirty="0"/>
              <a:t> </a:t>
            </a:r>
            <a:r>
              <a:rPr lang="en-US" sz="1800" i="1" dirty="0"/>
              <a:t>= </a:t>
            </a:r>
            <a:r>
              <a:rPr lang="en-US" sz="1800" dirty="0"/>
              <a:t>1,2, …, fit an AR scheme of order </a:t>
            </a:r>
            <a:r>
              <a:rPr lang="en-US" sz="1800" i="1" dirty="0"/>
              <a:t>k</a:t>
            </a:r>
            <a:r>
              <a:rPr lang="en-US" sz="1800" dirty="0"/>
              <a:t> to the data and record the value of the autoregressive coefficient for lag </a:t>
            </a:r>
            <a:r>
              <a:rPr lang="en-US" sz="1800" i="1" dirty="0"/>
              <a:t>k</a:t>
            </a:r>
            <a:r>
              <a:rPr lang="en-US" sz="1800" dirty="0"/>
              <a:t>. Denote this quantity by </a:t>
            </a:r>
            <a:r>
              <a:rPr lang="en-US" sz="1800" i="1" dirty="0"/>
              <a:t>C</a:t>
            </a:r>
            <a:r>
              <a:rPr lang="en-US" sz="1800" i="1" baseline="-25000" dirty="0"/>
              <a:t>k</a:t>
            </a:r>
            <a:r>
              <a:rPr lang="en-US" sz="1800" dirty="0"/>
              <a:t>.</a:t>
            </a:r>
          </a:p>
          <a:p>
            <a:r>
              <a:rPr lang="en-US" sz="1800" dirty="0"/>
              <a:t>The plot </a:t>
            </a:r>
            <a:r>
              <a:rPr lang="en-US" sz="1800" i="1" dirty="0" err="1"/>
              <a:t>C</a:t>
            </a:r>
            <a:r>
              <a:rPr lang="en-US" sz="1800" i="1" baseline="-25000" dirty="0" err="1"/>
              <a:t>k</a:t>
            </a:r>
            <a:r>
              <a:rPr lang="en-US" sz="1800" baseline="-25000" dirty="0"/>
              <a:t> </a:t>
            </a:r>
            <a:r>
              <a:rPr lang="en-US" sz="1800" dirty="0"/>
              <a:t>against </a:t>
            </a:r>
            <a:r>
              <a:rPr lang="en-US" sz="1800" dirty="0" smtClean="0"/>
              <a:t/>
            </a:r>
            <a:br>
              <a:rPr lang="en-US" sz="1800" dirty="0" smtClean="0"/>
            </a:br>
            <a:r>
              <a:rPr lang="en-US" sz="1800" i="1" dirty="0" smtClean="0"/>
              <a:t>k </a:t>
            </a:r>
            <a:r>
              <a:rPr lang="en-US" sz="1800" dirty="0"/>
              <a:t>(=1, 2, 3, …) is the </a:t>
            </a:r>
            <a:r>
              <a:rPr lang="en-US" sz="1800" i="1" dirty="0"/>
              <a:t>Partial Autocorrelation Function </a:t>
            </a:r>
            <a:r>
              <a:rPr lang="en-US" sz="1800" dirty="0"/>
              <a:t>(PACF). For an AR(</a:t>
            </a:r>
            <a:r>
              <a:rPr lang="en-US" sz="1800" i="1" dirty="0"/>
              <a:t>p</a:t>
            </a:r>
            <a:r>
              <a:rPr lang="en-US" sz="1800" dirty="0"/>
              <a:t>) scheme, only the first </a:t>
            </a:r>
            <a:r>
              <a:rPr lang="en-US" sz="1800" i="1" dirty="0"/>
              <a:t>p</a:t>
            </a:r>
            <a:r>
              <a:rPr lang="en-US" sz="1800" dirty="0"/>
              <a:t> values will be nonzero.</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11</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931255" y="1481328"/>
                <a:ext cx="4835438" cy="984885"/>
              </a:xfrm>
              <a:prstGeom prst="rect">
                <a:avLst/>
              </a:prstGeom>
              <a:noFill/>
            </p:spPr>
            <p:txBody>
              <a:bodyPr wrap="square" lIns="0" tIns="0" rIns="0" bIns="0" rtlCol="0">
                <a:spAutoFit/>
              </a:bodyPr>
              <a:lstStyle/>
              <a:p>
                <a:pPr marL="1030288" indent="-1030288"/>
                <a:r>
                  <a:rPr lang="en-US" sz="1600" b="1" dirty="0" smtClean="0">
                    <a:solidFill>
                      <a:srgbClr val="182752"/>
                    </a:solidFill>
                    <a:latin typeface="Arial" charset="0"/>
                    <a:ea typeface="Arial" charset="0"/>
                    <a:cs typeface="Arial" charset="0"/>
                  </a:rPr>
                  <a:t>Figure 6.6	</a:t>
                </a:r>
                <a:r>
                  <a:rPr lang="en-US" sz="1600" b="1" i="1" dirty="0" smtClean="0">
                    <a:solidFill>
                      <a:srgbClr val="873B1F"/>
                    </a:solidFill>
                    <a:latin typeface="Arial" charset="0"/>
                    <a:ea typeface="Arial" charset="0"/>
                    <a:cs typeface="Arial" charset="0"/>
                  </a:rPr>
                  <a:t>PACF</a:t>
                </a:r>
                <a:r>
                  <a:rPr lang="en-US" sz="1600" b="1" dirty="0" smtClean="0">
                    <a:solidFill>
                      <a:srgbClr val="873B1F"/>
                    </a:solidFill>
                    <a:latin typeface="Arial" charset="0"/>
                    <a:ea typeface="Arial" charset="0"/>
                    <a:cs typeface="Arial" charset="0"/>
                  </a:rPr>
                  <a:t> for AR(1) Scheme with </a:t>
                </a:r>
                <a:br>
                  <a:rPr lang="en-US" sz="1600" b="1" dirty="0" smtClean="0">
                    <a:solidFill>
                      <a:srgbClr val="873B1F"/>
                    </a:solidFill>
                    <a:latin typeface="Arial" charset="0"/>
                    <a:ea typeface="Arial" charset="0"/>
                    <a:cs typeface="Arial" charset="0"/>
                  </a:rPr>
                </a:br>
                <a:r>
                  <a:rPr lang="en-US" sz="1600" b="1" dirty="0" smtClean="0">
                    <a:solidFill>
                      <a:srgbClr val="873B1F"/>
                    </a:solidFill>
                    <a:latin typeface="Arial" charset="0"/>
                    <a:ea typeface="Arial" charset="0"/>
                    <a:cs typeface="Arial" charset="0"/>
                  </a:rPr>
                  <a:t>(A) </a:t>
                </a:r>
                <a14:m>
                  <m:oMath xmlns:m="http://schemas.openxmlformats.org/officeDocument/2006/math">
                    <m:r>
                      <a:rPr lang="en-US" sz="1600" b="1" i="1" smtClean="0">
                        <a:solidFill>
                          <a:srgbClr val="873B1F"/>
                        </a:solidFill>
                        <a:latin typeface="Cambria Math" charset="0"/>
                        <a:ea typeface="Cambria Math" charset="0"/>
                        <a:cs typeface="Cambria Math" charset="0"/>
                      </a:rPr>
                      <m:t>𝝓</m:t>
                    </m:r>
                  </m:oMath>
                </a14:m>
                <a:r>
                  <a:rPr lang="en-US" sz="1600" b="1" dirty="0" smtClean="0">
                    <a:solidFill>
                      <a:srgbClr val="873B1F"/>
                    </a:solidFill>
                    <a:latin typeface="Arial" charset="0"/>
                    <a:ea typeface="Arial" charset="0"/>
                    <a:cs typeface="Arial" charset="0"/>
                  </a:rPr>
                  <a:t> = 0.8 and (B) </a:t>
                </a:r>
                <a14:m>
                  <m:oMath xmlns:m="http://schemas.openxmlformats.org/officeDocument/2006/math">
                    <m:r>
                      <a:rPr lang="en-US" sz="1600" b="1" i="1">
                        <a:solidFill>
                          <a:srgbClr val="873B1F"/>
                        </a:solidFill>
                        <a:latin typeface="Cambria Math" charset="0"/>
                        <a:ea typeface="Cambria Math" charset="0"/>
                        <a:cs typeface="Cambria Math" charset="0"/>
                      </a:rPr>
                      <m:t>𝝓</m:t>
                    </m:r>
                    <m:r>
                      <a:rPr lang="en-US" sz="1600" b="1" i="1" smtClean="0">
                        <a:solidFill>
                          <a:srgbClr val="873B1F"/>
                        </a:solidFill>
                        <a:latin typeface="Cambria Math" charset="0"/>
                        <a:ea typeface="Cambria Math" charset="0"/>
                        <a:cs typeface="Cambria Math" charset="0"/>
                      </a:rPr>
                      <m:t> </m:t>
                    </m:r>
                  </m:oMath>
                </a14:m>
                <a:r>
                  <a:rPr lang="en-US" sz="1600" b="1" dirty="0">
                    <a:solidFill>
                      <a:srgbClr val="873B1F"/>
                    </a:solidFill>
                    <a:latin typeface="Arial" charset="0"/>
                    <a:ea typeface="Arial" charset="0"/>
                    <a:cs typeface="Arial" charset="0"/>
                  </a:rPr>
                  <a:t>= </a:t>
                </a:r>
                <a:r>
                  <a:rPr lang="en-US" sz="1600" b="1" dirty="0" smtClean="0">
                    <a:solidFill>
                      <a:srgbClr val="873B1F"/>
                    </a:solidFill>
                    <a:latin typeface="Arial" charset="0"/>
                    <a:ea typeface="Arial" charset="0"/>
                    <a:cs typeface="Arial" charset="0"/>
                  </a:rPr>
                  <a:t>-0.8 and </a:t>
                </a:r>
                <a:br>
                  <a:rPr lang="en-US" sz="1600" b="1" dirty="0" smtClean="0">
                    <a:solidFill>
                      <a:srgbClr val="873B1F"/>
                    </a:solidFill>
                    <a:latin typeface="Arial" charset="0"/>
                    <a:ea typeface="Arial" charset="0"/>
                    <a:cs typeface="Arial" charset="0"/>
                  </a:rPr>
                </a:br>
                <a:r>
                  <a:rPr lang="en-US" sz="1600" b="1" dirty="0" smtClean="0">
                    <a:solidFill>
                      <a:srgbClr val="873B1F"/>
                    </a:solidFill>
                    <a:latin typeface="Arial" charset="0"/>
                    <a:ea typeface="Arial" charset="0"/>
                    <a:cs typeface="Arial" charset="0"/>
                  </a:rPr>
                  <a:t>for MA(1) Scheme with </a:t>
                </a:r>
                <a:r>
                  <a:rPr lang="de-DE" sz="1600" b="1" dirty="0" smtClean="0">
                    <a:solidFill>
                      <a:srgbClr val="873B1F"/>
                    </a:solidFill>
                    <a:latin typeface="Arial" charset="0"/>
                    <a:ea typeface="Arial" charset="0"/>
                    <a:cs typeface="Arial" charset="0"/>
                  </a:rPr>
                  <a:t>(C) </a:t>
                </a:r>
                <a14:m>
                  <m:oMath xmlns:m="http://schemas.openxmlformats.org/officeDocument/2006/math">
                    <m:r>
                      <a:rPr lang="de-DE" sz="1600" b="1" i="1" smtClean="0">
                        <a:solidFill>
                          <a:srgbClr val="873B1F"/>
                        </a:solidFill>
                        <a:latin typeface="Cambria Math" charset="0"/>
                        <a:ea typeface="Cambria Math" charset="0"/>
                        <a:cs typeface="Cambria Math" charset="0"/>
                      </a:rPr>
                      <m:t>𝜽</m:t>
                    </m:r>
                  </m:oMath>
                </a14:m>
                <a:r>
                  <a:rPr lang="en-US" sz="1600" b="1" dirty="0">
                    <a:solidFill>
                      <a:srgbClr val="873B1F"/>
                    </a:solidFill>
                    <a:latin typeface="Arial" charset="0"/>
                    <a:ea typeface="Arial" charset="0"/>
                    <a:cs typeface="Arial" charset="0"/>
                  </a:rPr>
                  <a:t> = </a:t>
                </a:r>
                <a:r>
                  <a:rPr lang="en-US" sz="1600" b="1" dirty="0" smtClean="0">
                    <a:solidFill>
                      <a:srgbClr val="873B1F"/>
                    </a:solidFill>
                    <a:latin typeface="Arial" charset="0"/>
                    <a:ea typeface="Arial" charset="0"/>
                    <a:cs typeface="Arial" charset="0"/>
                  </a:rPr>
                  <a:t>–0.6 </a:t>
                </a:r>
                <a:br>
                  <a:rPr lang="en-US" sz="1600" b="1" dirty="0" smtClean="0">
                    <a:solidFill>
                      <a:srgbClr val="873B1F"/>
                    </a:solidFill>
                    <a:latin typeface="Arial" charset="0"/>
                    <a:ea typeface="Arial" charset="0"/>
                    <a:cs typeface="Arial" charset="0"/>
                  </a:rPr>
                </a:br>
                <a:r>
                  <a:rPr lang="en-US" sz="1600" b="1" dirty="0" smtClean="0">
                    <a:solidFill>
                      <a:srgbClr val="873B1F"/>
                    </a:solidFill>
                    <a:latin typeface="Arial" charset="0"/>
                    <a:ea typeface="Arial" charset="0"/>
                    <a:cs typeface="Arial" charset="0"/>
                  </a:rPr>
                  <a:t>and (D) </a:t>
                </a:r>
                <a14:m>
                  <m:oMath xmlns:m="http://schemas.openxmlformats.org/officeDocument/2006/math">
                    <m:r>
                      <a:rPr lang="en-US" sz="1600" b="1" i="1" smtClean="0">
                        <a:solidFill>
                          <a:srgbClr val="873B1F"/>
                        </a:solidFill>
                        <a:latin typeface="Cambria Math" charset="0"/>
                        <a:ea typeface="Cambria Math" charset="0"/>
                        <a:cs typeface="Cambria Math" charset="0"/>
                      </a:rPr>
                      <m:t>𝜽</m:t>
                    </m:r>
                    <m:r>
                      <a:rPr lang="en-US" sz="1600" b="1" i="1">
                        <a:solidFill>
                          <a:srgbClr val="873B1F"/>
                        </a:solidFill>
                        <a:latin typeface="Cambria Math" charset="0"/>
                        <a:ea typeface="Cambria Math" charset="0"/>
                        <a:cs typeface="Cambria Math" charset="0"/>
                      </a:rPr>
                      <m:t> </m:t>
                    </m:r>
                  </m:oMath>
                </a14:m>
                <a:r>
                  <a:rPr lang="en-US" sz="1600" b="1" dirty="0">
                    <a:solidFill>
                      <a:srgbClr val="873B1F"/>
                    </a:solidFill>
                    <a:latin typeface="Arial" charset="0"/>
                    <a:ea typeface="Arial" charset="0"/>
                    <a:cs typeface="Arial" charset="0"/>
                  </a:rPr>
                  <a:t>= </a:t>
                </a:r>
                <a:r>
                  <a:rPr lang="en-US" sz="1600" b="1" dirty="0" smtClean="0">
                    <a:solidFill>
                      <a:srgbClr val="873B1F"/>
                    </a:solidFill>
                    <a:latin typeface="Arial" charset="0"/>
                    <a:ea typeface="Arial" charset="0"/>
                    <a:cs typeface="Arial" charset="0"/>
                  </a:rPr>
                  <a:t>0.6</a:t>
                </a:r>
                <a:endParaRPr lang="en-US" sz="1600" i="1" dirty="0">
                  <a:solidFill>
                    <a:srgbClr val="873B1F"/>
                  </a:solidFill>
                  <a:latin typeface="Arial" charset="0"/>
                  <a:ea typeface="Arial" charset="0"/>
                  <a:cs typeface="Arial"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931255" y="1481328"/>
                <a:ext cx="4835438" cy="984885"/>
              </a:xfrm>
              <a:prstGeom prst="rect">
                <a:avLst/>
              </a:prstGeom>
              <a:blipFill rotWithShape="0">
                <a:blip r:embed="rId2"/>
                <a:stretch>
                  <a:fillRect l="-2648" t="-9877" b="-43210"/>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3931254" y="2527605"/>
            <a:ext cx="4835438" cy="2974570"/>
          </a:xfrm>
          <a:prstGeom prst="rect">
            <a:avLst/>
          </a:prstGeom>
        </p:spPr>
      </p:pic>
    </p:spTree>
    <p:extLst>
      <p:ext uri="{BB962C8B-B14F-4D97-AF65-F5344CB8AC3E}">
        <p14:creationId xmlns:p14="http://schemas.microsoft.com/office/powerpoint/2010/main" val="208643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 Autoregressive Moving Average (ARMA) Models</a:t>
            </a:r>
          </a:p>
        </p:txBody>
      </p:sp>
      <p:sp>
        <p:nvSpPr>
          <p:cNvPr id="3" name="Content Placeholder 2"/>
          <p:cNvSpPr>
            <a:spLocks noGrp="1"/>
          </p:cNvSpPr>
          <p:nvPr>
            <p:ph idx="1"/>
          </p:nvPr>
        </p:nvSpPr>
        <p:spPr>
          <a:xfrm>
            <a:off x="685800" y="1481328"/>
            <a:ext cx="7438867" cy="4667224"/>
          </a:xfrm>
        </p:spPr>
        <p:txBody>
          <a:bodyPr>
            <a:normAutofit/>
          </a:bodyPr>
          <a:lstStyle/>
          <a:p>
            <a:pPr marL="0" indent="0">
              <a:buNone/>
            </a:pPr>
            <a:r>
              <a:rPr lang="en-US" b="1" dirty="0" smtClean="0">
                <a:solidFill>
                  <a:srgbClr val="873B1F"/>
                </a:solidFill>
              </a:rPr>
              <a:t>Partial Autocorrelations – Examples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12</a:t>
            </a:fld>
            <a:endParaRPr lang="en-US" dirty="0"/>
          </a:p>
        </p:txBody>
      </p:sp>
      <p:sp>
        <p:nvSpPr>
          <p:cNvPr id="8" name="Text Box 6"/>
          <p:cNvSpPr txBox="1">
            <a:spLocks noChangeArrowheads="1"/>
          </p:cNvSpPr>
          <p:nvPr/>
        </p:nvSpPr>
        <p:spPr bwMode="auto">
          <a:xfrm>
            <a:off x="685798" y="5598605"/>
            <a:ext cx="7543801" cy="430887"/>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algn="ctr" defTabSz="1047750" eaLnBrk="0" hangingPunct="0">
              <a:spcBef>
                <a:spcPts val="600"/>
              </a:spcBef>
            </a:pPr>
            <a:r>
              <a:rPr lang="en-GB" sz="1600" u="none" dirty="0" smtClean="0">
                <a:solidFill>
                  <a:schemeClr val="bg1"/>
                </a:solidFill>
                <a:latin typeface="Arial" charset="0"/>
                <a:ea typeface="Arial" charset="0"/>
                <a:cs typeface="Arial" charset="0"/>
              </a:rPr>
              <a:t>Such mixed models have non-vanishing terms in both the ACF and the PACF.</a:t>
            </a:r>
            <a:endParaRPr lang="en-GB" sz="1600" u="none" dirty="0">
              <a:solidFill>
                <a:schemeClr val="bg1"/>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10" name="TextBox 9"/>
              <p:cNvSpPr txBox="1"/>
              <p:nvPr/>
            </p:nvSpPr>
            <p:spPr>
              <a:xfrm>
                <a:off x="685798" y="1839487"/>
                <a:ext cx="7438869" cy="492443"/>
              </a:xfrm>
              <a:prstGeom prst="rect">
                <a:avLst/>
              </a:prstGeom>
              <a:noFill/>
            </p:spPr>
            <p:txBody>
              <a:bodyPr wrap="square" lIns="0" tIns="0" rIns="0" bIns="0" rtlCol="0">
                <a:spAutoFit/>
              </a:bodyPr>
              <a:lstStyle/>
              <a:p>
                <a:pPr marL="1030288" indent="-1030288"/>
                <a:r>
                  <a:rPr lang="en-US" sz="1600" b="1" dirty="0" smtClean="0">
                    <a:solidFill>
                      <a:srgbClr val="182752"/>
                    </a:solidFill>
                    <a:latin typeface="Arial" charset="0"/>
                    <a:ea typeface="Arial" charset="0"/>
                    <a:cs typeface="Arial" charset="0"/>
                  </a:rPr>
                  <a:t>Figure 6.7	</a:t>
                </a:r>
                <a:r>
                  <a:rPr lang="en-US" sz="1600" b="1" i="1" dirty="0" smtClean="0">
                    <a:solidFill>
                      <a:srgbClr val="873B1F"/>
                    </a:solidFill>
                    <a:latin typeface="Arial" charset="0"/>
                    <a:ea typeface="Arial" charset="0"/>
                    <a:cs typeface="Arial" charset="0"/>
                  </a:rPr>
                  <a:t>PACF</a:t>
                </a:r>
                <a:r>
                  <a:rPr lang="en-US" sz="1600" b="1" dirty="0" smtClean="0">
                    <a:solidFill>
                      <a:srgbClr val="873B1F"/>
                    </a:solidFill>
                    <a:latin typeface="Arial" charset="0"/>
                    <a:ea typeface="Arial" charset="0"/>
                    <a:cs typeface="Arial" charset="0"/>
                  </a:rPr>
                  <a:t> for AR(2) Scheme with (A) </a:t>
                </a:r>
                <a14:m>
                  <m:oMath xmlns:m="http://schemas.openxmlformats.org/officeDocument/2006/math">
                    <m:sSub>
                      <m:sSubPr>
                        <m:ctrlPr>
                          <a:rPr lang="en-US" sz="1600" b="1" i="1" smtClean="0">
                            <a:solidFill>
                              <a:srgbClr val="873B1F"/>
                            </a:solidFill>
                            <a:latin typeface="Cambria Math" charset="0"/>
                            <a:ea typeface="Cambria Math" charset="0"/>
                            <a:cs typeface="Cambria Math" charset="0"/>
                          </a:rPr>
                        </m:ctrlPr>
                      </m:sSubPr>
                      <m:e>
                        <m:r>
                          <a:rPr lang="en-US" sz="1600" b="1" i="1" smtClean="0">
                            <a:solidFill>
                              <a:srgbClr val="873B1F"/>
                            </a:solidFill>
                            <a:latin typeface="Cambria Math" charset="0"/>
                            <a:ea typeface="Cambria Math" charset="0"/>
                            <a:cs typeface="Cambria Math" charset="0"/>
                          </a:rPr>
                          <m:t>𝝓</m:t>
                        </m:r>
                      </m:e>
                      <m:sub>
                        <m:r>
                          <a:rPr lang="en-US" sz="1600" b="1" i="1" smtClean="0">
                            <a:solidFill>
                              <a:srgbClr val="873B1F"/>
                            </a:solidFill>
                            <a:latin typeface="Cambria Math" charset="0"/>
                            <a:ea typeface="Cambria Math" charset="0"/>
                            <a:cs typeface="Cambria Math" charset="0"/>
                          </a:rPr>
                          <m:t>𝟏</m:t>
                        </m:r>
                      </m:sub>
                    </m:sSub>
                  </m:oMath>
                </a14:m>
                <a:r>
                  <a:rPr lang="en-US" sz="1600" b="1" dirty="0" smtClean="0">
                    <a:solidFill>
                      <a:srgbClr val="873B1F"/>
                    </a:solidFill>
                    <a:latin typeface="Arial" charset="0"/>
                    <a:ea typeface="Arial" charset="0"/>
                    <a:cs typeface="Arial" charset="0"/>
                  </a:rPr>
                  <a:t> = 1.1, </a:t>
                </a:r>
                <a14:m>
                  <m:oMath xmlns:m="http://schemas.openxmlformats.org/officeDocument/2006/math">
                    <m:sSub>
                      <m:sSubPr>
                        <m:ctrlPr>
                          <a:rPr lang="en-US" sz="1600" b="1" i="1" smtClean="0">
                            <a:solidFill>
                              <a:srgbClr val="873B1F"/>
                            </a:solidFill>
                            <a:latin typeface="Cambria Math" charset="0"/>
                            <a:ea typeface="Arial" charset="0"/>
                            <a:cs typeface="Arial" charset="0"/>
                          </a:rPr>
                        </m:ctrlPr>
                      </m:sSubPr>
                      <m:e>
                        <m:r>
                          <a:rPr lang="en-US" sz="1600" b="1" i="1" smtClean="0">
                            <a:solidFill>
                              <a:srgbClr val="873B1F"/>
                            </a:solidFill>
                            <a:latin typeface="Cambria Math" charset="0"/>
                            <a:ea typeface="Cambria Math" charset="0"/>
                            <a:cs typeface="Cambria Math" charset="0"/>
                          </a:rPr>
                          <m:t>𝝓</m:t>
                        </m:r>
                      </m:e>
                      <m:sub>
                        <m:r>
                          <a:rPr lang="en-US" sz="1600" b="1" i="1" smtClean="0">
                            <a:solidFill>
                              <a:srgbClr val="873B1F"/>
                            </a:solidFill>
                            <a:latin typeface="Cambria Math" charset="0"/>
                            <a:ea typeface="Arial" charset="0"/>
                            <a:cs typeface="Arial" charset="0"/>
                          </a:rPr>
                          <m:t>𝟐</m:t>
                        </m:r>
                      </m:sub>
                    </m:sSub>
                  </m:oMath>
                </a14:m>
                <a:r>
                  <a:rPr lang="en-US" sz="1600" b="1" dirty="0" smtClean="0">
                    <a:solidFill>
                      <a:srgbClr val="873B1F"/>
                    </a:solidFill>
                    <a:latin typeface="Arial" charset="0"/>
                    <a:ea typeface="Arial" charset="0"/>
                    <a:cs typeface="Arial" charset="0"/>
                  </a:rPr>
                  <a:t> = –0.5 and </a:t>
                </a:r>
                <a:br>
                  <a:rPr lang="en-US" sz="1600" b="1" dirty="0" smtClean="0">
                    <a:solidFill>
                      <a:srgbClr val="873B1F"/>
                    </a:solidFill>
                    <a:latin typeface="Arial" charset="0"/>
                    <a:ea typeface="Arial" charset="0"/>
                    <a:cs typeface="Arial" charset="0"/>
                  </a:rPr>
                </a:br>
                <a:r>
                  <a:rPr lang="en-US" sz="1600" b="1" dirty="0" smtClean="0">
                    <a:solidFill>
                      <a:srgbClr val="873B1F"/>
                    </a:solidFill>
                    <a:latin typeface="Arial" charset="0"/>
                    <a:ea typeface="Arial" charset="0"/>
                    <a:cs typeface="Arial" charset="0"/>
                  </a:rPr>
                  <a:t>(B)</a:t>
                </a:r>
                <a:r>
                  <a:rPr lang="en-US" sz="1600" b="1" dirty="0">
                    <a:solidFill>
                      <a:srgbClr val="873B1F"/>
                    </a:solidFill>
                    <a:latin typeface="Arial" charset="0"/>
                    <a:ea typeface="Arial" charset="0"/>
                    <a:cs typeface="Arial" charset="0"/>
                  </a:rPr>
                  <a:t> ) </a:t>
                </a:r>
                <a14:m>
                  <m:oMath xmlns:m="http://schemas.openxmlformats.org/officeDocument/2006/math">
                    <m:sSub>
                      <m:sSubPr>
                        <m:ctrlPr>
                          <a:rPr lang="en-US" sz="1600" b="1" i="1">
                            <a:solidFill>
                              <a:srgbClr val="873B1F"/>
                            </a:solidFill>
                            <a:latin typeface="Cambria Math" charset="0"/>
                            <a:ea typeface="Cambria Math" charset="0"/>
                            <a:cs typeface="Cambria Math" charset="0"/>
                          </a:rPr>
                        </m:ctrlPr>
                      </m:sSubPr>
                      <m:e>
                        <m:r>
                          <a:rPr lang="en-US" sz="1600" b="1" i="1">
                            <a:solidFill>
                              <a:srgbClr val="873B1F"/>
                            </a:solidFill>
                            <a:latin typeface="Cambria Math" charset="0"/>
                            <a:ea typeface="Cambria Math" charset="0"/>
                            <a:cs typeface="Cambria Math" charset="0"/>
                          </a:rPr>
                          <m:t>𝝓</m:t>
                        </m:r>
                      </m:e>
                      <m:sub>
                        <m:r>
                          <a:rPr lang="en-US" sz="1600" b="1" i="1">
                            <a:solidFill>
                              <a:srgbClr val="873B1F"/>
                            </a:solidFill>
                            <a:latin typeface="Cambria Math" charset="0"/>
                            <a:ea typeface="Cambria Math" charset="0"/>
                            <a:cs typeface="Cambria Math" charset="0"/>
                          </a:rPr>
                          <m:t>𝟏</m:t>
                        </m:r>
                      </m:sub>
                    </m:sSub>
                  </m:oMath>
                </a14:m>
                <a:r>
                  <a:rPr lang="en-US" sz="1600" b="1" dirty="0">
                    <a:solidFill>
                      <a:srgbClr val="873B1F"/>
                    </a:solidFill>
                    <a:latin typeface="Arial" charset="0"/>
                    <a:ea typeface="Arial" charset="0"/>
                    <a:cs typeface="Arial" charset="0"/>
                  </a:rPr>
                  <a:t> = 1.1, </a:t>
                </a:r>
                <a14:m>
                  <m:oMath xmlns:m="http://schemas.openxmlformats.org/officeDocument/2006/math">
                    <m:sSub>
                      <m:sSubPr>
                        <m:ctrlPr>
                          <a:rPr lang="en-US" sz="1600" b="1" i="1">
                            <a:solidFill>
                              <a:srgbClr val="873B1F"/>
                            </a:solidFill>
                            <a:latin typeface="Cambria Math" charset="0"/>
                            <a:ea typeface="Arial" charset="0"/>
                            <a:cs typeface="Arial" charset="0"/>
                          </a:rPr>
                        </m:ctrlPr>
                      </m:sSubPr>
                      <m:e>
                        <m:r>
                          <a:rPr lang="en-US" sz="1600" b="1" i="1">
                            <a:solidFill>
                              <a:srgbClr val="873B1F"/>
                            </a:solidFill>
                            <a:latin typeface="Cambria Math" charset="0"/>
                            <a:ea typeface="Cambria Math" charset="0"/>
                            <a:cs typeface="Cambria Math" charset="0"/>
                          </a:rPr>
                          <m:t>𝝓</m:t>
                        </m:r>
                      </m:e>
                      <m:sub>
                        <m:r>
                          <a:rPr lang="en-US" sz="1600" b="1" i="1">
                            <a:solidFill>
                              <a:srgbClr val="873B1F"/>
                            </a:solidFill>
                            <a:latin typeface="Cambria Math" charset="0"/>
                            <a:ea typeface="Arial" charset="0"/>
                            <a:cs typeface="Arial" charset="0"/>
                          </a:rPr>
                          <m:t>𝟐</m:t>
                        </m:r>
                      </m:sub>
                    </m:sSub>
                    <m:r>
                      <a:rPr lang="en-US" sz="1600" b="1" i="1">
                        <a:solidFill>
                          <a:srgbClr val="873B1F"/>
                        </a:solidFill>
                        <a:latin typeface="Cambria Math" charset="0"/>
                        <a:ea typeface="Arial" charset="0"/>
                        <a:cs typeface="Arial" charset="0"/>
                      </a:rPr>
                      <m:t> </m:t>
                    </m:r>
                  </m:oMath>
                </a14:m>
                <a:r>
                  <a:rPr lang="en-US" sz="1600" b="1" dirty="0" smtClean="0">
                    <a:solidFill>
                      <a:srgbClr val="873B1F"/>
                    </a:solidFill>
                    <a:latin typeface="Arial" charset="0"/>
                    <a:ea typeface="Arial" charset="0"/>
                    <a:cs typeface="Arial" charset="0"/>
                  </a:rPr>
                  <a:t>= 0.5</a:t>
                </a:r>
                <a:endParaRPr lang="en-US" sz="1600" i="1" dirty="0">
                  <a:solidFill>
                    <a:srgbClr val="873B1F"/>
                  </a:solidFill>
                  <a:latin typeface="Arial" charset="0"/>
                  <a:ea typeface="Arial" charset="0"/>
                  <a:cs typeface="Arial"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85798" y="1839487"/>
                <a:ext cx="7438869" cy="492443"/>
              </a:xfrm>
              <a:prstGeom prst="rect">
                <a:avLst/>
              </a:prstGeom>
              <a:blipFill rotWithShape="0">
                <a:blip r:embed="rId2"/>
                <a:stretch>
                  <a:fillRect l="-1638" t="-19753" b="-86420"/>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685799" y="2524696"/>
            <a:ext cx="7459218" cy="2352104"/>
          </a:xfrm>
          <a:prstGeom prst="rect">
            <a:avLst/>
          </a:prstGeom>
        </p:spPr>
      </p:pic>
    </p:spTree>
    <p:extLst>
      <p:ext uri="{BB962C8B-B14F-4D97-AF65-F5344CB8AC3E}">
        <p14:creationId xmlns:p14="http://schemas.microsoft.com/office/powerpoint/2010/main" val="190497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 Autoregressive Moving Average (ARMA) Models</a:t>
            </a:r>
          </a:p>
        </p:txBody>
      </p:sp>
      <p:sp>
        <p:nvSpPr>
          <p:cNvPr id="3" name="Content Placeholder 2"/>
          <p:cNvSpPr>
            <a:spLocks noGrp="1"/>
          </p:cNvSpPr>
          <p:nvPr>
            <p:ph idx="1"/>
          </p:nvPr>
        </p:nvSpPr>
        <p:spPr>
          <a:xfrm>
            <a:off x="685800" y="1481328"/>
            <a:ext cx="7438867" cy="4667224"/>
          </a:xfrm>
        </p:spPr>
        <p:txBody>
          <a:bodyPr>
            <a:normAutofit/>
          </a:bodyPr>
          <a:lstStyle/>
          <a:p>
            <a:pPr marL="0" indent="0">
              <a:buNone/>
            </a:pPr>
            <a:r>
              <a:rPr lang="en-US" b="1" dirty="0" smtClean="0">
                <a:solidFill>
                  <a:srgbClr val="873B1F"/>
                </a:solidFill>
              </a:rPr>
              <a:t>Partial Autocorrelations – Examples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13</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685798" y="1839487"/>
                <a:ext cx="7438869" cy="246221"/>
              </a:xfrm>
              <a:prstGeom prst="rect">
                <a:avLst/>
              </a:prstGeom>
              <a:noFill/>
            </p:spPr>
            <p:txBody>
              <a:bodyPr wrap="square" lIns="0" tIns="0" rIns="0" bIns="0" rtlCol="0">
                <a:spAutoFit/>
              </a:bodyPr>
              <a:lstStyle/>
              <a:p>
                <a:pPr marL="1030288" indent="-1030288"/>
                <a:r>
                  <a:rPr lang="en-US" sz="1600" b="1" dirty="0" smtClean="0">
                    <a:solidFill>
                      <a:srgbClr val="182752"/>
                    </a:solidFill>
                    <a:latin typeface="Arial" charset="0"/>
                    <a:ea typeface="Arial" charset="0"/>
                    <a:cs typeface="Arial" charset="0"/>
                  </a:rPr>
                  <a:t>Figure 6.8	</a:t>
                </a:r>
                <a:r>
                  <a:rPr lang="en-US" sz="1600" b="1" i="1" dirty="0" smtClean="0">
                    <a:solidFill>
                      <a:srgbClr val="873B1F"/>
                    </a:solidFill>
                    <a:latin typeface="Arial" charset="0"/>
                    <a:ea typeface="Arial" charset="0"/>
                    <a:cs typeface="Arial" charset="0"/>
                  </a:rPr>
                  <a:t>ACF </a:t>
                </a:r>
                <a:r>
                  <a:rPr lang="en-US" sz="1600" b="1" dirty="0" smtClean="0">
                    <a:solidFill>
                      <a:srgbClr val="873B1F"/>
                    </a:solidFill>
                    <a:latin typeface="Arial" charset="0"/>
                    <a:ea typeface="Arial" charset="0"/>
                    <a:cs typeface="Arial" charset="0"/>
                  </a:rPr>
                  <a:t>and</a:t>
                </a:r>
                <a:r>
                  <a:rPr lang="en-US" sz="1600" b="1" i="1" dirty="0" smtClean="0">
                    <a:solidFill>
                      <a:srgbClr val="873B1F"/>
                    </a:solidFill>
                    <a:latin typeface="Arial" charset="0"/>
                    <a:ea typeface="Arial" charset="0"/>
                    <a:cs typeface="Arial" charset="0"/>
                  </a:rPr>
                  <a:t> PACF</a:t>
                </a:r>
                <a:r>
                  <a:rPr lang="en-US" sz="1600" b="1" dirty="0" smtClean="0">
                    <a:solidFill>
                      <a:srgbClr val="873B1F"/>
                    </a:solidFill>
                    <a:latin typeface="Arial" charset="0"/>
                    <a:ea typeface="Arial" charset="0"/>
                    <a:cs typeface="Arial" charset="0"/>
                  </a:rPr>
                  <a:t> for an ARMA(1,1) Scheme with </a:t>
                </a:r>
                <a14:m>
                  <m:oMath xmlns:m="http://schemas.openxmlformats.org/officeDocument/2006/math">
                    <m:r>
                      <a:rPr lang="en-US" sz="1600" b="1" i="1" smtClean="0">
                        <a:solidFill>
                          <a:srgbClr val="873B1F"/>
                        </a:solidFill>
                        <a:latin typeface="Cambria Math" charset="0"/>
                        <a:ea typeface="Cambria Math" charset="0"/>
                        <a:cs typeface="Cambria Math" charset="0"/>
                      </a:rPr>
                      <m:t>𝝓</m:t>
                    </m:r>
                  </m:oMath>
                </a14:m>
                <a:r>
                  <a:rPr lang="en-US" sz="1600" b="1" dirty="0" smtClean="0">
                    <a:solidFill>
                      <a:srgbClr val="873B1F"/>
                    </a:solidFill>
                    <a:latin typeface="Arial" charset="0"/>
                    <a:ea typeface="Arial" charset="0"/>
                    <a:cs typeface="Arial" charset="0"/>
                  </a:rPr>
                  <a:t> = 0.8, </a:t>
                </a:r>
                <a14:m>
                  <m:oMath xmlns:m="http://schemas.openxmlformats.org/officeDocument/2006/math">
                    <m:r>
                      <a:rPr lang="en-US" sz="1600" b="1" i="1" smtClean="0">
                        <a:solidFill>
                          <a:srgbClr val="873B1F"/>
                        </a:solidFill>
                        <a:latin typeface="Cambria Math" charset="0"/>
                        <a:ea typeface="Cambria Math" charset="0"/>
                        <a:cs typeface="Cambria Math" charset="0"/>
                      </a:rPr>
                      <m:t>𝜽</m:t>
                    </m:r>
                  </m:oMath>
                </a14:m>
                <a:r>
                  <a:rPr lang="en-US" sz="1600" b="1" dirty="0" smtClean="0">
                    <a:solidFill>
                      <a:srgbClr val="873B1F"/>
                    </a:solidFill>
                    <a:latin typeface="Arial" charset="0"/>
                    <a:ea typeface="Arial" charset="0"/>
                    <a:cs typeface="Arial" charset="0"/>
                  </a:rPr>
                  <a:t> = –0.7</a:t>
                </a:r>
                <a:endParaRPr lang="en-US" sz="1600" i="1" dirty="0">
                  <a:solidFill>
                    <a:srgbClr val="873B1F"/>
                  </a:solidFill>
                  <a:latin typeface="Arial" charset="0"/>
                  <a:ea typeface="Arial" charset="0"/>
                  <a:cs typeface="Arial"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85798" y="1839487"/>
                <a:ext cx="7438869" cy="246221"/>
              </a:xfrm>
              <a:prstGeom prst="rect">
                <a:avLst/>
              </a:prstGeom>
              <a:blipFill rotWithShape="0">
                <a:blip r:embed="rId2"/>
                <a:stretch>
                  <a:fillRect l="-1638" t="-27500" b="-50000"/>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685798" y="2277748"/>
            <a:ext cx="7541818" cy="2378150"/>
          </a:xfrm>
          <a:prstGeom prst="rect">
            <a:avLst/>
          </a:prstGeom>
        </p:spPr>
      </p:pic>
      <p:sp>
        <p:nvSpPr>
          <p:cNvPr id="11" name="Text Box 6"/>
          <p:cNvSpPr txBox="1">
            <a:spLocks noChangeArrowheads="1"/>
          </p:cNvSpPr>
          <p:nvPr/>
        </p:nvSpPr>
        <p:spPr bwMode="auto">
          <a:xfrm>
            <a:off x="685798" y="5598605"/>
            <a:ext cx="7543801" cy="430887"/>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algn="ctr" defTabSz="1047750" eaLnBrk="0" hangingPunct="0">
              <a:spcBef>
                <a:spcPts val="600"/>
              </a:spcBef>
            </a:pPr>
            <a:r>
              <a:rPr lang="en-GB" sz="1600" u="none" dirty="0" smtClean="0">
                <a:solidFill>
                  <a:schemeClr val="bg1"/>
                </a:solidFill>
                <a:latin typeface="Arial" charset="0"/>
                <a:ea typeface="Arial" charset="0"/>
                <a:cs typeface="Arial" charset="0"/>
              </a:rPr>
              <a:t>Such mixed models have non-vanishing terms in both the ACF and the PACF.</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47244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 Autoregressive Moving Average (ARMA) Models</a:t>
            </a:r>
          </a:p>
        </p:txBody>
      </p:sp>
      <p:sp>
        <p:nvSpPr>
          <p:cNvPr id="3" name="Content Placeholder 2"/>
          <p:cNvSpPr>
            <a:spLocks noGrp="1"/>
          </p:cNvSpPr>
          <p:nvPr>
            <p:ph idx="1"/>
          </p:nvPr>
        </p:nvSpPr>
        <p:spPr>
          <a:xfrm>
            <a:off x="685800" y="1481328"/>
            <a:ext cx="7438867" cy="4667224"/>
          </a:xfrm>
        </p:spPr>
        <p:txBody>
          <a:bodyPr>
            <a:normAutofit/>
          </a:bodyPr>
          <a:lstStyle/>
          <a:p>
            <a:pPr marL="0" indent="0">
              <a:buNone/>
            </a:pPr>
            <a:r>
              <a:rPr lang="en-US" b="1" dirty="0" smtClean="0">
                <a:solidFill>
                  <a:srgbClr val="873B1F"/>
                </a:solidFill>
              </a:rPr>
              <a:t>Model Choice Using the ACF and PACF</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14</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816532396"/>
              </p:ext>
            </p:extLst>
          </p:nvPr>
        </p:nvGraphicFramePr>
        <p:xfrm>
          <a:off x="685798" y="2580628"/>
          <a:ext cx="7543801" cy="1833880"/>
        </p:xfrm>
        <a:graphic>
          <a:graphicData uri="http://schemas.openxmlformats.org/drawingml/2006/table">
            <a:tbl>
              <a:tblPr firstRow="1" bandRow="1">
                <a:tableStyleId>{5C22544A-7EE6-4342-B048-85BDC9FD1C3A}</a:tableStyleId>
              </a:tblPr>
              <a:tblGrid>
                <a:gridCol w="1111471"/>
                <a:gridCol w="2144110"/>
                <a:gridCol w="2144110"/>
                <a:gridCol w="2144110"/>
              </a:tblGrid>
              <a:tr h="370840">
                <a:tc>
                  <a:txBody>
                    <a:bodyPr/>
                    <a:lstStyle/>
                    <a:p>
                      <a:r>
                        <a:rPr lang="en-US" sz="1400" dirty="0" smtClean="0">
                          <a:latin typeface="Arial" charset="0"/>
                          <a:ea typeface="Arial" charset="0"/>
                          <a:cs typeface="Arial" charset="0"/>
                        </a:rPr>
                        <a:t>Function</a:t>
                      </a:r>
                      <a:endParaRPr lang="en-US" sz="14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1400" dirty="0" smtClean="0">
                          <a:latin typeface="Arial" charset="0"/>
                          <a:ea typeface="Arial" charset="0"/>
                          <a:cs typeface="Arial" charset="0"/>
                        </a:rPr>
                        <a:t>AR(</a:t>
                      </a:r>
                      <a:r>
                        <a:rPr lang="en-US" sz="1400" i="1" dirty="0" smtClean="0">
                          <a:latin typeface="Arial" charset="0"/>
                          <a:ea typeface="Arial" charset="0"/>
                          <a:cs typeface="Arial" charset="0"/>
                        </a:rPr>
                        <a:t>p</a:t>
                      </a:r>
                      <a:r>
                        <a:rPr lang="en-US" sz="1400" dirty="0" smtClean="0">
                          <a:latin typeface="Arial" charset="0"/>
                          <a:ea typeface="Arial" charset="0"/>
                          <a:cs typeface="Arial" charset="0"/>
                        </a:rPr>
                        <a:t>) Scheme</a:t>
                      </a:r>
                      <a:endParaRPr lang="en-US" sz="140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1400" dirty="0" smtClean="0">
                          <a:latin typeface="Arial" charset="0"/>
                          <a:ea typeface="Arial" charset="0"/>
                          <a:cs typeface="Arial" charset="0"/>
                        </a:rPr>
                        <a:t>MA(</a:t>
                      </a:r>
                      <a:r>
                        <a:rPr lang="en-US" sz="1400" i="1" dirty="0" smtClean="0">
                          <a:latin typeface="Arial" charset="0"/>
                          <a:ea typeface="Arial" charset="0"/>
                          <a:cs typeface="Arial" charset="0"/>
                        </a:rPr>
                        <a:t>q</a:t>
                      </a:r>
                      <a:r>
                        <a:rPr lang="en-US" sz="1400" dirty="0" smtClean="0">
                          <a:latin typeface="Arial" charset="0"/>
                          <a:ea typeface="Arial" charset="0"/>
                          <a:cs typeface="Arial" charset="0"/>
                        </a:rPr>
                        <a:t>) Scheme</a:t>
                      </a:r>
                      <a:endParaRPr lang="en-US" sz="140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1400" dirty="0" smtClean="0">
                          <a:latin typeface="Arial" charset="0"/>
                          <a:ea typeface="Arial" charset="0"/>
                          <a:cs typeface="Arial" charset="0"/>
                        </a:rPr>
                        <a:t>Mixed ARMA Scheme</a:t>
                      </a:r>
                      <a:endParaRPr lang="en-US" sz="140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r>
              <a:tr h="370840">
                <a:tc>
                  <a:txBody>
                    <a:bodyPr/>
                    <a:lstStyle/>
                    <a:p>
                      <a:r>
                        <a:rPr lang="en-US" sz="1400" dirty="0" smtClean="0">
                          <a:latin typeface="Arial" charset="0"/>
                          <a:ea typeface="Arial" charset="0"/>
                          <a:cs typeface="Arial" charset="0"/>
                        </a:rPr>
                        <a:t>ACF</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1400" dirty="0" smtClean="0">
                          <a:latin typeface="Arial" charset="0"/>
                          <a:ea typeface="Arial" charset="0"/>
                          <a:cs typeface="Arial" charset="0"/>
                        </a:rPr>
                        <a:t>Tails off as a damped wave pattern or damped exponential</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1400" dirty="0" smtClean="0">
                          <a:latin typeface="Arial" charset="0"/>
                          <a:ea typeface="Arial" charset="0"/>
                          <a:cs typeface="Arial" charset="0"/>
                        </a:rPr>
                        <a:t>Finite, </a:t>
                      </a:r>
                      <a:r>
                        <a:rPr lang="en-US" sz="1400" i="1" dirty="0" smtClean="0">
                          <a:latin typeface="Arial" charset="0"/>
                          <a:ea typeface="Arial" charset="0"/>
                          <a:cs typeface="Arial" charset="0"/>
                        </a:rPr>
                        <a:t>q</a:t>
                      </a:r>
                      <a:r>
                        <a:rPr lang="en-US" sz="1400" baseline="0" dirty="0" smtClean="0">
                          <a:latin typeface="Arial" charset="0"/>
                          <a:ea typeface="Arial" charset="0"/>
                          <a:cs typeface="Arial" charset="0"/>
                        </a:rPr>
                        <a:t> spikes</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1400" dirty="0" smtClean="0">
                          <a:latin typeface="Arial" charset="0"/>
                          <a:ea typeface="Arial" charset="0"/>
                          <a:cs typeface="Arial" charset="0"/>
                        </a:rPr>
                        <a:t>Tails off as a damped wave pattern or damped exponential</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370840">
                <a:tc>
                  <a:txBody>
                    <a:bodyPr/>
                    <a:lstStyle/>
                    <a:p>
                      <a:r>
                        <a:rPr lang="en-US" sz="1400" dirty="0" smtClean="0">
                          <a:latin typeface="Arial" charset="0"/>
                          <a:ea typeface="Arial" charset="0"/>
                          <a:cs typeface="Arial" charset="0"/>
                        </a:rPr>
                        <a:t>PACF</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1400" dirty="0" smtClean="0">
                          <a:latin typeface="Arial" charset="0"/>
                          <a:ea typeface="Arial" charset="0"/>
                          <a:cs typeface="Arial" charset="0"/>
                        </a:rPr>
                        <a:t>Finite, </a:t>
                      </a:r>
                      <a:r>
                        <a:rPr lang="en-US" sz="1400" i="1" dirty="0" smtClean="0">
                          <a:latin typeface="Arial" charset="0"/>
                          <a:ea typeface="Arial" charset="0"/>
                          <a:cs typeface="Arial" charset="0"/>
                        </a:rPr>
                        <a:t>p</a:t>
                      </a:r>
                      <a:r>
                        <a:rPr lang="en-US" sz="1400" dirty="0" smtClean="0">
                          <a:latin typeface="Arial" charset="0"/>
                          <a:ea typeface="Arial" charset="0"/>
                          <a:cs typeface="Arial" charset="0"/>
                        </a:rPr>
                        <a:t> spikes</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1400" dirty="0" smtClean="0">
                          <a:latin typeface="Arial" charset="0"/>
                          <a:ea typeface="Arial" charset="0"/>
                          <a:cs typeface="Arial" charset="0"/>
                        </a:rPr>
                        <a:t>Tails off as a damped wave pattern or damped exponential</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1400" dirty="0" smtClean="0">
                          <a:latin typeface="Arial" charset="0"/>
                          <a:ea typeface="Arial" charset="0"/>
                          <a:cs typeface="Arial" charset="0"/>
                        </a:rPr>
                        <a:t>Tails off as a damped wave pattern or damped exponential</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bl>
          </a:graphicData>
        </a:graphic>
      </p:graphicFrame>
      <p:sp>
        <p:nvSpPr>
          <p:cNvPr id="9" name="TextBox 8"/>
          <p:cNvSpPr txBox="1"/>
          <p:nvPr/>
        </p:nvSpPr>
        <p:spPr>
          <a:xfrm>
            <a:off x="685798" y="2171600"/>
            <a:ext cx="7360920" cy="246221"/>
          </a:xfrm>
          <a:prstGeom prst="rect">
            <a:avLst/>
          </a:prstGeom>
          <a:noFill/>
        </p:spPr>
        <p:txBody>
          <a:bodyPr wrap="square" lIns="0" tIns="0" rIns="0" bIns="0" rtlCol="0">
            <a:spAutoFit/>
          </a:bodyPr>
          <a:lstStyle/>
          <a:p>
            <a:pPr marL="1030288" indent="-1030288"/>
            <a:r>
              <a:rPr lang="en-US" sz="1600" b="1" dirty="0" smtClean="0">
                <a:solidFill>
                  <a:srgbClr val="182752"/>
                </a:solidFill>
                <a:latin typeface="Arial" charset="0"/>
                <a:ea typeface="Arial" charset="0"/>
                <a:cs typeface="Arial" charset="0"/>
              </a:rPr>
              <a:t>Table 6.2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 and </a:t>
            </a:r>
            <a:r>
              <a:rPr lang="en-US" sz="1600" b="1" i="1" dirty="0" smtClean="0">
                <a:solidFill>
                  <a:srgbClr val="873B1F"/>
                </a:solidFill>
                <a:latin typeface="Arial" charset="0"/>
                <a:ea typeface="Arial" charset="0"/>
                <a:cs typeface="Arial" charset="0"/>
              </a:rPr>
              <a:t>PACF</a:t>
            </a:r>
            <a:r>
              <a:rPr lang="en-US" sz="1600" b="1" dirty="0" smtClean="0">
                <a:solidFill>
                  <a:srgbClr val="873B1F"/>
                </a:solidFill>
                <a:latin typeface="Arial" charset="0"/>
                <a:ea typeface="Arial" charset="0"/>
                <a:cs typeface="Arial" charset="0"/>
              </a:rPr>
              <a:t> Patterns for General AR, MA, and ARMA Schemes</a:t>
            </a:r>
            <a:endParaRPr lang="en-US" sz="1600" i="1"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718122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An Introduction to Nonstationary Series</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The Random Walk</a:t>
            </a:r>
          </a:p>
          <a:p>
            <a:r>
              <a:rPr lang="en-US" dirty="0" smtClean="0"/>
              <a:t>The </a:t>
            </a:r>
            <a:r>
              <a:rPr lang="en-US" dirty="0"/>
              <a:t>Random Walk is defined by the simple model:</a:t>
            </a:r>
          </a:p>
          <a:p>
            <a:r>
              <a:rPr lang="en-US" dirty="0" smtClean="0"/>
              <a:t>That </a:t>
            </a:r>
            <a:r>
              <a:rPr lang="en-US" dirty="0"/>
              <a:t>is, the best forecast for the next period is the previous </a:t>
            </a:r>
            <a:r>
              <a:rPr lang="en-US" dirty="0" smtClean="0"/>
              <a:t>observation</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15</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533339439"/>
              </p:ext>
            </p:extLst>
          </p:nvPr>
        </p:nvGraphicFramePr>
        <p:xfrm>
          <a:off x="6670963" y="1940301"/>
          <a:ext cx="1344299" cy="410342"/>
        </p:xfrm>
        <a:graphic>
          <a:graphicData uri="http://schemas.openxmlformats.org/presentationml/2006/ole">
            <mc:AlternateContent xmlns:mc="http://schemas.openxmlformats.org/markup-compatibility/2006">
              <mc:Choice xmlns:v="urn:schemas-microsoft-com:vml" Requires="v">
                <p:oleObj spid="_x0000_s13339" name="Equation" r:id="rId3" imgW="749300" imgH="228600" progId="">
                  <p:embed/>
                </p:oleObj>
              </mc:Choice>
              <mc:Fallback>
                <p:oleObj name="Equation" r:id="rId3" imgW="749300" imgH="228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963" y="1940301"/>
                        <a:ext cx="1344299" cy="410342"/>
                      </a:xfrm>
                      <a:prstGeom prst="rect">
                        <a:avLst/>
                      </a:prstGeom>
                      <a:noFill/>
                      <a:extLst/>
                    </p:spPr>
                  </p:pic>
                </p:oleObj>
              </mc:Fallback>
            </mc:AlternateContent>
          </a:graphicData>
        </a:graphic>
      </p:graphicFrame>
      <p:sp>
        <p:nvSpPr>
          <p:cNvPr id="8" name="Text Box 6"/>
          <p:cNvSpPr txBox="1">
            <a:spLocks noChangeArrowheads="1"/>
          </p:cNvSpPr>
          <p:nvPr/>
        </p:nvSpPr>
        <p:spPr bwMode="auto">
          <a:xfrm>
            <a:off x="5549463" y="4237320"/>
            <a:ext cx="2465800" cy="1107996"/>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u="none" dirty="0" smtClean="0">
                <a:solidFill>
                  <a:srgbClr val="873B1F"/>
                </a:solidFill>
                <a:latin typeface="Arial" charset="0"/>
                <a:ea typeface="Arial" charset="0"/>
                <a:cs typeface="Arial" charset="0"/>
              </a:rPr>
              <a:t>The Random Walk is the standard model for stock prices. Why?</a:t>
            </a:r>
            <a:endParaRPr lang="en-GB" u="none" dirty="0" smtClean="0">
              <a:solidFill>
                <a:srgbClr val="873B1F"/>
              </a:solidFill>
              <a:latin typeface="Arial" charset="0"/>
              <a:ea typeface="Arial" charset="0"/>
              <a:cs typeface="Arial" charset="0"/>
            </a:endParaRPr>
          </a:p>
        </p:txBody>
      </p:sp>
      <p:sp>
        <p:nvSpPr>
          <p:cNvPr id="10" name="TextBox 9"/>
          <p:cNvSpPr txBox="1"/>
          <p:nvPr/>
        </p:nvSpPr>
        <p:spPr>
          <a:xfrm>
            <a:off x="685799" y="3143533"/>
            <a:ext cx="7360920" cy="492443"/>
          </a:xfrm>
          <a:prstGeom prst="rect">
            <a:avLst/>
          </a:prstGeom>
          <a:noFill/>
        </p:spPr>
        <p:txBody>
          <a:bodyPr wrap="square" lIns="0" tIns="0" rIns="0" bIns="0" rtlCol="0">
            <a:spAutoFit/>
          </a:bodyPr>
          <a:lstStyle/>
          <a:p>
            <a:pPr marL="1206500" indent="-1206500"/>
            <a:r>
              <a:rPr lang="en-US" sz="1600" b="1" dirty="0" smtClean="0">
                <a:solidFill>
                  <a:srgbClr val="182752"/>
                </a:solidFill>
                <a:latin typeface="Arial" charset="0"/>
                <a:ea typeface="Arial" charset="0"/>
                <a:cs typeface="Arial" charset="0"/>
              </a:rPr>
              <a:t>Figure 6.10	</a:t>
            </a:r>
            <a:r>
              <a:rPr lang="en-US" sz="1600" b="1" dirty="0" smtClean="0">
                <a:solidFill>
                  <a:srgbClr val="873B1F"/>
                </a:solidFill>
                <a:latin typeface="Arial" charset="0"/>
                <a:ea typeface="Arial" charset="0"/>
                <a:cs typeface="Arial" charset="0"/>
              </a:rPr>
              <a:t>Four Random Walks </a:t>
            </a:r>
            <a:r>
              <a:rPr lang="en-US" sz="1600" i="1" dirty="0" smtClean="0">
                <a:solidFill>
                  <a:srgbClr val="873B1F"/>
                </a:solidFill>
                <a:latin typeface="Arial" charset="0"/>
                <a:ea typeface="Arial" charset="0"/>
                <a:cs typeface="Arial" charset="0"/>
              </a:rPr>
              <a:t>(with starting value equal to 10 and </a:t>
            </a:r>
            <a:br>
              <a:rPr lang="en-US" sz="1600" i="1" dirty="0" smtClean="0">
                <a:solidFill>
                  <a:srgbClr val="873B1F"/>
                </a:solidFill>
                <a:latin typeface="Arial" charset="0"/>
                <a:ea typeface="Arial" charset="0"/>
                <a:cs typeface="Arial" charset="0"/>
              </a:rPr>
            </a:br>
            <a:r>
              <a:rPr lang="en-US" sz="1600" i="1" dirty="0" smtClean="0">
                <a:solidFill>
                  <a:srgbClr val="873B1F"/>
                </a:solidFill>
                <a:latin typeface="Arial" charset="0"/>
                <a:ea typeface="Arial" charset="0"/>
                <a:cs typeface="Arial" charset="0"/>
              </a:rPr>
              <a:t>normal errors with mean 0 and variance 1)</a:t>
            </a:r>
            <a:endParaRPr lang="en-US" sz="1600" i="1" dirty="0">
              <a:solidFill>
                <a:srgbClr val="873B1F"/>
              </a:solidFill>
              <a:latin typeface="Arial" charset="0"/>
              <a:ea typeface="Arial" charset="0"/>
              <a:cs typeface="Arial" charset="0"/>
            </a:endParaRPr>
          </a:p>
        </p:txBody>
      </p:sp>
      <p:pic>
        <p:nvPicPr>
          <p:cNvPr id="7" name="Picture 6"/>
          <p:cNvPicPr>
            <a:picLocks noChangeAspect="1"/>
          </p:cNvPicPr>
          <p:nvPr/>
        </p:nvPicPr>
        <p:blipFill>
          <a:blip r:embed="rId5"/>
          <a:stretch>
            <a:fillRect/>
          </a:stretch>
        </p:blipFill>
        <p:spPr>
          <a:xfrm>
            <a:off x="685799" y="3703706"/>
            <a:ext cx="4369677" cy="2675312"/>
          </a:xfrm>
          <a:prstGeom prst="rect">
            <a:avLst/>
          </a:prstGeom>
        </p:spPr>
      </p:pic>
    </p:spTree>
    <p:extLst>
      <p:ext uri="{BB962C8B-B14F-4D97-AF65-F5344CB8AC3E}">
        <p14:creationId xmlns:p14="http://schemas.microsoft.com/office/powerpoint/2010/main" val="180015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An Introduction to Nonstationary Series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sz="2400" b="1" dirty="0" smtClean="0">
                    <a:solidFill>
                      <a:srgbClr val="873B1F"/>
                    </a:solidFill>
                  </a:rPr>
                  <a:t>Nonstationary Series</a:t>
                </a:r>
              </a:p>
              <a:p>
                <a:pPr marL="0" indent="0">
                  <a:buNone/>
                </a:pPr>
                <a:r>
                  <a:rPr lang="en-US" dirty="0" smtClean="0"/>
                  <a:t>When the series is nonstationary, consider using differences.</a:t>
                </a:r>
              </a:p>
              <a:p>
                <a:pPr marL="0" indent="0">
                  <a:spcBef>
                    <a:spcPts val="2200"/>
                  </a:spcBef>
                  <a:buNone/>
                </a:pPr>
                <a:r>
                  <a:rPr lang="en-US" b="1" dirty="0" smtClean="0">
                    <a:solidFill>
                      <a:srgbClr val="873B1F"/>
                    </a:solidFill>
                  </a:rPr>
                  <a:t>Differencing a Time Series</a:t>
                </a:r>
              </a:p>
              <a:p>
                <a:r>
                  <a:rPr lang="en-US" sz="1800" dirty="0" smtClean="0"/>
                  <a:t>The (first) difference of the series </a:t>
                </a:r>
                <a:r>
                  <a:rPr lang="en-US" sz="1800" i="1" dirty="0" err="1" smtClean="0"/>
                  <a:t>Y</a:t>
                </a:r>
                <a:r>
                  <a:rPr lang="en-US" sz="1800" i="1" baseline="-25000" dirty="0" err="1" smtClean="0"/>
                  <a:t>t</a:t>
                </a:r>
                <a:r>
                  <a:rPr lang="en-US" sz="1800" dirty="0" smtClean="0"/>
                  <a:t> is defined as</a:t>
                </a:r>
              </a:p>
              <a:p>
                <a:pPr marL="1836738" indent="0">
                  <a:buNone/>
                </a:pPr>
                <a14:m>
                  <m:oMath xmlns:m="http://schemas.openxmlformats.org/officeDocument/2006/math">
                    <m:sSub>
                      <m:sSubPr>
                        <m:ctrlPr>
                          <a:rPr lang="en-US" sz="1800" i="1" smtClean="0">
                            <a:latin typeface="Cambria Math" charset="0"/>
                          </a:rPr>
                        </m:ctrlPr>
                      </m:sSubPr>
                      <m:e>
                        <m:r>
                          <a:rPr lang="en-US" sz="1800" b="0" i="1" smtClean="0">
                            <a:latin typeface="Cambria Math" charset="0"/>
                          </a:rPr>
                          <m:t>𝐷𝑌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−1</m:t>
                        </m:r>
                      </m:sub>
                    </m:sSub>
                  </m:oMath>
                </a14:m>
                <a:r>
                  <a:rPr lang="en-US" sz="1800" dirty="0" smtClean="0"/>
                  <a:t>.</a:t>
                </a:r>
              </a:p>
              <a:p>
                <a:pPr>
                  <a:spcAft>
                    <a:spcPts val="600"/>
                  </a:spcAft>
                </a:pPr>
                <a:r>
                  <a:rPr lang="en-US" sz="1800" dirty="0" smtClean="0"/>
                  <a:t>The second difference of the series </a:t>
                </a:r>
                <a:r>
                  <a:rPr lang="en-US" sz="1800" i="1" dirty="0" err="1"/>
                  <a:t>Y</a:t>
                </a:r>
                <a:r>
                  <a:rPr lang="en-US" sz="1800" i="1" baseline="-25000" dirty="0" err="1"/>
                  <a:t>t</a:t>
                </a:r>
                <a:r>
                  <a:rPr lang="en-US" sz="1800" dirty="0"/>
                  <a:t> </a:t>
                </a:r>
                <a:r>
                  <a:rPr lang="en-US" sz="1800" dirty="0" smtClean="0"/>
                  <a:t>is defined as</a:t>
                </a:r>
              </a:p>
              <a:p>
                <a:pPr marL="1836738" indent="0">
                  <a:spcAft>
                    <a:spcPts val="600"/>
                  </a:spcAft>
                  <a:buNone/>
                </a:pPr>
                <a14:m>
                  <m:oMathPara xmlns:m="http://schemas.openxmlformats.org/officeDocument/2006/math">
                    <m:oMathParaPr>
                      <m:jc m:val="centerGroup"/>
                    </m:oMathParaPr>
                    <m:oMath xmlns:m="http://schemas.openxmlformats.org/officeDocument/2006/math">
                      <m:sSub>
                        <m:sSubPr>
                          <m:ctrlPr>
                            <a:rPr lang="en-US" sz="1800" i="1">
                              <a:latin typeface="Cambria Math" charset="0"/>
                            </a:rPr>
                          </m:ctrlPr>
                        </m:sSubPr>
                        <m:e>
                          <m:sSup>
                            <m:sSupPr>
                              <m:ctrlPr>
                                <a:rPr lang="en-US" sz="1800" i="1" smtClean="0">
                                  <a:latin typeface="Cambria Math" charset="0"/>
                                </a:rPr>
                              </m:ctrlPr>
                            </m:sSupPr>
                            <m:e>
                              <m:r>
                                <a:rPr lang="en-US" sz="1800" b="0" i="1" smtClean="0">
                                  <a:latin typeface="Cambria Math" charset="0"/>
                                </a:rPr>
                                <m:t>𝐷</m:t>
                              </m:r>
                            </m:e>
                            <m:sup>
                              <m:r>
                                <a:rPr lang="en-US" sz="1800" b="0" i="1" smtClean="0">
                                  <a:latin typeface="Cambria Math" charset="0"/>
                                </a:rPr>
                                <m:t>2</m:t>
                              </m:r>
                            </m:sup>
                          </m:sSup>
                          <m:r>
                            <a:rPr lang="en-US" sz="1800" i="1">
                              <a:latin typeface="Cambria Math" charset="0"/>
                            </a:rPr>
                            <m:t>𝑌</m:t>
                          </m:r>
                        </m:e>
                        <m:sub>
                          <m:r>
                            <a:rPr lang="en-US" sz="1800" i="1">
                              <a:latin typeface="Cambria Math" charset="0"/>
                            </a:rPr>
                            <m:t>𝑡</m:t>
                          </m:r>
                        </m:sub>
                      </m:sSub>
                      <m:r>
                        <a:rPr lang="en-US" sz="1800" i="1">
                          <a:latin typeface="Cambria Math" charset="0"/>
                        </a:rPr>
                        <m:t>=</m:t>
                      </m:r>
                      <m:r>
                        <a:rPr lang="en-US" sz="1800" b="0" i="1" smtClean="0">
                          <a:latin typeface="Cambria Math" charset="0"/>
                        </a:rPr>
                        <m:t>𝐷</m:t>
                      </m:r>
                      <m:d>
                        <m:dPr>
                          <m:ctrlPr>
                            <a:rPr lang="en-US" sz="1800" b="0" i="1" smtClean="0">
                              <a:latin typeface="Cambria Math" charset="0"/>
                            </a:rPr>
                          </m:ctrlPr>
                        </m:dPr>
                        <m:e>
                          <m:sSub>
                            <m:sSubPr>
                              <m:ctrlPr>
                                <a:rPr lang="en-US" sz="1800" i="1">
                                  <a:latin typeface="Cambria Math" charset="0"/>
                                </a:rPr>
                              </m:ctrlPr>
                            </m:sSubPr>
                            <m:e>
                              <m:r>
                                <a:rPr lang="en-US" sz="1800" b="0" i="1" smtClean="0">
                                  <a:latin typeface="Cambria Math" charset="0"/>
                                </a:rPr>
                                <m:t>𝐷</m:t>
                              </m:r>
                              <m:r>
                                <a:rPr lang="en-US" sz="1800" i="1">
                                  <a:latin typeface="Cambria Math" charset="0"/>
                                </a:rPr>
                                <m:t>𝑌</m:t>
                              </m:r>
                            </m:e>
                            <m:sub>
                              <m:r>
                                <a:rPr lang="en-US" sz="1800" i="1">
                                  <a:latin typeface="Cambria Math" charset="0"/>
                                </a:rPr>
                                <m:t>𝑡</m:t>
                              </m:r>
                            </m:sub>
                          </m:sSub>
                        </m:e>
                      </m:d>
                      <m:r>
                        <a:rPr lang="en-US" sz="1800" b="0" i="1" smtClean="0">
                          <a:latin typeface="Cambria Math" charset="0"/>
                        </a:rPr>
                        <m:t>=</m:t>
                      </m:r>
                      <m:r>
                        <a:rPr lang="en-US" sz="1800" b="0" i="1" smtClean="0">
                          <a:latin typeface="Cambria Math" charset="0"/>
                        </a:rPr>
                        <m:t>𝐷</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i="1">
                              <a:latin typeface="Cambria Math" charset="0"/>
                            </a:rPr>
                            <m:t>−</m:t>
                          </m:r>
                          <m:sSub>
                            <m:sSubPr>
                              <m:ctrlPr>
                                <a:rPr lang="en-US" sz="1800" i="1">
                                  <a:latin typeface="Cambria Math" charset="0"/>
                                </a:rPr>
                              </m:ctrlPr>
                            </m:sSubPr>
                            <m:e>
                              <m:r>
                                <a:rPr lang="en-US" sz="1800" i="1">
                                  <a:latin typeface="Cambria Math" charset="0"/>
                                </a:rPr>
                                <m:t>𝑌</m:t>
                              </m:r>
                            </m:e>
                            <m:sub>
                              <m:r>
                                <a:rPr lang="en-US" sz="1800" i="1">
                                  <a:latin typeface="Cambria Math" charset="0"/>
                                </a:rPr>
                                <m:t>𝑡</m:t>
                              </m:r>
                              <m:r>
                                <a:rPr lang="en-US" sz="1800" i="1">
                                  <a:latin typeface="Cambria Math" charset="0"/>
                                </a:rPr>
                                <m:t>−1</m:t>
                              </m:r>
                            </m:sub>
                          </m:sSub>
                        </m:e>
                      </m:d>
                    </m:oMath>
                  </m:oMathPara>
                </a14:m>
                <a:endParaRPr lang="en-US" sz="1800" b="0" dirty="0" smtClean="0"/>
              </a:p>
              <a:p>
                <a:pPr marL="2368296" indent="0">
                  <a:buNone/>
                </a:pPr>
                <a14:m>
                  <m:oMathPara xmlns:m="http://schemas.openxmlformats.org/officeDocument/2006/math">
                    <m:oMathParaPr>
                      <m:jc m:val="centerGroup"/>
                    </m:oMathParaPr>
                    <m:oMath xmlns:m="http://schemas.openxmlformats.org/officeDocument/2006/math">
                      <m:r>
                        <a:rPr lang="en-US" sz="1800" b="0" i="1" smtClean="0">
                          <a:latin typeface="Cambria Math" charset="0"/>
                        </a:rPr>
                        <m:t>=</m:t>
                      </m:r>
                      <m:r>
                        <a:rPr lang="en-US" sz="1800" b="0" i="1" smtClean="0">
                          <a:latin typeface="Cambria Math" charset="0"/>
                        </a:rPr>
                        <m:t>𝐷</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𝐷𝑌</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−1</m:t>
                              </m:r>
                            </m:sub>
                          </m:sSub>
                        </m:e>
                      </m:d>
                      <m:r>
                        <a:rPr lang="en-US" sz="1800" b="0" i="1" smtClean="0">
                          <a:latin typeface="Cambria Math" charset="0"/>
                        </a:rPr>
                        <m:t>−</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−2</m:t>
                              </m:r>
                            </m:sub>
                          </m:sSub>
                        </m:e>
                      </m:d>
                    </m:oMath>
                  </m:oMathPara>
                </a14:m>
                <a:endParaRPr lang="en-US" sz="1800" b="0" dirty="0" smtClean="0"/>
              </a:p>
              <a:p>
                <a:pPr marL="2368296" indent="0">
                  <a:buNone/>
                </a:pPr>
                <a14:m>
                  <m:oMath xmlns:m="http://schemas.openxmlformats.org/officeDocument/2006/math">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2</m:t>
                        </m:r>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−2</m:t>
                        </m:r>
                      </m:sub>
                    </m:sSub>
                  </m:oMath>
                </a14:m>
                <a:r>
                  <a:rPr lang="en-US" sz="1800" dirty="0" smtClean="0"/>
                  <a:t>.</a:t>
                </a:r>
              </a:p>
              <a:p>
                <a:pPr marL="1836738"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2506" t="-1816"/>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16</a:t>
            </a:fld>
            <a:endParaRPr lang="en-US" dirty="0"/>
          </a:p>
        </p:txBody>
      </p:sp>
    </p:spTree>
    <p:extLst>
      <p:ext uri="{BB962C8B-B14F-4D97-AF65-F5344CB8AC3E}">
        <p14:creationId xmlns:p14="http://schemas.microsoft.com/office/powerpoint/2010/main" val="1628579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An Introduction to Nonstationary Series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17</a:t>
            </a:fld>
            <a:endParaRPr lang="en-US" dirty="0"/>
          </a:p>
        </p:txBody>
      </p:sp>
      <p:sp>
        <p:nvSpPr>
          <p:cNvPr id="8" name="TextBox 7"/>
          <p:cNvSpPr txBox="1"/>
          <p:nvPr/>
        </p:nvSpPr>
        <p:spPr>
          <a:xfrm>
            <a:off x="685798" y="1458139"/>
            <a:ext cx="7360920" cy="492443"/>
          </a:xfrm>
          <a:prstGeom prst="rect">
            <a:avLst/>
          </a:prstGeom>
          <a:noFill/>
        </p:spPr>
        <p:txBody>
          <a:bodyPr wrap="square" lIns="0" tIns="0" rIns="0" bIns="0" rtlCol="0">
            <a:spAutoFit/>
          </a:bodyPr>
          <a:lstStyle/>
          <a:p>
            <a:pPr marL="1206500" indent="-1206500"/>
            <a:r>
              <a:rPr lang="en-US" sz="1600" b="1" dirty="0" smtClean="0">
                <a:solidFill>
                  <a:srgbClr val="182752"/>
                </a:solidFill>
                <a:latin typeface="Arial" charset="0"/>
                <a:ea typeface="Arial" charset="0"/>
                <a:cs typeface="Arial" charset="0"/>
              </a:rPr>
              <a:t>Figure 6.11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 and </a:t>
            </a:r>
            <a:r>
              <a:rPr lang="en-US" sz="1600" b="1" i="1" dirty="0" smtClean="0">
                <a:solidFill>
                  <a:srgbClr val="873B1F"/>
                </a:solidFill>
                <a:latin typeface="Arial" charset="0"/>
                <a:ea typeface="Arial" charset="0"/>
                <a:cs typeface="Arial" charset="0"/>
              </a:rPr>
              <a:t>PACF</a:t>
            </a:r>
            <a:r>
              <a:rPr lang="en-US" sz="1600" b="1" dirty="0" smtClean="0">
                <a:solidFill>
                  <a:srgbClr val="873B1F"/>
                </a:solidFill>
                <a:latin typeface="Arial" charset="0"/>
                <a:ea typeface="Arial" charset="0"/>
                <a:cs typeface="Arial" charset="0"/>
              </a:rPr>
              <a:t> for a Random Walk with </a:t>
            </a:r>
            <a:r>
              <a:rPr lang="en-US" sz="1600" b="1" i="1" dirty="0" smtClean="0">
                <a:solidFill>
                  <a:srgbClr val="873B1F"/>
                </a:solidFill>
                <a:latin typeface="Arial" charset="0"/>
                <a:ea typeface="Arial" charset="0"/>
                <a:cs typeface="Arial" charset="0"/>
              </a:rPr>
              <a:t>n</a:t>
            </a:r>
            <a:r>
              <a:rPr lang="en-US" sz="1600" b="1" dirty="0" smtClean="0">
                <a:solidFill>
                  <a:srgbClr val="873B1F"/>
                </a:solidFill>
                <a:latin typeface="Arial" charset="0"/>
                <a:ea typeface="Arial" charset="0"/>
                <a:cs typeface="Arial" charset="0"/>
              </a:rPr>
              <a:t> = 50, </a:t>
            </a:r>
            <a:br>
              <a:rPr lang="en-US" sz="1600" b="1" dirty="0" smtClean="0">
                <a:solidFill>
                  <a:srgbClr val="873B1F"/>
                </a:solidFill>
                <a:latin typeface="Arial" charset="0"/>
                <a:ea typeface="Arial" charset="0"/>
                <a:cs typeface="Arial" charset="0"/>
              </a:rPr>
            </a:br>
            <a:r>
              <a:rPr lang="en-US" sz="1600" b="1" dirty="0" smtClean="0">
                <a:solidFill>
                  <a:srgbClr val="873B1F"/>
                </a:solidFill>
                <a:latin typeface="Arial" charset="0"/>
                <a:ea typeface="Arial" charset="0"/>
                <a:cs typeface="Arial" charset="0"/>
              </a:rPr>
              <a:t>Before and After Differencing</a:t>
            </a:r>
            <a:endParaRPr lang="en-US" sz="1600" i="1" dirty="0">
              <a:solidFill>
                <a:srgbClr val="873B1F"/>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685798" y="2070538"/>
            <a:ext cx="6402029" cy="4109599"/>
          </a:xfrm>
          <a:prstGeom prst="rect">
            <a:avLst/>
          </a:prstGeom>
        </p:spPr>
      </p:pic>
    </p:spTree>
    <p:extLst>
      <p:ext uri="{BB962C8B-B14F-4D97-AF65-F5344CB8AC3E}">
        <p14:creationId xmlns:p14="http://schemas.microsoft.com/office/powerpoint/2010/main" val="6548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An Introduction to Nonstationary Series</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Nonstationary Series</a:t>
            </a:r>
          </a:p>
          <a:p>
            <a:r>
              <a:rPr lang="en-US" sz="1800" dirty="0"/>
              <a:t>The ACF and PACF for Netflix sales are typical of non-stationary series</a:t>
            </a:r>
          </a:p>
          <a:p>
            <a:r>
              <a:rPr lang="en-US" sz="1800" dirty="0"/>
              <a:t> Note that the PACF displays the “Pollyanna effect”, i.e. too good/ clear to be true!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sp>
        <p:nvSpPr>
          <p:cNvPr id="8" name="TextBox 7"/>
          <p:cNvSpPr txBox="1"/>
          <p:nvPr/>
        </p:nvSpPr>
        <p:spPr>
          <a:xfrm>
            <a:off x="685797" y="3119928"/>
            <a:ext cx="7360920" cy="246221"/>
          </a:xfrm>
          <a:prstGeom prst="rect">
            <a:avLst/>
          </a:prstGeom>
          <a:noFill/>
        </p:spPr>
        <p:txBody>
          <a:bodyPr wrap="square" lIns="0" tIns="0" rIns="0" bIns="0" rtlCol="0">
            <a:spAutoFit/>
          </a:bodyPr>
          <a:lstStyle/>
          <a:p>
            <a:pPr marL="1206500" indent="-1206500"/>
            <a:r>
              <a:rPr lang="en-US" sz="1600" b="1" dirty="0" smtClean="0">
                <a:solidFill>
                  <a:srgbClr val="182752"/>
                </a:solidFill>
                <a:latin typeface="Arial" charset="0"/>
                <a:ea typeface="Arial" charset="0"/>
                <a:cs typeface="Arial" charset="0"/>
              </a:rPr>
              <a:t>Figure 6.12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 and </a:t>
            </a:r>
            <a:r>
              <a:rPr lang="en-US" sz="1600" b="1" i="1" dirty="0" smtClean="0">
                <a:solidFill>
                  <a:srgbClr val="873B1F"/>
                </a:solidFill>
                <a:latin typeface="Arial" charset="0"/>
                <a:ea typeface="Arial" charset="0"/>
                <a:cs typeface="Arial" charset="0"/>
              </a:rPr>
              <a:t>PACF</a:t>
            </a:r>
            <a:r>
              <a:rPr lang="en-US" sz="1600" b="1" dirty="0" smtClean="0">
                <a:solidFill>
                  <a:srgbClr val="873B1F"/>
                </a:solidFill>
                <a:latin typeface="Arial" charset="0"/>
                <a:ea typeface="Arial" charset="0"/>
                <a:cs typeface="Arial" charset="0"/>
              </a:rPr>
              <a:t> for Netflix Quarterly Sales</a:t>
            </a:r>
            <a:endParaRPr lang="en-US" sz="1600" i="1" dirty="0">
              <a:solidFill>
                <a:srgbClr val="873B1F"/>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685797" y="3502839"/>
            <a:ext cx="7523269" cy="2540609"/>
          </a:xfrm>
          <a:prstGeom prst="rect">
            <a:avLst/>
          </a:prstGeom>
        </p:spPr>
      </p:pic>
    </p:spTree>
    <p:extLst>
      <p:ext uri="{BB962C8B-B14F-4D97-AF65-F5344CB8AC3E}">
        <p14:creationId xmlns:p14="http://schemas.microsoft.com/office/powerpoint/2010/main" val="169106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An Introduction to Nonstationary Series</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ACF and PACF for Natural Numbers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p:sp>
        <p:nvSpPr>
          <p:cNvPr id="7" name="TextBox 6"/>
          <p:cNvSpPr txBox="1"/>
          <p:nvPr/>
        </p:nvSpPr>
        <p:spPr>
          <a:xfrm>
            <a:off x="657802" y="2072737"/>
            <a:ext cx="7360920" cy="246221"/>
          </a:xfrm>
          <a:prstGeom prst="rect">
            <a:avLst/>
          </a:prstGeom>
          <a:noFill/>
        </p:spPr>
        <p:txBody>
          <a:bodyPr wrap="square" lIns="0" tIns="0" rIns="0" bIns="0" rtlCol="0">
            <a:spAutoFit/>
          </a:bodyPr>
          <a:lstStyle/>
          <a:p>
            <a:pPr marL="1206500" indent="-1206500"/>
            <a:r>
              <a:rPr lang="en-US" sz="1600" b="1" dirty="0" smtClean="0">
                <a:solidFill>
                  <a:srgbClr val="182752"/>
                </a:solidFill>
                <a:latin typeface="Arial" charset="0"/>
                <a:ea typeface="Arial" charset="0"/>
                <a:cs typeface="Arial" charset="0"/>
              </a:rPr>
              <a:t>Figure 6.13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 and </a:t>
            </a:r>
            <a:r>
              <a:rPr lang="en-US" sz="1600" b="1" i="1" dirty="0" smtClean="0">
                <a:solidFill>
                  <a:srgbClr val="873B1F"/>
                </a:solidFill>
                <a:latin typeface="Arial" charset="0"/>
                <a:ea typeface="Arial" charset="0"/>
                <a:cs typeface="Arial" charset="0"/>
              </a:rPr>
              <a:t>PACF</a:t>
            </a:r>
            <a:r>
              <a:rPr lang="en-US" sz="1600" b="1" dirty="0" smtClean="0">
                <a:solidFill>
                  <a:srgbClr val="873B1F"/>
                </a:solidFill>
                <a:latin typeface="Arial" charset="0"/>
                <a:ea typeface="Arial" charset="0"/>
                <a:cs typeface="Arial" charset="0"/>
              </a:rPr>
              <a:t> </a:t>
            </a:r>
            <a:r>
              <a:rPr lang="en-US" sz="1600" b="1" smtClean="0">
                <a:solidFill>
                  <a:srgbClr val="873B1F"/>
                </a:solidFill>
                <a:latin typeface="Arial" charset="0"/>
                <a:ea typeface="Arial" charset="0"/>
                <a:cs typeface="Arial" charset="0"/>
              </a:rPr>
              <a:t>for the First 32 Natural Numbers</a:t>
            </a:r>
            <a:endParaRPr lang="en-US" sz="1600" i="1" dirty="0">
              <a:solidFill>
                <a:srgbClr val="873B1F"/>
              </a:solidFill>
              <a:latin typeface="Arial" charset="0"/>
              <a:ea typeface="Arial" charset="0"/>
              <a:cs typeface="Arial" charset="0"/>
            </a:endParaRPr>
          </a:p>
        </p:txBody>
      </p:sp>
      <p:pic>
        <p:nvPicPr>
          <p:cNvPr id="8" name="Picture 7"/>
          <p:cNvPicPr>
            <a:picLocks noChangeAspect="1"/>
          </p:cNvPicPr>
          <p:nvPr/>
        </p:nvPicPr>
        <p:blipFill>
          <a:blip r:embed="rId2"/>
          <a:stretch>
            <a:fillRect/>
          </a:stretch>
        </p:blipFill>
        <p:spPr>
          <a:xfrm>
            <a:off x="685800" y="2436766"/>
            <a:ext cx="7543800" cy="2551256"/>
          </a:xfrm>
          <a:prstGeom prst="rect">
            <a:avLst/>
          </a:prstGeom>
        </p:spPr>
      </p:pic>
    </p:spTree>
    <p:extLst>
      <p:ext uri="{BB962C8B-B14F-4D97-AF65-F5344CB8AC3E}">
        <p14:creationId xmlns:p14="http://schemas.microsoft.com/office/powerpoint/2010/main" val="110441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831975" indent="-1831975"/>
            <a:r>
              <a:rPr lang="en-US" dirty="0" smtClean="0"/>
              <a:t>Chapter 6:	Autoregressive Integrated </a:t>
            </a:r>
            <a:br>
              <a:rPr lang="en-US" dirty="0" smtClean="0"/>
            </a:br>
            <a:r>
              <a:rPr lang="en-US" dirty="0" smtClean="0"/>
              <a:t>Moving Average (ARIMA) Models</a:t>
            </a:r>
            <a:endParaRPr lang="en-US" dirty="0"/>
          </a:p>
        </p:txBody>
      </p:sp>
      <p:sp>
        <p:nvSpPr>
          <p:cNvPr id="3" name="Content Placeholder 2"/>
          <p:cNvSpPr>
            <a:spLocks noGrp="1"/>
          </p:cNvSpPr>
          <p:nvPr>
            <p:ph idx="1"/>
          </p:nvPr>
        </p:nvSpPr>
        <p:spPr/>
        <p:txBody>
          <a:bodyPr/>
          <a:lstStyle/>
          <a:p>
            <a:pPr marL="685800" indent="-677863">
              <a:buNone/>
            </a:pPr>
            <a:r>
              <a:rPr lang="en-US" dirty="0"/>
              <a:t>6</a:t>
            </a:r>
            <a:r>
              <a:rPr lang="en-US" dirty="0" smtClean="0"/>
              <a:t>.1	The Sample Autocorrelation Function</a:t>
            </a:r>
          </a:p>
          <a:p>
            <a:pPr marL="685800" indent="-677863">
              <a:buNone/>
            </a:pPr>
            <a:r>
              <a:rPr lang="en-US" dirty="0"/>
              <a:t>6</a:t>
            </a:r>
            <a:r>
              <a:rPr lang="en-US" dirty="0" smtClean="0"/>
              <a:t>.2	Autoregressive Moving Average (ARMA) Models</a:t>
            </a:r>
          </a:p>
          <a:p>
            <a:pPr marL="685800" indent="-677863">
              <a:buNone/>
            </a:pPr>
            <a:r>
              <a:rPr lang="en-US" dirty="0"/>
              <a:t>6</a:t>
            </a:r>
            <a:r>
              <a:rPr lang="en-US" dirty="0" smtClean="0"/>
              <a:t>.3	An Introduction to Nonstationary Series</a:t>
            </a:r>
          </a:p>
          <a:p>
            <a:pPr marL="685800" indent="-677863">
              <a:buNone/>
            </a:pPr>
            <a:r>
              <a:rPr lang="en-US" dirty="0"/>
              <a:t>6</a:t>
            </a:r>
            <a:r>
              <a:rPr lang="en-US" dirty="0" smtClean="0"/>
              <a:t>.4	Model Estimation and Differencing</a:t>
            </a:r>
          </a:p>
          <a:p>
            <a:pPr marL="685800" indent="-677863">
              <a:buNone/>
            </a:pPr>
            <a:r>
              <a:rPr lang="en-US" dirty="0"/>
              <a:t>6</a:t>
            </a:r>
            <a:r>
              <a:rPr lang="en-US" dirty="0" smtClean="0"/>
              <a:t>.5	Model Diagnostics</a:t>
            </a:r>
          </a:p>
          <a:p>
            <a:pPr marL="685800" indent="-677863">
              <a:buNone/>
            </a:pPr>
            <a:r>
              <a:rPr lang="en-US" dirty="0"/>
              <a:t>6</a:t>
            </a:r>
            <a:r>
              <a:rPr lang="en-US" dirty="0" smtClean="0"/>
              <a:t>.6	Outliers Again</a:t>
            </a:r>
          </a:p>
          <a:p>
            <a:pPr marL="685800" indent="-677863">
              <a:buNone/>
            </a:pPr>
            <a:r>
              <a:rPr lang="en-US" dirty="0"/>
              <a:t>6</a:t>
            </a:r>
            <a:r>
              <a:rPr lang="en-US" dirty="0" smtClean="0"/>
              <a:t>.7	Forecasting with ARIMA Models</a:t>
            </a:r>
          </a:p>
          <a:p>
            <a:pPr marL="685800" indent="-677863">
              <a:buNone/>
            </a:pPr>
            <a:r>
              <a:rPr lang="en-US" dirty="0" smtClean="0"/>
              <a:t>6.8	Seasonal ARIMA Models</a:t>
            </a:r>
          </a:p>
          <a:p>
            <a:pPr marL="685800" indent="-677863">
              <a:buNone/>
            </a:pPr>
            <a:r>
              <a:rPr lang="en-US" dirty="0" smtClean="0"/>
              <a:t>6.9	State-Space and ARIMA Models</a:t>
            </a:r>
          </a:p>
          <a:p>
            <a:pPr marL="685800" indent="-677863">
              <a:buNone/>
            </a:pPr>
            <a:r>
              <a:rPr lang="en-US" dirty="0" smtClean="0"/>
              <a:t>6.10	GARCH Models</a:t>
            </a:r>
          </a:p>
          <a:p>
            <a:pPr marL="685800" indent="-677863">
              <a:buNone/>
            </a:pPr>
            <a:r>
              <a:rPr lang="en-US" dirty="0" smtClean="0"/>
              <a:t>6.11	Principles of ARIMA Modeling</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An Introduction to Nonstationary Series</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ACF and PACF after Differencing</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20</a:t>
            </a:fld>
            <a:endParaRPr lang="en-US" dirty="0"/>
          </a:p>
        </p:txBody>
      </p:sp>
      <p:sp>
        <p:nvSpPr>
          <p:cNvPr id="7" name="TextBox 6"/>
          <p:cNvSpPr txBox="1"/>
          <p:nvPr/>
        </p:nvSpPr>
        <p:spPr>
          <a:xfrm>
            <a:off x="685799" y="1956924"/>
            <a:ext cx="7360920" cy="492443"/>
          </a:xfrm>
          <a:prstGeom prst="rect">
            <a:avLst/>
          </a:prstGeom>
          <a:noFill/>
        </p:spPr>
        <p:txBody>
          <a:bodyPr wrap="square" lIns="0" tIns="0" rIns="0" bIns="0" rtlCol="0">
            <a:spAutoFit/>
          </a:bodyPr>
          <a:lstStyle/>
          <a:p>
            <a:pPr marL="1206500" indent="-1206500"/>
            <a:r>
              <a:rPr lang="en-US" sz="1600" b="1" dirty="0" smtClean="0">
                <a:solidFill>
                  <a:srgbClr val="182752"/>
                </a:solidFill>
                <a:latin typeface="Arial" charset="0"/>
                <a:ea typeface="Arial" charset="0"/>
                <a:cs typeface="Arial" charset="0"/>
              </a:rPr>
              <a:t>Figure 6.14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 </a:t>
            </a:r>
            <a:r>
              <a:rPr lang="en-US" sz="1600" b="1" i="1" dirty="0" smtClean="0">
                <a:solidFill>
                  <a:srgbClr val="873B1F"/>
                </a:solidFill>
                <a:latin typeface="Arial" charset="0"/>
                <a:ea typeface="Arial" charset="0"/>
                <a:cs typeface="Arial" charset="0"/>
              </a:rPr>
              <a:t>PACF</a:t>
            </a:r>
            <a:r>
              <a:rPr lang="en-US" sz="1600" b="1" dirty="0" smtClean="0">
                <a:solidFill>
                  <a:srgbClr val="873B1F"/>
                </a:solidFill>
                <a:latin typeface="Arial" charset="0"/>
                <a:ea typeface="Arial" charset="0"/>
                <a:cs typeface="Arial" charset="0"/>
              </a:rPr>
              <a:t>, and Time Series Plot for Netflix Revenues, Differenced Once</a:t>
            </a:r>
            <a:endParaRPr lang="en-US" sz="1600" i="1" dirty="0">
              <a:solidFill>
                <a:srgbClr val="873B1F"/>
              </a:solidFill>
              <a:latin typeface="Arial" charset="0"/>
              <a:ea typeface="Arial" charset="0"/>
              <a:cs typeface="Arial" charset="0"/>
            </a:endParaRPr>
          </a:p>
        </p:txBody>
      </p:sp>
      <p:pic>
        <p:nvPicPr>
          <p:cNvPr id="8" name="Picture 7"/>
          <p:cNvPicPr>
            <a:picLocks noChangeAspect="1"/>
          </p:cNvPicPr>
          <p:nvPr/>
        </p:nvPicPr>
        <p:blipFill>
          <a:blip r:embed="rId2"/>
          <a:stretch>
            <a:fillRect/>
          </a:stretch>
        </p:blipFill>
        <p:spPr>
          <a:xfrm>
            <a:off x="685799" y="2520377"/>
            <a:ext cx="5895215" cy="3855882"/>
          </a:xfrm>
          <a:prstGeom prst="rect">
            <a:avLst/>
          </a:prstGeom>
        </p:spPr>
      </p:pic>
    </p:spTree>
    <p:extLst>
      <p:ext uri="{BB962C8B-B14F-4D97-AF65-F5344CB8AC3E}">
        <p14:creationId xmlns:p14="http://schemas.microsoft.com/office/powerpoint/2010/main" val="843512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 Model Estimation and Differencing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21</a:t>
            </a:fld>
            <a:endParaRPr lang="en-US" dirty="0"/>
          </a:p>
        </p:txBody>
      </p:sp>
      <p:sp>
        <p:nvSpPr>
          <p:cNvPr id="6" name="Content Placeholder 2"/>
          <p:cNvSpPr>
            <a:spLocks noGrp="1"/>
          </p:cNvSpPr>
          <p:nvPr>
            <p:ph idx="1"/>
          </p:nvPr>
        </p:nvSpPr>
        <p:spPr>
          <a:xfrm>
            <a:off x="685800" y="1481328"/>
            <a:ext cx="7543800" cy="317768"/>
          </a:xfrm>
        </p:spPr>
        <p:txBody>
          <a:bodyPr>
            <a:normAutofit/>
          </a:bodyPr>
          <a:lstStyle/>
          <a:p>
            <a:pPr marL="1030288" indent="-1030288">
              <a:buNone/>
            </a:pPr>
            <a:r>
              <a:rPr lang="en-US" sz="1600" b="1" dirty="0" smtClean="0">
                <a:solidFill>
                  <a:srgbClr val="182752"/>
                </a:solidFill>
              </a:rPr>
              <a:t>Table 6.3	</a:t>
            </a:r>
            <a:r>
              <a:rPr lang="en-US" sz="1600" b="1" dirty="0" smtClean="0">
                <a:solidFill>
                  <a:srgbClr val="873B1F"/>
                </a:solidFill>
              </a:rPr>
              <a:t>Fitted Models for Netflix Percentage Growth Series</a:t>
            </a:r>
          </a:p>
        </p:txBody>
      </p:sp>
      <p:sp>
        <p:nvSpPr>
          <p:cNvPr id="9" name="Text Box 6"/>
          <p:cNvSpPr txBox="1">
            <a:spLocks noChangeArrowheads="1"/>
          </p:cNvSpPr>
          <p:nvPr/>
        </p:nvSpPr>
        <p:spPr bwMode="auto">
          <a:xfrm>
            <a:off x="6716110" y="3138237"/>
            <a:ext cx="1702676" cy="1384995"/>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u="none" dirty="0" smtClean="0">
                <a:solidFill>
                  <a:srgbClr val="873B1F"/>
                </a:solidFill>
                <a:latin typeface="Arial" charset="0"/>
                <a:ea typeface="Arial" charset="0"/>
                <a:cs typeface="Arial" charset="0"/>
              </a:rPr>
              <a:t>Choose the better model. Which criterion would you use?</a:t>
            </a:r>
            <a:endParaRPr lang="en-GB" u="none" dirty="0" smtClean="0">
              <a:solidFill>
                <a:srgbClr val="873B1F"/>
              </a:solidFill>
              <a:latin typeface="Arial" charset="0"/>
              <a:ea typeface="Arial" charset="0"/>
              <a:cs typeface="Arial" charset="0"/>
            </a:endParaRPr>
          </a:p>
        </p:txBody>
      </p:sp>
      <p:sp>
        <p:nvSpPr>
          <p:cNvPr id="8" name="TextBox 7"/>
          <p:cNvSpPr txBox="1"/>
          <p:nvPr/>
        </p:nvSpPr>
        <p:spPr>
          <a:xfrm>
            <a:off x="6591299" y="2360827"/>
            <a:ext cx="1447802" cy="246221"/>
          </a:xfrm>
          <a:prstGeom prst="rect">
            <a:avLst/>
          </a:prstGeom>
          <a:noFill/>
        </p:spPr>
        <p:txBody>
          <a:bodyPr wrap="square" lIns="0" tIns="0" rIns="0" bIns="0" rtlCol="0">
            <a:spAutoFit/>
          </a:bodyPr>
          <a:lstStyle/>
          <a:p>
            <a:pPr marL="1030288" indent="-1030288"/>
            <a:r>
              <a:rPr lang="en-US" sz="1600" b="1" smtClean="0">
                <a:solidFill>
                  <a:srgbClr val="873B1F"/>
                </a:solidFill>
                <a:latin typeface="Arial" charset="0"/>
                <a:ea typeface="Arial" charset="0"/>
                <a:cs typeface="Arial" charset="0"/>
              </a:rPr>
              <a:t>AR(1) Model</a:t>
            </a:r>
            <a:endParaRPr lang="en-US" sz="1600" i="1" dirty="0">
              <a:solidFill>
                <a:srgbClr val="873B1F"/>
              </a:solidFill>
              <a:latin typeface="Arial" charset="0"/>
              <a:ea typeface="Arial" charset="0"/>
              <a:cs typeface="Arial" charset="0"/>
            </a:endParaRPr>
          </a:p>
        </p:txBody>
      </p:sp>
      <p:sp>
        <p:nvSpPr>
          <p:cNvPr id="10" name="TextBox 9"/>
          <p:cNvSpPr txBox="1"/>
          <p:nvPr/>
        </p:nvSpPr>
        <p:spPr>
          <a:xfrm>
            <a:off x="6591299" y="4931310"/>
            <a:ext cx="1447802" cy="246221"/>
          </a:xfrm>
          <a:prstGeom prst="rect">
            <a:avLst/>
          </a:prstGeom>
          <a:noFill/>
        </p:spPr>
        <p:txBody>
          <a:bodyPr wrap="square" lIns="0" tIns="0" rIns="0" bIns="0" rtlCol="0">
            <a:spAutoFit/>
          </a:bodyPr>
          <a:lstStyle/>
          <a:p>
            <a:pPr marL="1030288" indent="-1030288"/>
            <a:r>
              <a:rPr lang="en-US" sz="1600" b="1" dirty="0" smtClean="0">
                <a:solidFill>
                  <a:srgbClr val="873B1F"/>
                </a:solidFill>
                <a:latin typeface="Arial" charset="0"/>
                <a:ea typeface="Arial" charset="0"/>
                <a:cs typeface="Arial" charset="0"/>
              </a:rPr>
              <a:t>MA(1) Model</a:t>
            </a:r>
            <a:endParaRPr lang="en-US" sz="1600" i="1" dirty="0">
              <a:solidFill>
                <a:srgbClr val="873B1F"/>
              </a:solidFill>
              <a:latin typeface="Arial" charset="0"/>
              <a:ea typeface="Arial" charset="0"/>
              <a:cs typeface="Arial" charset="0"/>
            </a:endParaRPr>
          </a:p>
        </p:txBody>
      </p:sp>
      <p:pic>
        <p:nvPicPr>
          <p:cNvPr id="7" name="Picture 6"/>
          <p:cNvPicPr>
            <a:picLocks noChangeAspect="1"/>
          </p:cNvPicPr>
          <p:nvPr/>
        </p:nvPicPr>
        <p:blipFill>
          <a:blip r:embed="rId2"/>
          <a:stretch>
            <a:fillRect/>
          </a:stretch>
        </p:blipFill>
        <p:spPr>
          <a:xfrm>
            <a:off x="685799" y="1830967"/>
            <a:ext cx="5715002" cy="2208258"/>
          </a:xfrm>
          <a:prstGeom prst="rect">
            <a:avLst/>
          </a:prstGeom>
        </p:spPr>
      </p:pic>
      <p:pic>
        <p:nvPicPr>
          <p:cNvPr id="11" name="Picture 10"/>
          <p:cNvPicPr>
            <a:picLocks noChangeAspect="1"/>
          </p:cNvPicPr>
          <p:nvPr/>
        </p:nvPicPr>
        <p:blipFill>
          <a:blip r:embed="rId3"/>
          <a:stretch>
            <a:fillRect/>
          </a:stretch>
        </p:blipFill>
        <p:spPr>
          <a:xfrm>
            <a:off x="685798" y="4071096"/>
            <a:ext cx="5715003" cy="2254618"/>
          </a:xfrm>
          <a:prstGeom prst="rect">
            <a:avLst/>
          </a:prstGeom>
        </p:spPr>
      </p:pic>
    </p:spTree>
    <p:extLst>
      <p:ext uri="{BB962C8B-B14F-4D97-AF65-F5344CB8AC3E}">
        <p14:creationId xmlns:p14="http://schemas.microsoft.com/office/powerpoint/2010/main" val="1801723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694337" y="4410516"/>
            <a:ext cx="5191456" cy="1760712"/>
          </a:xfrm>
          <a:prstGeom prst="rect">
            <a:avLst/>
          </a:prstGeom>
        </p:spPr>
      </p:pic>
      <p:sp>
        <p:nvSpPr>
          <p:cNvPr id="2" name="Title 1"/>
          <p:cNvSpPr>
            <a:spLocks noGrp="1"/>
          </p:cNvSpPr>
          <p:nvPr>
            <p:ph type="title"/>
          </p:nvPr>
        </p:nvSpPr>
        <p:spPr/>
        <p:txBody>
          <a:bodyPr/>
          <a:lstStyle/>
          <a:p>
            <a:r>
              <a:rPr lang="en-US" dirty="0" smtClean="0"/>
              <a:t>6.4 Model Estimation and Differencing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22</a:t>
            </a:fld>
            <a:endParaRPr lang="en-US" dirty="0"/>
          </a:p>
        </p:txBody>
      </p:sp>
      <p:sp>
        <p:nvSpPr>
          <p:cNvPr id="6" name="Content Placeholder 2"/>
          <p:cNvSpPr>
            <a:spLocks noGrp="1"/>
          </p:cNvSpPr>
          <p:nvPr>
            <p:ph idx="1"/>
          </p:nvPr>
        </p:nvSpPr>
        <p:spPr>
          <a:xfrm>
            <a:off x="685800" y="1481328"/>
            <a:ext cx="7543800" cy="261758"/>
          </a:xfrm>
        </p:spPr>
        <p:txBody>
          <a:bodyPr>
            <a:normAutofit/>
          </a:bodyPr>
          <a:lstStyle/>
          <a:p>
            <a:pPr marL="0" indent="0">
              <a:buNone/>
            </a:pPr>
            <a:r>
              <a:rPr lang="en-US" sz="1400" b="1" dirty="0" smtClean="0">
                <a:solidFill>
                  <a:srgbClr val="873B1F"/>
                </a:solidFill>
              </a:rPr>
              <a:t>Example 6.6: Fitted Model for WFJ Sales</a:t>
            </a:r>
          </a:p>
        </p:txBody>
      </p:sp>
      <p:sp>
        <p:nvSpPr>
          <p:cNvPr id="9" name="Text Box 6"/>
          <p:cNvSpPr txBox="1">
            <a:spLocks noChangeArrowheads="1"/>
          </p:cNvSpPr>
          <p:nvPr/>
        </p:nvSpPr>
        <p:spPr bwMode="auto">
          <a:xfrm>
            <a:off x="5992208" y="5917753"/>
            <a:ext cx="2648870"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u="none" dirty="0" smtClean="0">
                <a:solidFill>
                  <a:srgbClr val="873B1F"/>
                </a:solidFill>
                <a:latin typeface="Arial" charset="0"/>
                <a:ea typeface="Arial" charset="0"/>
                <a:cs typeface="Arial" charset="0"/>
              </a:rPr>
              <a:t>Which model?</a:t>
            </a:r>
            <a:endParaRPr lang="en-GB" u="none" dirty="0" smtClean="0">
              <a:solidFill>
                <a:srgbClr val="873B1F"/>
              </a:solidFill>
              <a:latin typeface="Arial" charset="0"/>
              <a:ea typeface="Arial" charset="0"/>
              <a:cs typeface="Arial" charset="0"/>
            </a:endParaRPr>
          </a:p>
        </p:txBody>
      </p:sp>
      <p:sp>
        <p:nvSpPr>
          <p:cNvPr id="10" name="Content Placeholder 2"/>
          <p:cNvSpPr txBox="1">
            <a:spLocks/>
          </p:cNvSpPr>
          <p:nvPr/>
        </p:nvSpPr>
        <p:spPr>
          <a:xfrm>
            <a:off x="5992208" y="1789967"/>
            <a:ext cx="2521171" cy="762414"/>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5988" indent="-915988">
              <a:buFont typeface="Arial" panose="020B0604020202020204" pitchFamily="34" charset="0"/>
              <a:buNone/>
            </a:pPr>
            <a:r>
              <a:rPr lang="en-US" sz="1400" b="1" dirty="0" smtClean="0">
                <a:solidFill>
                  <a:srgbClr val="182752"/>
                </a:solidFill>
              </a:rPr>
              <a:t>Table 6.4	</a:t>
            </a:r>
            <a:r>
              <a:rPr lang="en-US" sz="1400" b="1" dirty="0" smtClean="0">
                <a:solidFill>
                  <a:srgbClr val="873B1F"/>
                </a:solidFill>
              </a:rPr>
              <a:t>Different Models for WFJ Sales Data Using Minitab</a:t>
            </a:r>
          </a:p>
        </p:txBody>
      </p:sp>
      <p:pic>
        <p:nvPicPr>
          <p:cNvPr id="8" name="Picture 7"/>
          <p:cNvPicPr>
            <a:picLocks noChangeAspect="1"/>
          </p:cNvPicPr>
          <p:nvPr/>
        </p:nvPicPr>
        <p:blipFill>
          <a:blip r:embed="rId3"/>
          <a:stretch>
            <a:fillRect/>
          </a:stretch>
        </p:blipFill>
        <p:spPr>
          <a:xfrm>
            <a:off x="685798" y="1824388"/>
            <a:ext cx="5199995" cy="976877"/>
          </a:xfrm>
          <a:prstGeom prst="rect">
            <a:avLst/>
          </a:prstGeom>
        </p:spPr>
      </p:pic>
      <p:pic>
        <p:nvPicPr>
          <p:cNvPr id="11" name="Picture 10"/>
          <p:cNvPicPr>
            <a:picLocks noChangeAspect="1"/>
          </p:cNvPicPr>
          <p:nvPr/>
        </p:nvPicPr>
        <p:blipFill>
          <a:blip r:embed="rId4"/>
          <a:stretch>
            <a:fillRect/>
          </a:stretch>
        </p:blipFill>
        <p:spPr>
          <a:xfrm>
            <a:off x="685799" y="2931534"/>
            <a:ext cx="5199994" cy="586975"/>
          </a:xfrm>
          <a:prstGeom prst="rect">
            <a:avLst/>
          </a:prstGeom>
        </p:spPr>
      </p:pic>
      <p:pic>
        <p:nvPicPr>
          <p:cNvPr id="12" name="Picture 11"/>
          <p:cNvPicPr>
            <a:picLocks noChangeAspect="1"/>
          </p:cNvPicPr>
          <p:nvPr/>
        </p:nvPicPr>
        <p:blipFill>
          <a:blip r:embed="rId5"/>
          <a:stretch>
            <a:fillRect/>
          </a:stretch>
        </p:blipFill>
        <p:spPr>
          <a:xfrm>
            <a:off x="685799" y="3649731"/>
            <a:ext cx="5199994" cy="585281"/>
          </a:xfrm>
          <a:prstGeom prst="rect">
            <a:avLst/>
          </a:prstGeom>
        </p:spPr>
      </p:pic>
      <p:sp>
        <p:nvSpPr>
          <p:cNvPr id="13" name="TextBox 12"/>
          <p:cNvSpPr txBox="1"/>
          <p:nvPr/>
        </p:nvSpPr>
        <p:spPr>
          <a:xfrm>
            <a:off x="6013230" y="2552381"/>
            <a:ext cx="1447802" cy="184666"/>
          </a:xfrm>
          <a:prstGeom prst="rect">
            <a:avLst/>
          </a:prstGeom>
          <a:noFill/>
        </p:spPr>
        <p:txBody>
          <a:bodyPr wrap="square" lIns="0" tIns="0" rIns="0" bIns="0" rtlCol="0">
            <a:spAutoFit/>
          </a:bodyPr>
          <a:lstStyle/>
          <a:p>
            <a:pPr marL="1030288" indent="-1030288"/>
            <a:r>
              <a:rPr lang="en-US" sz="1200" b="1" dirty="0" smtClean="0">
                <a:solidFill>
                  <a:srgbClr val="873B1F"/>
                </a:solidFill>
                <a:latin typeface="Arial" charset="0"/>
                <a:ea typeface="Arial" charset="0"/>
                <a:cs typeface="Arial" charset="0"/>
              </a:rPr>
              <a:t>AR(1)</a:t>
            </a:r>
            <a:endParaRPr lang="en-US" sz="1200" i="1" dirty="0">
              <a:solidFill>
                <a:srgbClr val="873B1F"/>
              </a:solidFill>
              <a:latin typeface="Arial" charset="0"/>
              <a:ea typeface="Arial" charset="0"/>
              <a:cs typeface="Arial" charset="0"/>
            </a:endParaRPr>
          </a:p>
        </p:txBody>
      </p:sp>
      <p:sp>
        <p:nvSpPr>
          <p:cNvPr id="14" name="TextBox 13"/>
          <p:cNvSpPr txBox="1"/>
          <p:nvPr/>
        </p:nvSpPr>
        <p:spPr>
          <a:xfrm>
            <a:off x="5992209" y="3272288"/>
            <a:ext cx="1447802" cy="184666"/>
          </a:xfrm>
          <a:prstGeom prst="rect">
            <a:avLst/>
          </a:prstGeom>
          <a:noFill/>
        </p:spPr>
        <p:txBody>
          <a:bodyPr wrap="square" lIns="0" tIns="0" rIns="0" bIns="0" rtlCol="0">
            <a:spAutoFit/>
          </a:bodyPr>
          <a:lstStyle/>
          <a:p>
            <a:pPr marL="1030288" indent="-1030288"/>
            <a:r>
              <a:rPr lang="en-US" sz="1200" b="1" dirty="0" smtClean="0">
                <a:solidFill>
                  <a:srgbClr val="873B1F"/>
                </a:solidFill>
                <a:latin typeface="Arial" charset="0"/>
                <a:ea typeface="Arial" charset="0"/>
                <a:cs typeface="Arial" charset="0"/>
              </a:rPr>
              <a:t>ARIMA(1,1,0)</a:t>
            </a:r>
            <a:endParaRPr lang="en-US" sz="1200" i="1" dirty="0">
              <a:solidFill>
                <a:srgbClr val="873B1F"/>
              </a:solidFill>
              <a:latin typeface="Arial" charset="0"/>
              <a:ea typeface="Arial" charset="0"/>
              <a:cs typeface="Arial" charset="0"/>
            </a:endParaRPr>
          </a:p>
        </p:txBody>
      </p:sp>
      <p:sp>
        <p:nvSpPr>
          <p:cNvPr id="15" name="TextBox 14"/>
          <p:cNvSpPr txBox="1"/>
          <p:nvPr/>
        </p:nvSpPr>
        <p:spPr>
          <a:xfrm>
            <a:off x="5992208" y="3988791"/>
            <a:ext cx="1447802" cy="184666"/>
          </a:xfrm>
          <a:prstGeom prst="rect">
            <a:avLst/>
          </a:prstGeom>
          <a:noFill/>
        </p:spPr>
        <p:txBody>
          <a:bodyPr wrap="square" lIns="0" tIns="0" rIns="0" bIns="0" rtlCol="0">
            <a:spAutoFit/>
          </a:bodyPr>
          <a:lstStyle/>
          <a:p>
            <a:pPr marL="1030288" indent="-1030288"/>
            <a:r>
              <a:rPr lang="en-US" sz="1200" b="1" dirty="0" smtClean="0">
                <a:solidFill>
                  <a:srgbClr val="873B1F"/>
                </a:solidFill>
                <a:latin typeface="Arial" charset="0"/>
                <a:ea typeface="Arial" charset="0"/>
                <a:cs typeface="Arial" charset="0"/>
              </a:rPr>
              <a:t>ARIMA(0,1,1)</a:t>
            </a:r>
            <a:endParaRPr lang="en-US" sz="1200" i="1" dirty="0">
              <a:solidFill>
                <a:srgbClr val="873B1F"/>
              </a:solidFill>
              <a:latin typeface="Arial" charset="0"/>
              <a:ea typeface="Arial" charset="0"/>
              <a:cs typeface="Arial" charset="0"/>
            </a:endParaRPr>
          </a:p>
        </p:txBody>
      </p:sp>
      <p:sp>
        <p:nvSpPr>
          <p:cNvPr id="17" name="Content Placeholder 2"/>
          <p:cNvSpPr txBox="1">
            <a:spLocks/>
          </p:cNvSpPr>
          <p:nvPr/>
        </p:nvSpPr>
        <p:spPr>
          <a:xfrm>
            <a:off x="6013230" y="4390076"/>
            <a:ext cx="2521171" cy="1295904"/>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400" b="1" dirty="0" smtClean="0">
                <a:solidFill>
                  <a:srgbClr val="182752"/>
                </a:solidFill>
              </a:rPr>
              <a:t>Figure 6.15	</a:t>
            </a:r>
            <a:r>
              <a:rPr lang="en-US" sz="1400" b="1" i="1" dirty="0" smtClean="0">
                <a:solidFill>
                  <a:srgbClr val="873B1F"/>
                </a:solidFill>
              </a:rPr>
              <a:t>ACF</a:t>
            </a:r>
            <a:r>
              <a:rPr lang="en-US" sz="1400" b="1" dirty="0" smtClean="0">
                <a:solidFill>
                  <a:srgbClr val="873B1F"/>
                </a:solidFill>
              </a:rPr>
              <a:t> and </a:t>
            </a:r>
            <a:r>
              <a:rPr lang="en-US" sz="1400" b="1" i="1" dirty="0" smtClean="0">
                <a:solidFill>
                  <a:srgbClr val="873B1F"/>
                </a:solidFill>
              </a:rPr>
              <a:t>PACF</a:t>
            </a:r>
            <a:r>
              <a:rPr lang="en-US" sz="1400" b="1" dirty="0" smtClean="0">
                <a:solidFill>
                  <a:srgbClr val="873B1F"/>
                </a:solidFill>
              </a:rPr>
              <a:t> for WFJ Sales Data, Differenced Once</a:t>
            </a:r>
          </a:p>
        </p:txBody>
      </p:sp>
    </p:spTree>
    <p:extLst>
      <p:ext uri="{BB962C8B-B14F-4D97-AF65-F5344CB8AC3E}">
        <p14:creationId xmlns:p14="http://schemas.microsoft.com/office/powerpoint/2010/main" val="959713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 Model Estimation and Differencing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23</a:t>
            </a:fld>
            <a:endParaRPr lang="en-US" dirty="0"/>
          </a:p>
        </p:txBody>
      </p:sp>
      <p:sp>
        <p:nvSpPr>
          <p:cNvPr id="6" name="Content Placeholder 2"/>
          <p:cNvSpPr>
            <a:spLocks noGrp="1"/>
          </p:cNvSpPr>
          <p:nvPr>
            <p:ph idx="1"/>
          </p:nvPr>
        </p:nvSpPr>
        <p:spPr>
          <a:xfrm>
            <a:off x="685800" y="1481328"/>
            <a:ext cx="7543800" cy="4698810"/>
          </a:xfrm>
        </p:spPr>
        <p:txBody>
          <a:bodyPr>
            <a:normAutofit/>
          </a:bodyPr>
          <a:lstStyle/>
          <a:p>
            <a:pPr marL="0" indent="0">
              <a:buNone/>
            </a:pPr>
            <a:r>
              <a:rPr lang="en-US" b="1" dirty="0" smtClean="0">
                <a:solidFill>
                  <a:srgbClr val="873B1F"/>
                </a:solidFill>
              </a:rPr>
              <a:t>Examples of Nonstationary Series: Netflix</a:t>
            </a:r>
          </a:p>
        </p:txBody>
      </p:sp>
      <p:sp>
        <p:nvSpPr>
          <p:cNvPr id="7" name="Content Placeholder 2"/>
          <p:cNvSpPr txBox="1">
            <a:spLocks/>
          </p:cNvSpPr>
          <p:nvPr/>
        </p:nvSpPr>
        <p:spPr>
          <a:xfrm>
            <a:off x="685799" y="1935273"/>
            <a:ext cx="7543801" cy="61444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6.5	</a:t>
            </a:r>
            <a:r>
              <a:rPr lang="en-US" sz="1600" b="1" dirty="0" smtClean="0">
                <a:solidFill>
                  <a:srgbClr val="873B1F"/>
                </a:solidFill>
              </a:rPr>
              <a:t>MSE and RMSE for Different ARIMA Models for </a:t>
            </a:r>
            <a:r>
              <a:rPr lang="en-US" sz="1600" b="1" smtClean="0">
                <a:solidFill>
                  <a:srgbClr val="873B1F"/>
                </a:solidFill>
              </a:rPr>
              <a:t>the </a:t>
            </a:r>
            <a:br>
              <a:rPr lang="en-US" sz="1600" b="1" smtClean="0">
                <a:solidFill>
                  <a:srgbClr val="873B1F"/>
                </a:solidFill>
              </a:rPr>
            </a:br>
            <a:r>
              <a:rPr lang="en-US" sz="1600" b="1" smtClean="0">
                <a:solidFill>
                  <a:srgbClr val="873B1F"/>
                </a:solidFill>
              </a:rPr>
              <a:t>Log Transformed Netflix Sales Series</a:t>
            </a:r>
            <a:endParaRPr lang="en-US" sz="1600" b="1" dirty="0" smtClean="0">
              <a:solidFill>
                <a:srgbClr val="873B1F"/>
              </a:solidFill>
            </a:endParaRPr>
          </a:p>
        </p:txBody>
      </p:sp>
      <p:pic>
        <p:nvPicPr>
          <p:cNvPr id="8" name="Picture 7"/>
          <p:cNvPicPr>
            <a:picLocks noChangeAspect="1"/>
          </p:cNvPicPr>
          <p:nvPr/>
        </p:nvPicPr>
        <p:blipFill>
          <a:blip r:embed="rId2"/>
          <a:stretch>
            <a:fillRect/>
          </a:stretch>
        </p:blipFill>
        <p:spPr>
          <a:xfrm>
            <a:off x="685797" y="2549720"/>
            <a:ext cx="6605533" cy="1711129"/>
          </a:xfrm>
          <a:prstGeom prst="rect">
            <a:avLst/>
          </a:prstGeom>
        </p:spPr>
      </p:pic>
      <p:pic>
        <p:nvPicPr>
          <p:cNvPr id="9" name="Picture 8"/>
          <p:cNvPicPr>
            <a:picLocks noChangeAspect="1"/>
          </p:cNvPicPr>
          <p:nvPr/>
        </p:nvPicPr>
        <p:blipFill>
          <a:blip r:embed="rId3"/>
          <a:stretch>
            <a:fillRect/>
          </a:stretch>
        </p:blipFill>
        <p:spPr>
          <a:xfrm>
            <a:off x="685797" y="4545207"/>
            <a:ext cx="4981676" cy="1468586"/>
          </a:xfrm>
          <a:prstGeom prst="rect">
            <a:avLst/>
          </a:prstGeom>
        </p:spPr>
      </p:pic>
      <p:sp>
        <p:nvSpPr>
          <p:cNvPr id="10" name="TextBox 9"/>
          <p:cNvSpPr txBox="1"/>
          <p:nvPr/>
        </p:nvSpPr>
        <p:spPr>
          <a:xfrm>
            <a:off x="7400767" y="2549720"/>
            <a:ext cx="1447802" cy="369332"/>
          </a:xfrm>
          <a:prstGeom prst="rect">
            <a:avLst/>
          </a:prstGeom>
          <a:noFill/>
        </p:spPr>
        <p:txBody>
          <a:bodyPr wrap="square" lIns="0" tIns="0" rIns="0" bIns="0" rtlCol="0">
            <a:spAutoFit/>
          </a:bodyPr>
          <a:lstStyle/>
          <a:p>
            <a:pPr marL="9525" indent="-9525"/>
            <a:r>
              <a:rPr lang="en-US" sz="1200" b="1" smtClean="0">
                <a:solidFill>
                  <a:srgbClr val="873B1F"/>
                </a:solidFill>
                <a:latin typeface="Arial" charset="0"/>
                <a:ea typeface="Arial" charset="0"/>
                <a:cs typeface="Arial" charset="0"/>
              </a:rPr>
              <a:t>Results using Minitab</a:t>
            </a:r>
            <a:endParaRPr lang="en-US" sz="1200" i="1" dirty="0">
              <a:solidFill>
                <a:srgbClr val="873B1F"/>
              </a:solidFill>
              <a:latin typeface="Arial" charset="0"/>
              <a:ea typeface="Arial" charset="0"/>
              <a:cs typeface="Arial" charset="0"/>
            </a:endParaRPr>
          </a:p>
        </p:txBody>
      </p:sp>
      <p:sp>
        <p:nvSpPr>
          <p:cNvPr id="11" name="TextBox 10"/>
          <p:cNvSpPr txBox="1"/>
          <p:nvPr/>
        </p:nvSpPr>
        <p:spPr>
          <a:xfrm>
            <a:off x="5769956" y="4539435"/>
            <a:ext cx="1447802" cy="184666"/>
          </a:xfrm>
          <a:prstGeom prst="rect">
            <a:avLst/>
          </a:prstGeom>
          <a:noFill/>
        </p:spPr>
        <p:txBody>
          <a:bodyPr wrap="square" lIns="0" tIns="0" rIns="0" bIns="0" rtlCol="0">
            <a:spAutoFit/>
          </a:bodyPr>
          <a:lstStyle/>
          <a:p>
            <a:pPr marL="9525" indent="-9525"/>
            <a:r>
              <a:rPr lang="en-US" sz="1200" b="1" dirty="0" smtClean="0">
                <a:solidFill>
                  <a:srgbClr val="873B1F"/>
                </a:solidFill>
                <a:latin typeface="Arial" charset="0"/>
                <a:ea typeface="Arial" charset="0"/>
                <a:cs typeface="Arial" charset="0"/>
              </a:rPr>
              <a:t>Results using R</a:t>
            </a:r>
            <a:endParaRPr lang="en-US" sz="1200" i="1"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8213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4710220" y="2675565"/>
            <a:ext cx="3783992" cy="984885"/>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Questions:</a:t>
            </a:r>
          </a:p>
          <a:p>
            <a:pPr marL="236538" indent="-236538" defTabSz="1047750" eaLnBrk="0" hangingPunct="0">
              <a:spcBef>
                <a:spcPts val="600"/>
              </a:spcBef>
              <a:buFont typeface="Arial" charset="0"/>
              <a:buChar char="•"/>
            </a:pPr>
            <a:r>
              <a:rPr lang="en-GB" u="none" dirty="0" smtClean="0">
                <a:solidFill>
                  <a:srgbClr val="873B1F"/>
                </a:solidFill>
                <a:latin typeface="Arial" charset="0"/>
                <a:ea typeface="Arial" charset="0"/>
                <a:cs typeface="Arial" charset="0"/>
              </a:rPr>
              <a:t>S</a:t>
            </a:r>
            <a:r>
              <a:rPr lang="en-US" u="none" dirty="0" err="1" smtClean="0">
                <a:solidFill>
                  <a:srgbClr val="873B1F"/>
                </a:solidFill>
                <a:latin typeface="Arial" charset="0"/>
                <a:ea typeface="Arial" charset="0"/>
                <a:cs typeface="Arial" charset="0"/>
              </a:rPr>
              <a:t>hould</a:t>
            </a:r>
            <a:r>
              <a:rPr lang="en-US" u="none" dirty="0" smtClean="0">
                <a:solidFill>
                  <a:srgbClr val="873B1F"/>
                </a:solidFill>
                <a:latin typeface="Arial" charset="0"/>
                <a:ea typeface="Arial" charset="0"/>
                <a:cs typeface="Arial" charset="0"/>
              </a:rPr>
              <a:t> we difference?</a:t>
            </a:r>
          </a:p>
          <a:p>
            <a:pPr marL="236538" indent="-236538" defTabSz="1047750" eaLnBrk="0" hangingPunct="0">
              <a:spcBef>
                <a:spcPts val="600"/>
              </a:spcBef>
              <a:buFont typeface="Arial" charset="0"/>
              <a:buChar char="•"/>
            </a:pPr>
            <a:r>
              <a:rPr lang="en-US" dirty="0" smtClean="0">
                <a:solidFill>
                  <a:srgbClr val="873B1F"/>
                </a:solidFill>
                <a:latin typeface="Arial" charset="0"/>
                <a:ea typeface="Arial" charset="0"/>
                <a:cs typeface="Arial" charset="0"/>
              </a:rPr>
              <a:t>Which model would you suggest?</a:t>
            </a:r>
            <a:endParaRPr lang="en-GB" u="none" dirty="0" smtClean="0">
              <a:solidFill>
                <a:srgbClr val="873B1F"/>
              </a:solidFill>
              <a:latin typeface="Arial" charset="0"/>
              <a:ea typeface="Arial" charset="0"/>
              <a:cs typeface="Arial" charset="0"/>
            </a:endParaRPr>
          </a:p>
        </p:txBody>
      </p:sp>
      <p:sp>
        <p:nvSpPr>
          <p:cNvPr id="2" name="Title 1"/>
          <p:cNvSpPr>
            <a:spLocks noGrp="1"/>
          </p:cNvSpPr>
          <p:nvPr>
            <p:ph type="title"/>
          </p:nvPr>
        </p:nvSpPr>
        <p:spPr/>
        <p:txBody>
          <a:bodyPr/>
          <a:lstStyle/>
          <a:p>
            <a:r>
              <a:rPr lang="en-US" dirty="0" smtClean="0"/>
              <a:t>6.4 Model Estimation and Differencing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24</a:t>
            </a:fld>
            <a:endParaRPr lang="en-US" dirty="0"/>
          </a:p>
        </p:txBody>
      </p:sp>
      <p:sp>
        <p:nvSpPr>
          <p:cNvPr id="6" name="Content Placeholder 2"/>
          <p:cNvSpPr>
            <a:spLocks noGrp="1"/>
          </p:cNvSpPr>
          <p:nvPr>
            <p:ph idx="1"/>
          </p:nvPr>
        </p:nvSpPr>
        <p:spPr>
          <a:xfrm>
            <a:off x="685800" y="1366345"/>
            <a:ext cx="7543800" cy="4813793"/>
          </a:xfrm>
        </p:spPr>
        <p:txBody>
          <a:bodyPr>
            <a:normAutofit/>
          </a:bodyPr>
          <a:lstStyle/>
          <a:p>
            <a:pPr marL="0" indent="0">
              <a:buNone/>
            </a:pPr>
            <a:r>
              <a:rPr lang="en-US" b="1" dirty="0" smtClean="0">
                <a:solidFill>
                  <a:srgbClr val="873B1F"/>
                </a:solidFill>
              </a:rPr>
              <a:t>Examples of Nonstationary Series: U.S. Retail Sales</a:t>
            </a:r>
          </a:p>
        </p:txBody>
      </p:sp>
      <p:sp>
        <p:nvSpPr>
          <p:cNvPr id="8" name="Text Box 6"/>
          <p:cNvSpPr txBox="1">
            <a:spLocks noChangeArrowheads="1"/>
          </p:cNvSpPr>
          <p:nvPr/>
        </p:nvSpPr>
        <p:spPr bwMode="auto">
          <a:xfrm>
            <a:off x="6621516" y="5552876"/>
            <a:ext cx="2150918" cy="738664"/>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defTabSz="1047750" eaLnBrk="0" hangingPunct="0">
              <a:spcBef>
                <a:spcPts val="600"/>
              </a:spcBef>
            </a:pPr>
            <a:r>
              <a:rPr lang="en-GB" sz="1200" u="none" dirty="0" smtClean="0">
                <a:solidFill>
                  <a:schemeClr val="bg1"/>
                </a:solidFill>
                <a:latin typeface="Arial" charset="0"/>
                <a:ea typeface="Arial" charset="0"/>
                <a:cs typeface="Arial" charset="0"/>
              </a:rPr>
              <a:t>Note: Very little pattern in the difference series ACF and PACF</a:t>
            </a:r>
            <a:endParaRPr lang="en-GB" sz="1200" u="none" dirty="0">
              <a:solidFill>
                <a:schemeClr val="bg1"/>
              </a:solidFill>
              <a:latin typeface="Arial" charset="0"/>
              <a:ea typeface="Arial" charset="0"/>
              <a:cs typeface="Arial" charset="0"/>
            </a:endParaRPr>
          </a:p>
        </p:txBody>
      </p:sp>
      <p:sp>
        <p:nvSpPr>
          <p:cNvPr id="10" name="Content Placeholder 2"/>
          <p:cNvSpPr txBox="1">
            <a:spLocks/>
          </p:cNvSpPr>
          <p:nvPr/>
        </p:nvSpPr>
        <p:spPr>
          <a:xfrm>
            <a:off x="4109545" y="1835977"/>
            <a:ext cx="4126704" cy="52445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0" indent="-920750">
              <a:buFont typeface="Arial" panose="020B0604020202020204" pitchFamily="34" charset="0"/>
              <a:buNone/>
            </a:pPr>
            <a:r>
              <a:rPr lang="en-US" sz="1400" b="1" dirty="0" smtClean="0">
                <a:solidFill>
                  <a:srgbClr val="182752"/>
                </a:solidFill>
              </a:rPr>
              <a:t>Figure 1.3	</a:t>
            </a:r>
            <a:r>
              <a:rPr lang="en-US" sz="1400" b="1" dirty="0" smtClean="0">
                <a:solidFill>
                  <a:srgbClr val="873B1F"/>
                </a:solidFill>
              </a:rPr>
              <a:t>Seasonally Adjusted Series for </a:t>
            </a:r>
            <a:br>
              <a:rPr lang="en-US" sz="1400" b="1" dirty="0" smtClean="0">
                <a:solidFill>
                  <a:srgbClr val="873B1F"/>
                </a:solidFill>
              </a:rPr>
            </a:br>
            <a:r>
              <a:rPr lang="en-US" sz="1400" b="1" dirty="0" smtClean="0">
                <a:solidFill>
                  <a:srgbClr val="873B1F"/>
                </a:solidFill>
              </a:rPr>
              <a:t>U.S. Monthly Retailers Sales</a:t>
            </a:r>
          </a:p>
        </p:txBody>
      </p:sp>
      <p:pic>
        <p:nvPicPr>
          <p:cNvPr id="11" name="Picture 10"/>
          <p:cNvPicPr>
            <a:picLocks noChangeAspect="1"/>
          </p:cNvPicPr>
          <p:nvPr/>
        </p:nvPicPr>
        <p:blipFill rotWithShape="1">
          <a:blip r:embed="rId2"/>
          <a:srcRect l="8338" t="5623" r="8072" b="9819"/>
          <a:stretch/>
        </p:blipFill>
        <p:spPr>
          <a:xfrm>
            <a:off x="699098" y="1835977"/>
            <a:ext cx="3217285" cy="2219228"/>
          </a:xfrm>
          <a:prstGeom prst="rect">
            <a:avLst/>
          </a:prstGeom>
        </p:spPr>
      </p:pic>
      <p:sp>
        <p:nvSpPr>
          <p:cNvPr id="12" name="Content Placeholder 2"/>
          <p:cNvSpPr txBox="1">
            <a:spLocks/>
          </p:cNvSpPr>
          <p:nvPr/>
        </p:nvSpPr>
        <p:spPr>
          <a:xfrm>
            <a:off x="6621516" y="4214780"/>
            <a:ext cx="1912884" cy="113436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indent="-9525">
              <a:buFont typeface="Arial" panose="020B0604020202020204" pitchFamily="34" charset="0"/>
              <a:buNone/>
            </a:pPr>
            <a:r>
              <a:rPr lang="en-US" sz="1400" b="1" dirty="0" smtClean="0">
                <a:solidFill>
                  <a:srgbClr val="182752"/>
                </a:solidFill>
              </a:rPr>
              <a:t>Figure 6.16 </a:t>
            </a:r>
            <a:br>
              <a:rPr lang="en-US" sz="1400" b="1" dirty="0" smtClean="0">
                <a:solidFill>
                  <a:srgbClr val="182752"/>
                </a:solidFill>
              </a:rPr>
            </a:br>
            <a:r>
              <a:rPr lang="en-US" sz="1400" b="1" i="1" dirty="0" smtClean="0">
                <a:solidFill>
                  <a:srgbClr val="873B1F"/>
                </a:solidFill>
              </a:rPr>
              <a:t>ACF</a:t>
            </a:r>
            <a:r>
              <a:rPr lang="en-US" sz="1400" b="1" dirty="0" smtClean="0">
                <a:solidFill>
                  <a:srgbClr val="873B1F"/>
                </a:solidFill>
              </a:rPr>
              <a:t> (and </a:t>
            </a:r>
            <a:r>
              <a:rPr lang="en-US" sz="1400" b="1" i="1" dirty="0" smtClean="0">
                <a:solidFill>
                  <a:srgbClr val="873B1F"/>
                </a:solidFill>
              </a:rPr>
              <a:t>PACF</a:t>
            </a:r>
            <a:r>
              <a:rPr lang="en-US" sz="1400" b="1" dirty="0" smtClean="0">
                <a:solidFill>
                  <a:srgbClr val="873B1F"/>
                </a:solidFill>
              </a:rPr>
              <a:t>) for First Differences of U.S. Retail Sales (</a:t>
            </a:r>
            <a:r>
              <a:rPr lang="en-US" sz="1400" b="1" i="1" dirty="0" smtClean="0">
                <a:solidFill>
                  <a:srgbClr val="873B1F"/>
                </a:solidFill>
              </a:rPr>
              <a:t>seasonally adjusted</a:t>
            </a:r>
            <a:r>
              <a:rPr lang="en-US" sz="1400" b="1" dirty="0" smtClean="0">
                <a:solidFill>
                  <a:srgbClr val="873B1F"/>
                </a:solidFill>
              </a:rPr>
              <a:t>)</a:t>
            </a:r>
          </a:p>
        </p:txBody>
      </p:sp>
      <p:pic>
        <p:nvPicPr>
          <p:cNvPr id="13" name="Picture 12"/>
          <p:cNvPicPr>
            <a:picLocks noChangeAspect="1"/>
          </p:cNvPicPr>
          <p:nvPr/>
        </p:nvPicPr>
        <p:blipFill>
          <a:blip r:embed="rId3"/>
          <a:stretch>
            <a:fillRect/>
          </a:stretch>
        </p:blipFill>
        <p:spPr>
          <a:xfrm>
            <a:off x="699098" y="4214780"/>
            <a:ext cx="5819834" cy="1965358"/>
          </a:xfrm>
          <a:prstGeom prst="rect">
            <a:avLst/>
          </a:prstGeom>
        </p:spPr>
      </p:pic>
    </p:spTree>
    <p:extLst>
      <p:ext uri="{BB962C8B-B14F-4D97-AF65-F5344CB8AC3E}">
        <p14:creationId xmlns:p14="http://schemas.microsoft.com/office/powerpoint/2010/main" val="1822380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 Model Estimation and Differencing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25</a:t>
            </a:fld>
            <a:endParaRPr lang="en-US" dirty="0"/>
          </a:p>
        </p:txBody>
      </p:sp>
      <p:sp>
        <p:nvSpPr>
          <p:cNvPr id="6" name="Content Placeholder 2"/>
          <p:cNvSpPr>
            <a:spLocks noGrp="1"/>
          </p:cNvSpPr>
          <p:nvPr>
            <p:ph idx="1"/>
          </p:nvPr>
        </p:nvSpPr>
        <p:spPr>
          <a:xfrm>
            <a:off x="685800" y="1481328"/>
            <a:ext cx="7543800" cy="4698810"/>
          </a:xfrm>
        </p:spPr>
        <p:txBody>
          <a:bodyPr>
            <a:normAutofit/>
          </a:bodyPr>
          <a:lstStyle/>
          <a:p>
            <a:pPr marL="0" indent="0">
              <a:buNone/>
            </a:pPr>
            <a:r>
              <a:rPr lang="en-US" b="1" dirty="0" smtClean="0">
                <a:solidFill>
                  <a:srgbClr val="873B1F"/>
                </a:solidFill>
              </a:rPr>
              <a:t>Examples of Nonstationary Series: U.S. Retail Sales</a:t>
            </a:r>
          </a:p>
        </p:txBody>
      </p:sp>
      <p:sp>
        <p:nvSpPr>
          <p:cNvPr id="10" name="Text Box 6"/>
          <p:cNvSpPr txBox="1">
            <a:spLocks noChangeArrowheads="1"/>
          </p:cNvSpPr>
          <p:nvPr/>
        </p:nvSpPr>
        <p:spPr bwMode="auto">
          <a:xfrm>
            <a:off x="5718101" y="2817069"/>
            <a:ext cx="2717237" cy="830997"/>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dirty="0" smtClean="0">
                <a:solidFill>
                  <a:srgbClr val="873B1F"/>
                </a:solidFill>
                <a:latin typeface="Arial" charset="0"/>
                <a:ea typeface="Arial" charset="0"/>
                <a:cs typeface="Arial" charset="0"/>
              </a:rPr>
              <a:t>Is it reasonable to use RMSE as the basis for model comparisons?</a:t>
            </a:r>
            <a:endParaRPr lang="en-GB" u="none" dirty="0" smtClean="0">
              <a:solidFill>
                <a:srgbClr val="873B1F"/>
              </a:solidFill>
              <a:latin typeface="Arial" charset="0"/>
              <a:ea typeface="Arial" charset="0"/>
              <a:cs typeface="Arial" charset="0"/>
            </a:endParaRPr>
          </a:p>
        </p:txBody>
      </p:sp>
      <p:sp>
        <p:nvSpPr>
          <p:cNvPr id="8" name="Content Placeholder 2"/>
          <p:cNvSpPr txBox="1">
            <a:spLocks/>
          </p:cNvSpPr>
          <p:nvPr/>
        </p:nvSpPr>
        <p:spPr>
          <a:xfrm>
            <a:off x="685798" y="1876721"/>
            <a:ext cx="7438870"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6.6	</a:t>
            </a:r>
            <a:r>
              <a:rPr lang="en-US" sz="1600" b="1" dirty="0" smtClean="0">
                <a:solidFill>
                  <a:srgbClr val="873B1F"/>
                </a:solidFill>
              </a:rPr>
              <a:t>Summary Results for ARIMA Models for U.S. Retail Sales</a:t>
            </a:r>
          </a:p>
        </p:txBody>
      </p:sp>
      <p:pic>
        <p:nvPicPr>
          <p:cNvPr id="7" name="Picture 6"/>
          <p:cNvPicPr>
            <a:picLocks noChangeAspect="1"/>
          </p:cNvPicPr>
          <p:nvPr/>
        </p:nvPicPr>
        <p:blipFill>
          <a:blip r:embed="rId2"/>
          <a:stretch>
            <a:fillRect/>
          </a:stretch>
        </p:blipFill>
        <p:spPr>
          <a:xfrm>
            <a:off x="685798" y="2243623"/>
            <a:ext cx="4616701" cy="2032061"/>
          </a:xfrm>
          <a:prstGeom prst="rect">
            <a:avLst/>
          </a:prstGeom>
        </p:spPr>
      </p:pic>
      <p:pic>
        <p:nvPicPr>
          <p:cNvPr id="9" name="Picture 8"/>
          <p:cNvPicPr>
            <a:picLocks noChangeAspect="1"/>
          </p:cNvPicPr>
          <p:nvPr/>
        </p:nvPicPr>
        <p:blipFill>
          <a:blip r:embed="rId3"/>
          <a:stretch>
            <a:fillRect/>
          </a:stretch>
        </p:blipFill>
        <p:spPr>
          <a:xfrm>
            <a:off x="685798" y="4661063"/>
            <a:ext cx="5764705" cy="650719"/>
          </a:xfrm>
          <a:prstGeom prst="rect">
            <a:avLst/>
          </a:prstGeom>
        </p:spPr>
      </p:pic>
      <p:pic>
        <p:nvPicPr>
          <p:cNvPr id="11" name="Picture 10"/>
          <p:cNvPicPr>
            <a:picLocks noChangeAspect="1"/>
          </p:cNvPicPr>
          <p:nvPr/>
        </p:nvPicPr>
        <p:blipFill>
          <a:blip r:embed="rId4"/>
          <a:stretch>
            <a:fillRect/>
          </a:stretch>
        </p:blipFill>
        <p:spPr>
          <a:xfrm>
            <a:off x="685798" y="5423938"/>
            <a:ext cx="5764705" cy="651662"/>
          </a:xfrm>
          <a:prstGeom prst="rect">
            <a:avLst/>
          </a:prstGeom>
        </p:spPr>
      </p:pic>
      <p:sp>
        <p:nvSpPr>
          <p:cNvPr id="12" name="Content Placeholder 2"/>
          <p:cNvSpPr txBox="1">
            <a:spLocks/>
          </p:cNvSpPr>
          <p:nvPr/>
        </p:nvSpPr>
        <p:spPr>
          <a:xfrm>
            <a:off x="685798" y="4339716"/>
            <a:ext cx="7438870"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873B1F"/>
                </a:solidFill>
              </a:rPr>
              <a:t>Final Estimates of Parameters</a:t>
            </a:r>
          </a:p>
        </p:txBody>
      </p:sp>
      <p:sp>
        <p:nvSpPr>
          <p:cNvPr id="13" name="TextBox 12"/>
          <p:cNvSpPr txBox="1"/>
          <p:nvPr/>
        </p:nvSpPr>
        <p:spPr>
          <a:xfrm>
            <a:off x="6616150" y="4621270"/>
            <a:ext cx="1447802" cy="184666"/>
          </a:xfrm>
          <a:prstGeom prst="rect">
            <a:avLst/>
          </a:prstGeom>
          <a:noFill/>
        </p:spPr>
        <p:txBody>
          <a:bodyPr wrap="square" lIns="0" tIns="0" rIns="0" bIns="0" rtlCol="0">
            <a:spAutoFit/>
          </a:bodyPr>
          <a:lstStyle/>
          <a:p>
            <a:pPr marL="9525" indent="-9525"/>
            <a:r>
              <a:rPr lang="en-US" sz="1200" b="1" dirty="0" smtClean="0">
                <a:solidFill>
                  <a:srgbClr val="873B1F"/>
                </a:solidFill>
                <a:latin typeface="Arial" charset="0"/>
                <a:ea typeface="Arial" charset="0"/>
                <a:cs typeface="Arial" charset="0"/>
              </a:rPr>
              <a:t>Period: 01/01–06/08</a:t>
            </a:r>
            <a:endParaRPr lang="en-US" sz="1200" i="1" dirty="0">
              <a:solidFill>
                <a:srgbClr val="873B1F"/>
              </a:solidFill>
              <a:latin typeface="Arial" charset="0"/>
              <a:ea typeface="Arial" charset="0"/>
              <a:cs typeface="Arial" charset="0"/>
            </a:endParaRPr>
          </a:p>
        </p:txBody>
      </p:sp>
      <p:sp>
        <p:nvSpPr>
          <p:cNvPr id="14" name="TextBox 13"/>
          <p:cNvSpPr txBox="1"/>
          <p:nvPr/>
        </p:nvSpPr>
        <p:spPr>
          <a:xfrm>
            <a:off x="6616150" y="5423938"/>
            <a:ext cx="1447802" cy="184666"/>
          </a:xfrm>
          <a:prstGeom prst="rect">
            <a:avLst/>
          </a:prstGeom>
          <a:noFill/>
        </p:spPr>
        <p:txBody>
          <a:bodyPr wrap="square" lIns="0" tIns="0" rIns="0" bIns="0" rtlCol="0">
            <a:spAutoFit/>
          </a:bodyPr>
          <a:lstStyle/>
          <a:p>
            <a:pPr marL="9525" indent="-9525"/>
            <a:r>
              <a:rPr lang="en-US" sz="1200" b="1" dirty="0" smtClean="0">
                <a:solidFill>
                  <a:srgbClr val="873B1F"/>
                </a:solidFill>
                <a:latin typeface="Arial" charset="0"/>
                <a:ea typeface="Arial" charset="0"/>
                <a:cs typeface="Arial" charset="0"/>
              </a:rPr>
              <a:t>Period: 01/01–12/15</a:t>
            </a:r>
            <a:endParaRPr lang="en-US" sz="1200" i="1"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949819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 Model Estimation and Differencing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26</a:t>
            </a:fld>
            <a:endParaRPr lang="en-US" dirty="0"/>
          </a:p>
        </p:txBody>
      </p:sp>
      <p:sp>
        <p:nvSpPr>
          <p:cNvPr id="6" name="Content Placeholder 2"/>
          <p:cNvSpPr>
            <a:spLocks noGrp="1"/>
          </p:cNvSpPr>
          <p:nvPr>
            <p:ph idx="1"/>
          </p:nvPr>
        </p:nvSpPr>
        <p:spPr>
          <a:xfrm>
            <a:off x="685800" y="1481328"/>
            <a:ext cx="4958255" cy="2398460"/>
          </a:xfrm>
        </p:spPr>
        <p:txBody>
          <a:bodyPr>
            <a:normAutofit/>
          </a:bodyPr>
          <a:lstStyle/>
          <a:p>
            <a:pPr marL="0" indent="0">
              <a:buNone/>
            </a:pPr>
            <a:r>
              <a:rPr lang="en-US" b="1" dirty="0" smtClean="0">
                <a:solidFill>
                  <a:srgbClr val="873B1F"/>
                </a:solidFill>
              </a:rPr>
              <a:t>Model Choice Using Information Criteria</a:t>
            </a:r>
          </a:p>
          <a:p>
            <a:pPr>
              <a:spcBef>
                <a:spcPts val="1600"/>
              </a:spcBef>
            </a:pPr>
            <a:r>
              <a:rPr lang="en-US" sz="1800" dirty="0"/>
              <a:t>Use either the </a:t>
            </a:r>
            <a:r>
              <a:rPr lang="en-US" sz="1800" dirty="0" err="1"/>
              <a:t>Akaike</a:t>
            </a:r>
            <a:r>
              <a:rPr lang="en-US" sz="1800" dirty="0"/>
              <a:t> Information Criterion:</a:t>
            </a:r>
          </a:p>
          <a:p>
            <a:pPr>
              <a:spcBef>
                <a:spcPts val="1600"/>
              </a:spcBef>
            </a:pPr>
            <a:r>
              <a:rPr lang="en-US" sz="1800" dirty="0" smtClean="0"/>
              <a:t>Or </a:t>
            </a:r>
            <a:r>
              <a:rPr lang="en-US" sz="1800" dirty="0"/>
              <a:t>the Bayesian Information Criterion:</a:t>
            </a:r>
          </a:p>
          <a:p>
            <a:pPr marL="230188" indent="0">
              <a:spcBef>
                <a:spcPts val="1600"/>
              </a:spcBef>
              <a:buNone/>
            </a:pPr>
            <a:r>
              <a:rPr lang="en-US" sz="1800" dirty="0" smtClean="0"/>
              <a:t>where</a:t>
            </a:r>
            <a:r>
              <a:rPr lang="en-US" sz="1800" i="1" dirty="0" smtClean="0"/>
              <a:t> </a:t>
            </a:r>
            <a:r>
              <a:rPr lang="en-US" sz="1800" i="1" dirty="0"/>
              <a:t>p</a:t>
            </a:r>
            <a:r>
              <a:rPr lang="en-US" sz="1800" dirty="0"/>
              <a:t> = NP </a:t>
            </a:r>
            <a:r>
              <a:rPr lang="en-US" sz="1800" dirty="0" smtClean="0"/>
              <a:t>= number </a:t>
            </a:r>
            <a:r>
              <a:rPr lang="en-US" sz="1800" dirty="0"/>
              <a:t>of AR parameters </a:t>
            </a:r>
            <a:r>
              <a:rPr lang="en-US" sz="1800" dirty="0" smtClean="0"/>
              <a:t/>
            </a:r>
            <a:br>
              <a:rPr lang="en-US" sz="1800" dirty="0" smtClean="0"/>
            </a:br>
            <a:r>
              <a:rPr lang="en-US" sz="1800" dirty="0" smtClean="0"/>
              <a:t>+ </a:t>
            </a:r>
            <a:r>
              <a:rPr lang="en-US" sz="1800" dirty="0"/>
              <a:t>number of MA parameters + 1 (for the variance) + </a:t>
            </a:r>
            <a:r>
              <a:rPr lang="en-US" sz="1800" dirty="0" smtClean="0"/>
              <a:t>1 (</a:t>
            </a:r>
            <a:r>
              <a:rPr lang="en-US" sz="1800" dirty="0"/>
              <a:t>if a constant is included</a:t>
            </a:r>
            <a:r>
              <a:rPr lang="en-US" sz="1800" dirty="0" smtClean="0"/>
              <a:t>)</a:t>
            </a:r>
            <a:endParaRPr lang="en-US" sz="1800" dirty="0"/>
          </a:p>
        </p:txBody>
      </p:sp>
      <p:sp>
        <p:nvSpPr>
          <p:cNvPr id="10" name="Text Box 6"/>
          <p:cNvSpPr txBox="1">
            <a:spLocks noChangeArrowheads="1"/>
          </p:cNvSpPr>
          <p:nvPr/>
        </p:nvSpPr>
        <p:spPr bwMode="auto">
          <a:xfrm>
            <a:off x="5481100" y="2966798"/>
            <a:ext cx="2643568" cy="830997"/>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dirty="0" smtClean="0">
                <a:solidFill>
                  <a:srgbClr val="873B1F"/>
                </a:solidFill>
                <a:latin typeface="Arial" charset="0"/>
                <a:ea typeface="Arial" charset="0"/>
                <a:cs typeface="Arial" charset="0"/>
              </a:rPr>
              <a:t>Which criterion is likely to select the more complex model? Why?</a:t>
            </a:r>
            <a:endParaRPr lang="en-GB" u="none" dirty="0" smtClean="0">
              <a:solidFill>
                <a:srgbClr val="873B1F"/>
              </a:solidFill>
              <a:latin typeface="Arial" charset="0"/>
              <a:ea typeface="Arial" charset="0"/>
              <a:cs typeface="Arial"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703862122"/>
              </p:ext>
            </p:extLst>
          </p:nvPr>
        </p:nvGraphicFramePr>
        <p:xfrm>
          <a:off x="5395592" y="1899728"/>
          <a:ext cx="2729076" cy="365858"/>
        </p:xfrm>
        <a:graphic>
          <a:graphicData uri="http://schemas.openxmlformats.org/presentationml/2006/ole">
            <mc:AlternateContent xmlns:mc="http://schemas.openxmlformats.org/markup-compatibility/2006">
              <mc:Choice xmlns:v="urn:schemas-microsoft-com:vml" Requires="v">
                <p:oleObj spid="_x0000_s25639" name="Equation" r:id="rId3" imgW="1498320" imgH="203040" progId="Equation.DSMT4">
                  <p:embed/>
                </p:oleObj>
              </mc:Choice>
              <mc:Fallback>
                <p:oleObj name="Equation" r:id="rId3" imgW="1498320" imgH="203040" progId="Equation.DSMT4">
                  <p:embed/>
                  <p:pic>
                    <p:nvPicPr>
                      <p:cNvPr id="0" name=""/>
                      <p:cNvPicPr>
                        <a:picLocks noChangeAspect="1" noChangeArrowheads="1"/>
                      </p:cNvPicPr>
                      <p:nvPr/>
                    </p:nvPicPr>
                    <p:blipFill>
                      <a:blip r:embed="rId4"/>
                      <a:srcRect/>
                      <a:stretch>
                        <a:fillRect/>
                      </a:stretch>
                    </p:blipFill>
                    <p:spPr bwMode="auto">
                      <a:xfrm>
                        <a:off x="5395592" y="1899728"/>
                        <a:ext cx="2729076" cy="365858"/>
                      </a:xfrm>
                      <a:prstGeom prst="rect">
                        <a:avLst/>
                      </a:prstGeom>
                      <a:noFill/>
                      <a:extLst/>
                    </p:spPr>
                  </p:pic>
                </p:oleObj>
              </mc:Fallback>
            </mc:AlternateContent>
          </a:graphicData>
        </a:graphic>
      </p:graphicFrame>
      <p:graphicFrame>
        <p:nvGraphicFramePr>
          <p:cNvPr id="11" name="Object 10">
            <a:extLst>
              <a:ext uri="{FF2B5EF4-FFF2-40B4-BE49-F238E27FC236}">
                <a16:creationId xmlns:a16="http://schemas.microsoft.com/office/drawing/2014/main" xmlns="" id="{C558E50F-7F0D-4075-A527-9FFB1370E4F4}"/>
              </a:ext>
            </a:extLst>
          </p:cNvPr>
          <p:cNvGraphicFramePr>
            <a:graphicFrameLocks noChangeAspect="1"/>
          </p:cNvGraphicFramePr>
          <p:nvPr>
            <p:extLst>
              <p:ext uri="{D42A27DB-BD31-4B8C-83A1-F6EECF244321}">
                <p14:modId xmlns:p14="http://schemas.microsoft.com/office/powerpoint/2010/main" val="551918794"/>
              </p:ext>
            </p:extLst>
          </p:nvPr>
        </p:nvGraphicFramePr>
        <p:xfrm>
          <a:off x="5395592" y="2443841"/>
          <a:ext cx="3022974" cy="343473"/>
        </p:xfrm>
        <a:graphic>
          <a:graphicData uri="http://schemas.openxmlformats.org/presentationml/2006/ole">
            <mc:AlternateContent xmlns:mc="http://schemas.openxmlformats.org/markup-compatibility/2006">
              <mc:Choice xmlns:v="urn:schemas-microsoft-com:vml" Requires="v">
                <p:oleObj spid="_x0000_s25640" name="Equation" r:id="rId5" imgW="1726920" imgH="203040" progId="Equation.DSMT4">
                  <p:embed/>
                </p:oleObj>
              </mc:Choice>
              <mc:Fallback>
                <p:oleObj name="Equation" r:id="rId5" imgW="1726920" imgH="203040" progId="Equation.DSMT4">
                  <p:embed/>
                  <p:pic>
                    <p:nvPicPr>
                      <p:cNvPr id="0" name=""/>
                      <p:cNvPicPr>
                        <a:picLocks noChangeAspect="1" noChangeArrowheads="1"/>
                      </p:cNvPicPr>
                      <p:nvPr/>
                    </p:nvPicPr>
                    <p:blipFill>
                      <a:blip r:embed="rId6"/>
                      <a:srcRect/>
                      <a:stretch>
                        <a:fillRect/>
                      </a:stretch>
                    </p:blipFill>
                    <p:spPr bwMode="auto">
                      <a:xfrm>
                        <a:off x="5395592" y="2443841"/>
                        <a:ext cx="3022974" cy="343473"/>
                      </a:xfrm>
                      <a:prstGeom prst="rect">
                        <a:avLst/>
                      </a:prstGeom>
                      <a:noFill/>
                      <a:extLst/>
                    </p:spPr>
                  </p:pic>
                </p:oleObj>
              </mc:Fallback>
            </mc:AlternateContent>
          </a:graphicData>
        </a:graphic>
      </p:graphicFrame>
      <p:sp>
        <p:nvSpPr>
          <p:cNvPr id="12" name="Content Placeholder 2"/>
          <p:cNvSpPr txBox="1">
            <a:spLocks/>
          </p:cNvSpPr>
          <p:nvPr/>
        </p:nvSpPr>
        <p:spPr>
          <a:xfrm>
            <a:off x="685798" y="4016634"/>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6.7	</a:t>
            </a:r>
            <a:r>
              <a:rPr lang="en-US" sz="1600" b="1" dirty="0" smtClean="0">
                <a:solidFill>
                  <a:srgbClr val="873B1F"/>
                </a:solidFill>
              </a:rPr>
              <a:t>Values of Information Criteria for ARIMA Models for U.S. Retail Sales</a:t>
            </a:r>
          </a:p>
        </p:txBody>
      </p:sp>
      <p:pic>
        <p:nvPicPr>
          <p:cNvPr id="7" name="Picture 6"/>
          <p:cNvPicPr>
            <a:picLocks noChangeAspect="1"/>
          </p:cNvPicPr>
          <p:nvPr/>
        </p:nvPicPr>
        <p:blipFill>
          <a:blip r:embed="rId7"/>
          <a:stretch>
            <a:fillRect/>
          </a:stretch>
        </p:blipFill>
        <p:spPr>
          <a:xfrm>
            <a:off x="685798" y="4351435"/>
            <a:ext cx="6185272" cy="1978213"/>
          </a:xfrm>
          <a:prstGeom prst="rect">
            <a:avLst/>
          </a:prstGeom>
        </p:spPr>
      </p:pic>
    </p:spTree>
    <p:extLst>
      <p:ext uri="{BB962C8B-B14F-4D97-AF65-F5344CB8AC3E}">
        <p14:creationId xmlns:p14="http://schemas.microsoft.com/office/powerpoint/2010/main" val="92105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6.5 Model Diagnostics</a:t>
            </a:r>
            <a:endParaRPr lang="en-US" dirty="0"/>
          </a:p>
        </p:txBody>
      </p:sp>
      <p:sp>
        <p:nvSpPr>
          <p:cNvPr id="3" name="Content Placeholder 2"/>
          <p:cNvSpPr>
            <a:spLocks noGrp="1"/>
          </p:cNvSpPr>
          <p:nvPr>
            <p:ph idx="1"/>
          </p:nvPr>
        </p:nvSpPr>
        <p:spPr/>
        <p:txBody>
          <a:bodyPr>
            <a:normAutofit/>
          </a:bodyPr>
          <a:lstStyle/>
          <a:p>
            <a:r>
              <a:rPr lang="en-US" dirty="0"/>
              <a:t>What can go wrong?</a:t>
            </a:r>
          </a:p>
          <a:p>
            <a:pPr marL="460375" lvl="1" indent="-231775"/>
            <a:r>
              <a:rPr lang="en-US" dirty="0"/>
              <a:t>The errors may not be normally distributed.</a:t>
            </a:r>
          </a:p>
          <a:p>
            <a:pPr marL="460375" lvl="1" indent="-231775"/>
            <a:r>
              <a:rPr lang="en-US" dirty="0"/>
              <a:t>The data may contain outliers.</a:t>
            </a:r>
          </a:p>
          <a:p>
            <a:pPr marL="460375" lvl="1" indent="-231775"/>
            <a:r>
              <a:rPr lang="en-US" dirty="0"/>
              <a:t>The errors may be </a:t>
            </a:r>
            <a:r>
              <a:rPr lang="en-US" dirty="0" err="1"/>
              <a:t>autocorrelated</a:t>
            </a:r>
            <a:r>
              <a:rPr lang="en-US" dirty="0"/>
              <a:t>.</a:t>
            </a:r>
          </a:p>
          <a:p>
            <a:pPr marL="460375" lvl="1" indent="-231775"/>
            <a:r>
              <a:rPr lang="en-US" dirty="0"/>
              <a:t>The time series may be non-stationary.</a:t>
            </a:r>
          </a:p>
          <a:p>
            <a:pPr marL="460375" lvl="1" indent="-231775"/>
            <a:r>
              <a:rPr lang="en-US" dirty="0"/>
              <a:t>The errors may show changing variances over time.</a:t>
            </a:r>
          </a:p>
          <a:p>
            <a:pPr marL="460375" lvl="1" indent="-231775"/>
            <a:r>
              <a:rPr lang="en-US" dirty="0"/>
              <a:t>The mean of the errors may be non-zero (only applies when the model does not contain a constant term).</a:t>
            </a:r>
          </a:p>
          <a:p>
            <a:r>
              <a:rPr lang="en-US" dirty="0"/>
              <a:t>How do we check for these problems and what do we do about them</a:t>
            </a:r>
            <a:r>
              <a:rPr lang="en-US" dirty="0" smtClean="0"/>
              <a:t>?</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27</a:t>
            </a:fld>
            <a:endParaRPr lang="en-US" dirty="0"/>
          </a:p>
        </p:txBody>
      </p:sp>
    </p:spTree>
    <p:extLst>
      <p:ext uri="{BB962C8B-B14F-4D97-AF65-F5344CB8AC3E}">
        <p14:creationId xmlns:p14="http://schemas.microsoft.com/office/powerpoint/2010/main" val="1177575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482"/>
          <a:stretch/>
        </p:blipFill>
        <p:spPr>
          <a:xfrm>
            <a:off x="615976" y="1739693"/>
            <a:ext cx="7769805" cy="3919695"/>
          </a:xfrm>
          <a:prstGeom prst="rect">
            <a:avLst/>
          </a:prstGeom>
        </p:spPr>
      </p:pic>
      <p:sp>
        <p:nvSpPr>
          <p:cNvPr id="2" name="Title 1"/>
          <p:cNvSpPr>
            <a:spLocks noGrp="1"/>
          </p:cNvSpPr>
          <p:nvPr>
            <p:ph type="title"/>
          </p:nvPr>
        </p:nvSpPr>
        <p:spPr/>
        <p:txBody>
          <a:bodyPr/>
          <a:lstStyle/>
          <a:p>
            <a:r>
              <a:rPr lang="en-US" dirty="0" smtClean="0"/>
              <a:t>6.5 Model Diagnostics</a:t>
            </a:r>
            <a:endParaRPr lang="en-US" dirty="0"/>
          </a:p>
        </p:txBody>
      </p:sp>
      <p:sp>
        <p:nvSpPr>
          <p:cNvPr id="3" name="Content Placeholder 2"/>
          <p:cNvSpPr>
            <a:spLocks noGrp="1"/>
          </p:cNvSpPr>
          <p:nvPr>
            <p:ph idx="1"/>
          </p:nvPr>
        </p:nvSpPr>
        <p:spPr>
          <a:xfrm>
            <a:off x="685799" y="5713612"/>
            <a:ext cx="7699981" cy="466525"/>
          </a:xfrm>
        </p:spPr>
        <p:txBody>
          <a:bodyPr>
            <a:normAutofit/>
          </a:bodyPr>
          <a:lstStyle/>
          <a:p>
            <a:pPr marL="0" indent="0" algn="r">
              <a:buNone/>
            </a:pPr>
            <a:r>
              <a:rPr lang="en-US" sz="1200" i="1" dirty="0" smtClean="0"/>
              <a:t>continues</a:t>
            </a:r>
            <a:endParaRPr lang="en-US" sz="1200" i="1"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28</a:t>
            </a:fld>
            <a:endParaRPr lang="en-US" dirty="0"/>
          </a:p>
        </p:txBody>
      </p:sp>
      <p:sp>
        <p:nvSpPr>
          <p:cNvPr id="8" name="Content Placeholder 2"/>
          <p:cNvSpPr txBox="1">
            <a:spLocks/>
          </p:cNvSpPr>
          <p:nvPr/>
        </p:nvSpPr>
        <p:spPr>
          <a:xfrm>
            <a:off x="615976" y="1458139"/>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6.8	</a:t>
            </a:r>
            <a:r>
              <a:rPr lang="en-US" sz="1600" b="1" dirty="0" smtClean="0">
                <a:solidFill>
                  <a:srgbClr val="873B1F"/>
                </a:solidFill>
              </a:rPr>
              <a:t>Interpretation of Diagnostics for Residuals from ARIMA Models</a:t>
            </a:r>
          </a:p>
        </p:txBody>
      </p:sp>
    </p:spTree>
    <p:extLst>
      <p:ext uri="{BB962C8B-B14F-4D97-AF65-F5344CB8AC3E}">
        <p14:creationId xmlns:p14="http://schemas.microsoft.com/office/powerpoint/2010/main" val="948320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976" y="1739693"/>
            <a:ext cx="7523059" cy="3951123"/>
          </a:xfrm>
          <a:prstGeom prst="rect">
            <a:avLst/>
          </a:prstGeom>
        </p:spPr>
      </p:pic>
      <p:sp>
        <p:nvSpPr>
          <p:cNvPr id="2" name="Title 1"/>
          <p:cNvSpPr>
            <a:spLocks noGrp="1"/>
          </p:cNvSpPr>
          <p:nvPr>
            <p:ph type="title"/>
          </p:nvPr>
        </p:nvSpPr>
        <p:spPr/>
        <p:txBody>
          <a:bodyPr/>
          <a:lstStyle/>
          <a:p>
            <a:r>
              <a:rPr lang="en-US" dirty="0" smtClean="0"/>
              <a:t>6.5 Model Diagnostics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p:sp>
        <p:nvSpPr>
          <p:cNvPr id="7" name="Content Placeholder 2"/>
          <p:cNvSpPr txBox="1">
            <a:spLocks/>
          </p:cNvSpPr>
          <p:nvPr/>
        </p:nvSpPr>
        <p:spPr>
          <a:xfrm>
            <a:off x="615976" y="1458139"/>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6.8	</a:t>
            </a:r>
            <a:r>
              <a:rPr lang="en-US" sz="1600" b="1" dirty="0" smtClean="0">
                <a:solidFill>
                  <a:srgbClr val="873B1F"/>
                </a:solidFill>
              </a:rPr>
              <a:t>Interpretation of Diagnostics for Residuals from ARIMA Models</a:t>
            </a:r>
          </a:p>
        </p:txBody>
      </p:sp>
    </p:spTree>
    <p:extLst>
      <p:ext uri="{BB962C8B-B14F-4D97-AF65-F5344CB8AC3E}">
        <p14:creationId xmlns:p14="http://schemas.microsoft.com/office/powerpoint/2010/main" val="199159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 The Sample Autocorrelation Function</a:t>
            </a:r>
            <a:endParaRPr lang="en-US" dirty="0"/>
          </a:p>
        </p:txBody>
      </p:sp>
      <p:sp>
        <p:nvSpPr>
          <p:cNvPr id="3" name="Content Placeholder 2"/>
          <p:cNvSpPr>
            <a:spLocks noGrp="1"/>
          </p:cNvSpPr>
          <p:nvPr>
            <p:ph idx="1"/>
          </p:nvPr>
        </p:nvSpPr>
        <p:spPr/>
        <p:txBody>
          <a:bodyPr/>
          <a:lstStyle/>
          <a:p>
            <a:r>
              <a:rPr lang="en-US" dirty="0"/>
              <a:t>The first order (or lag 1) autocorrelation measures the correlation between successive observations in a time series.</a:t>
            </a:r>
          </a:p>
          <a:p>
            <a:r>
              <a:rPr lang="en-US" dirty="0"/>
              <a:t>The sample value is computed as: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452953"/>
              </p:ext>
            </p:extLst>
          </p:nvPr>
        </p:nvGraphicFramePr>
        <p:xfrm>
          <a:off x="3487882" y="2633148"/>
          <a:ext cx="2164774" cy="1231682"/>
        </p:xfrm>
        <a:graphic>
          <a:graphicData uri="http://schemas.openxmlformats.org/presentationml/2006/ole">
            <mc:AlternateContent xmlns:mc="http://schemas.openxmlformats.org/markup-compatibility/2006">
              <mc:Choice xmlns:v="urn:schemas-microsoft-com:vml" Requires="v">
                <p:oleObj spid="_x0000_s1048" name="Equation" r:id="rId3" imgW="1473200" imgH="838200" progId="">
                  <p:embed/>
                </p:oleObj>
              </mc:Choice>
              <mc:Fallback>
                <p:oleObj name="Equation" r:id="rId3" imgW="1473200" imgH="838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882" y="2633148"/>
                        <a:ext cx="2164774" cy="1231682"/>
                      </a:xfrm>
                      <a:prstGeom prst="rect">
                        <a:avLst/>
                      </a:prstGeom>
                      <a:noFill/>
                    </p:spPr>
                  </p:pic>
                </p:oleObj>
              </mc:Fallback>
            </mc:AlternateContent>
          </a:graphicData>
        </a:graphic>
      </p:graphicFrame>
      <p:sp>
        <p:nvSpPr>
          <p:cNvPr id="9" name="Text Box 6"/>
          <p:cNvSpPr txBox="1">
            <a:spLocks noChangeArrowheads="1"/>
          </p:cNvSpPr>
          <p:nvPr/>
        </p:nvSpPr>
        <p:spPr bwMode="auto">
          <a:xfrm>
            <a:off x="685799" y="4592219"/>
            <a:ext cx="7438869" cy="1261884"/>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Questions:</a:t>
            </a:r>
          </a:p>
          <a:p>
            <a:pPr marL="230188" indent="-230188" defTabSz="1047750" eaLnBrk="0" hangingPunct="0">
              <a:spcBef>
                <a:spcPts val="600"/>
              </a:spcBef>
              <a:buFont typeface="Arial" charset="0"/>
              <a:buChar char="•"/>
            </a:pPr>
            <a:r>
              <a:rPr lang="en-GB" u="none" dirty="0" smtClean="0">
                <a:solidFill>
                  <a:srgbClr val="873B1F"/>
                </a:solidFill>
                <a:latin typeface="Arial" charset="0"/>
                <a:ea typeface="Arial" charset="0"/>
                <a:cs typeface="Arial" charset="0"/>
              </a:rPr>
              <a:t>Why do we use a common mean?</a:t>
            </a:r>
          </a:p>
          <a:p>
            <a:pPr marL="230188" indent="-230188" defTabSz="1047750" eaLnBrk="0" hangingPunct="0">
              <a:spcBef>
                <a:spcPts val="600"/>
              </a:spcBef>
              <a:buFont typeface="Arial" charset="0"/>
              <a:buChar char="•"/>
            </a:pPr>
            <a:r>
              <a:rPr lang="en-GB" dirty="0" smtClean="0">
                <a:solidFill>
                  <a:srgbClr val="873B1F"/>
                </a:solidFill>
                <a:latin typeface="Arial" charset="0"/>
                <a:ea typeface="Arial" charset="0"/>
                <a:cs typeface="Arial" charset="0"/>
              </a:rPr>
              <a:t>Why don’t we adjust for the fact that the denominator has </a:t>
            </a:r>
            <a:r>
              <a:rPr lang="en-GB" i="1" dirty="0" smtClean="0">
                <a:solidFill>
                  <a:srgbClr val="873B1F"/>
                </a:solidFill>
                <a:latin typeface="Arial" charset="0"/>
                <a:ea typeface="Arial" charset="0"/>
                <a:cs typeface="Arial" charset="0"/>
              </a:rPr>
              <a:t>n</a:t>
            </a:r>
            <a:r>
              <a:rPr lang="en-GB" dirty="0" smtClean="0">
                <a:solidFill>
                  <a:srgbClr val="873B1F"/>
                </a:solidFill>
                <a:latin typeface="Arial" charset="0"/>
                <a:ea typeface="Arial" charset="0"/>
                <a:cs typeface="Arial" charset="0"/>
              </a:rPr>
              <a:t> terms whereas the numerator has only (</a:t>
            </a:r>
            <a:r>
              <a:rPr lang="en-GB" i="1" dirty="0" smtClean="0">
                <a:solidFill>
                  <a:srgbClr val="873B1F"/>
                </a:solidFill>
                <a:latin typeface="Arial" charset="0"/>
                <a:ea typeface="Arial" charset="0"/>
                <a:cs typeface="Arial" charset="0"/>
              </a:rPr>
              <a:t>n</a:t>
            </a:r>
            <a:r>
              <a:rPr lang="en-GB" dirty="0" smtClean="0">
                <a:solidFill>
                  <a:srgbClr val="873B1F"/>
                </a:solidFill>
                <a:latin typeface="Arial" charset="0"/>
                <a:ea typeface="Arial" charset="0"/>
                <a:cs typeface="Arial" charset="0"/>
              </a:rPr>
              <a:t>–1)?</a:t>
            </a:r>
            <a:endParaRPr lang="en-GB"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71846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6.5 Model Diagnostics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sp>
        <p:nvSpPr>
          <p:cNvPr id="10" name="TextBox 9"/>
          <p:cNvSpPr txBox="1"/>
          <p:nvPr/>
        </p:nvSpPr>
        <p:spPr>
          <a:xfrm>
            <a:off x="4975577" y="1841710"/>
            <a:ext cx="1905000" cy="323161"/>
          </a:xfrm>
          <a:prstGeom prst="rect">
            <a:avLst/>
          </a:prstGeom>
          <a:solidFill>
            <a:srgbClr val="873B1F">
              <a:alpha val="75000"/>
            </a:srgbClr>
          </a:solidFill>
        </p:spPr>
        <p:txBody>
          <a:bodyPr wrap="square" lIns="91436" tIns="45718" rIns="91436" bIns="45718" rtlCol="0">
            <a:spAutoFit/>
          </a:bodyPr>
          <a:lstStyle/>
          <a:p>
            <a:pPr algn="ctr"/>
            <a:r>
              <a:rPr lang="en-US" sz="1500" b="1" dirty="0">
                <a:solidFill>
                  <a:schemeClr val="bg1"/>
                </a:solidFill>
                <a:latin typeface="Arial" charset="0"/>
                <a:ea typeface="Arial" charset="0"/>
                <a:cs typeface="Arial" charset="0"/>
              </a:rPr>
              <a:t>ARIMA(0,1,1)</a:t>
            </a:r>
          </a:p>
        </p:txBody>
      </p:sp>
      <p:cxnSp>
        <p:nvCxnSpPr>
          <p:cNvPr id="11" name="Straight Arrow Connector 10"/>
          <p:cNvCxnSpPr>
            <a:stCxn id="10" idx="1"/>
          </p:cNvCxnSpPr>
          <p:nvPr/>
        </p:nvCxnSpPr>
        <p:spPr>
          <a:xfrm flipH="1">
            <a:off x="4454148" y="2003291"/>
            <a:ext cx="521429" cy="6687"/>
          </a:xfrm>
          <a:prstGeom prst="straightConnector1">
            <a:avLst/>
          </a:prstGeom>
          <a:ln w="38100">
            <a:solidFill>
              <a:srgbClr val="873B1F">
                <a:alpha val="74902"/>
              </a:srgb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84850" y="4696170"/>
            <a:ext cx="1905000" cy="323161"/>
          </a:xfrm>
          <a:prstGeom prst="rect">
            <a:avLst/>
          </a:prstGeom>
          <a:solidFill>
            <a:srgbClr val="873B1F">
              <a:alpha val="75000"/>
            </a:srgbClr>
          </a:solidFill>
        </p:spPr>
        <p:txBody>
          <a:bodyPr wrap="square" lIns="91436" tIns="45718" rIns="91436" bIns="45718" rtlCol="0">
            <a:spAutoFit/>
          </a:bodyPr>
          <a:lstStyle/>
          <a:p>
            <a:pPr algn="ctr"/>
            <a:r>
              <a:rPr lang="en-US" sz="1500" b="1" dirty="0">
                <a:solidFill>
                  <a:schemeClr val="bg1"/>
                </a:solidFill>
                <a:latin typeface="Arial" charset="0"/>
                <a:ea typeface="Arial" charset="0"/>
                <a:cs typeface="Arial" charset="0"/>
              </a:rPr>
              <a:t>ARIMA(0,1,1</a:t>
            </a:r>
            <a:r>
              <a:rPr lang="en-US" sz="1500" b="1" dirty="0" smtClean="0">
                <a:solidFill>
                  <a:schemeClr val="bg1"/>
                </a:solidFill>
                <a:latin typeface="Arial" charset="0"/>
                <a:ea typeface="Arial" charset="0"/>
                <a:cs typeface="Arial" charset="0"/>
              </a:rPr>
              <a:t>)+C</a:t>
            </a:r>
            <a:endParaRPr lang="en-US" sz="1500" b="1" dirty="0">
              <a:solidFill>
                <a:schemeClr val="bg1"/>
              </a:solidFill>
              <a:latin typeface="Arial" charset="0"/>
              <a:ea typeface="Arial" charset="0"/>
              <a:cs typeface="Arial" charset="0"/>
            </a:endParaRPr>
          </a:p>
        </p:txBody>
      </p:sp>
      <p:cxnSp>
        <p:nvCxnSpPr>
          <p:cNvPr id="15" name="Straight Arrow Connector 14"/>
          <p:cNvCxnSpPr>
            <a:stCxn id="14" idx="3"/>
          </p:cNvCxnSpPr>
          <p:nvPr/>
        </p:nvCxnSpPr>
        <p:spPr>
          <a:xfrm>
            <a:off x="4289850" y="4857751"/>
            <a:ext cx="490428" cy="0"/>
          </a:xfrm>
          <a:prstGeom prst="straightConnector1">
            <a:avLst/>
          </a:prstGeom>
          <a:ln w="38100">
            <a:solidFill>
              <a:srgbClr val="873B1F">
                <a:alpha val="74902"/>
              </a:srgbClr>
            </a:solidFill>
            <a:tailEnd type="arrow"/>
          </a:ln>
        </p:spPr>
        <p:style>
          <a:lnRef idx="1">
            <a:schemeClr val="accent1"/>
          </a:lnRef>
          <a:fillRef idx="0">
            <a:schemeClr val="accent1"/>
          </a:fillRef>
          <a:effectRef idx="0">
            <a:schemeClr val="accent1"/>
          </a:effectRef>
          <a:fontRef idx="minor">
            <a:schemeClr val="tx1"/>
          </a:fontRef>
        </p:style>
      </p:cxnSp>
      <p:sp>
        <p:nvSpPr>
          <p:cNvPr id="20" name="Text Box 6"/>
          <p:cNvSpPr txBox="1">
            <a:spLocks noChangeArrowheads="1"/>
          </p:cNvSpPr>
          <p:nvPr/>
        </p:nvSpPr>
        <p:spPr bwMode="auto">
          <a:xfrm>
            <a:off x="658784" y="5417141"/>
            <a:ext cx="2643568" cy="738664"/>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Question: </a:t>
            </a:r>
            <a:r>
              <a:rPr lang="en-US" sz="1600" dirty="0" smtClean="0">
                <a:solidFill>
                  <a:srgbClr val="873B1F"/>
                </a:solidFill>
                <a:latin typeface="Arial" charset="0"/>
                <a:ea typeface="Arial" charset="0"/>
                <a:cs typeface="Arial" charset="0"/>
              </a:rPr>
              <a:t>What are the differences between the two sets of plots?</a:t>
            </a:r>
            <a:endParaRPr lang="en-GB" sz="1600" u="none" dirty="0" smtClean="0">
              <a:solidFill>
                <a:srgbClr val="873B1F"/>
              </a:solidFill>
              <a:latin typeface="Arial" charset="0"/>
              <a:ea typeface="Arial" charset="0"/>
              <a:cs typeface="Arial" charset="0"/>
            </a:endParaRPr>
          </a:p>
        </p:txBody>
      </p:sp>
      <p:sp>
        <p:nvSpPr>
          <p:cNvPr id="12" name="Content Placeholder 2"/>
          <p:cNvSpPr txBox="1">
            <a:spLocks/>
          </p:cNvSpPr>
          <p:nvPr/>
        </p:nvSpPr>
        <p:spPr>
          <a:xfrm>
            <a:off x="601609" y="1286862"/>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600" b="1" dirty="0" smtClean="0">
                <a:solidFill>
                  <a:srgbClr val="182752"/>
                </a:solidFill>
              </a:rPr>
              <a:t>Figure 6.17	</a:t>
            </a:r>
            <a:r>
              <a:rPr lang="en-US" sz="1600" b="1" dirty="0" smtClean="0">
                <a:solidFill>
                  <a:srgbClr val="873B1F"/>
                </a:solidFill>
              </a:rPr>
              <a:t>Residual Plots for ARIMA(0,1,1) Model for U.S. Retail Sales</a:t>
            </a:r>
          </a:p>
        </p:txBody>
      </p:sp>
      <p:pic>
        <p:nvPicPr>
          <p:cNvPr id="7" name="Picture 6"/>
          <p:cNvPicPr>
            <a:picLocks noChangeAspect="1"/>
          </p:cNvPicPr>
          <p:nvPr/>
        </p:nvPicPr>
        <p:blipFill>
          <a:blip r:embed="rId2"/>
          <a:stretch>
            <a:fillRect/>
          </a:stretch>
        </p:blipFill>
        <p:spPr>
          <a:xfrm>
            <a:off x="601609" y="1655111"/>
            <a:ext cx="3852539" cy="2464668"/>
          </a:xfrm>
          <a:prstGeom prst="rect">
            <a:avLst/>
          </a:prstGeom>
        </p:spPr>
      </p:pic>
      <p:sp>
        <p:nvSpPr>
          <p:cNvPr id="16" name="Content Placeholder 2"/>
          <p:cNvSpPr txBox="1">
            <a:spLocks/>
          </p:cNvSpPr>
          <p:nvPr/>
        </p:nvSpPr>
        <p:spPr>
          <a:xfrm>
            <a:off x="4780278" y="2913448"/>
            <a:ext cx="3807891"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600" b="1" dirty="0" smtClean="0">
                <a:solidFill>
                  <a:srgbClr val="182752"/>
                </a:solidFill>
              </a:rPr>
              <a:t>Figure 6.19	</a:t>
            </a:r>
            <a:r>
              <a:rPr lang="en-US" sz="1600" b="1" dirty="0" smtClean="0">
                <a:solidFill>
                  <a:srgbClr val="873B1F"/>
                </a:solidFill>
              </a:rPr>
              <a:t>Residual Plots for ARIMA(0,1,1)+C Model for U.S. Retail Sales</a:t>
            </a:r>
          </a:p>
        </p:txBody>
      </p:sp>
      <p:pic>
        <p:nvPicPr>
          <p:cNvPr id="8" name="Picture 7"/>
          <p:cNvPicPr>
            <a:picLocks noChangeAspect="1"/>
          </p:cNvPicPr>
          <p:nvPr/>
        </p:nvPicPr>
        <p:blipFill>
          <a:blip r:embed="rId3"/>
          <a:stretch>
            <a:fillRect/>
          </a:stretch>
        </p:blipFill>
        <p:spPr>
          <a:xfrm>
            <a:off x="4780278" y="3675556"/>
            <a:ext cx="3860800" cy="2584000"/>
          </a:xfrm>
          <a:prstGeom prst="rect">
            <a:avLst/>
          </a:prstGeom>
        </p:spPr>
      </p:pic>
    </p:spTree>
    <p:extLst>
      <p:ext uri="{BB962C8B-B14F-4D97-AF65-F5344CB8AC3E}">
        <p14:creationId xmlns:p14="http://schemas.microsoft.com/office/powerpoint/2010/main" val="1267978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85799" y="2493428"/>
            <a:ext cx="5143500" cy="1079500"/>
          </a:xfrm>
          <a:prstGeom prst="rect">
            <a:avLst/>
          </a:prstGeom>
        </p:spPr>
      </p:pic>
      <p:sp>
        <p:nvSpPr>
          <p:cNvPr id="2" name="Title 1"/>
          <p:cNvSpPr>
            <a:spLocks noGrp="1"/>
          </p:cNvSpPr>
          <p:nvPr>
            <p:ph type="title"/>
          </p:nvPr>
        </p:nvSpPr>
        <p:spPr/>
        <p:txBody>
          <a:bodyPr/>
          <a:lstStyle/>
          <a:p>
            <a:r>
              <a:rPr lang="en-US" dirty="0"/>
              <a:t>6.5 Model Diagnostics</a:t>
            </a:r>
          </a:p>
        </p:txBody>
      </p:sp>
      <p:sp>
        <p:nvSpPr>
          <p:cNvPr id="3" name="Content Placeholder 2"/>
          <p:cNvSpPr>
            <a:spLocks noGrp="1"/>
          </p:cNvSpPr>
          <p:nvPr>
            <p:ph idx="1"/>
          </p:nvPr>
        </p:nvSpPr>
        <p:spPr>
          <a:xfrm>
            <a:off x="685800" y="1481328"/>
            <a:ext cx="7543800" cy="1073107"/>
          </a:xfrm>
        </p:spPr>
        <p:txBody>
          <a:bodyPr/>
          <a:lstStyle/>
          <a:p>
            <a:pPr marL="0" indent="0">
              <a:buNone/>
            </a:pPr>
            <a:r>
              <a:rPr lang="en-US" dirty="0"/>
              <a:t>The </a:t>
            </a:r>
            <a:r>
              <a:rPr lang="en-US" dirty="0" err="1"/>
              <a:t>Ljung</a:t>
            </a:r>
            <a:r>
              <a:rPr lang="en-US" dirty="0"/>
              <a:t>-Box statistic tests for the presence of autocorrelation:</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64597994"/>
              </p:ext>
            </p:extLst>
          </p:nvPr>
        </p:nvGraphicFramePr>
        <p:xfrm>
          <a:off x="3547775" y="1831751"/>
          <a:ext cx="1812501" cy="628094"/>
        </p:xfrm>
        <a:graphic>
          <a:graphicData uri="http://schemas.openxmlformats.org/presentationml/2006/ole">
            <mc:AlternateContent xmlns:mc="http://schemas.openxmlformats.org/markup-compatibility/2006">
              <mc:Choice xmlns:v="urn:schemas-microsoft-com:vml" Requires="v">
                <p:oleObj spid="_x0000_s27671" name="Equation" r:id="rId4" imgW="1282680" imgH="444240" progId="Equation.DSMT4">
                  <p:embed/>
                </p:oleObj>
              </mc:Choice>
              <mc:Fallback>
                <p:oleObj name="Equation" r:id="rId4" imgW="1282680" imgH="444240" progId="Equation.DSMT4">
                  <p:embed/>
                  <p:pic>
                    <p:nvPicPr>
                      <p:cNvPr id="0" name=""/>
                      <p:cNvPicPr>
                        <a:picLocks noChangeAspect="1" noChangeArrowheads="1"/>
                      </p:cNvPicPr>
                      <p:nvPr/>
                    </p:nvPicPr>
                    <p:blipFill>
                      <a:blip r:embed="rId5"/>
                      <a:srcRect/>
                      <a:stretch>
                        <a:fillRect/>
                      </a:stretch>
                    </p:blipFill>
                    <p:spPr bwMode="auto">
                      <a:xfrm>
                        <a:off x="3547775" y="1831751"/>
                        <a:ext cx="1812501" cy="628094"/>
                      </a:xfrm>
                      <a:prstGeom prst="rect">
                        <a:avLst/>
                      </a:prstGeom>
                      <a:noFill/>
                      <a:extLst/>
                    </p:spPr>
                  </p:pic>
                </p:oleObj>
              </mc:Fallback>
            </mc:AlternateContent>
          </a:graphicData>
        </a:graphic>
      </p:graphicFrame>
      <p:sp>
        <p:nvSpPr>
          <p:cNvPr id="10" name="Content Placeholder 2"/>
          <p:cNvSpPr txBox="1">
            <a:spLocks/>
          </p:cNvSpPr>
          <p:nvPr/>
        </p:nvSpPr>
        <p:spPr>
          <a:xfrm>
            <a:off x="685799" y="3756471"/>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600" b="1" dirty="0" smtClean="0">
                <a:solidFill>
                  <a:srgbClr val="182752"/>
                </a:solidFill>
              </a:rPr>
              <a:t>Figure 6.18	</a:t>
            </a:r>
            <a:r>
              <a:rPr lang="en-US" sz="1600" b="1" i="1" dirty="0" smtClean="0">
                <a:solidFill>
                  <a:srgbClr val="873B1F"/>
                </a:solidFill>
              </a:rPr>
              <a:t>ACF</a:t>
            </a:r>
            <a:r>
              <a:rPr lang="en-US" sz="1600" b="1" dirty="0" smtClean="0">
                <a:solidFill>
                  <a:srgbClr val="873B1F"/>
                </a:solidFill>
              </a:rPr>
              <a:t> for Residuals from the ARIMA(0,1,1) Model for U.S. Retail Sales</a:t>
            </a:r>
          </a:p>
        </p:txBody>
      </p:sp>
      <p:pic>
        <p:nvPicPr>
          <p:cNvPr id="11" name="Picture 10"/>
          <p:cNvPicPr>
            <a:picLocks noChangeAspect="1"/>
          </p:cNvPicPr>
          <p:nvPr/>
        </p:nvPicPr>
        <p:blipFill>
          <a:blip r:embed="rId6"/>
          <a:stretch>
            <a:fillRect/>
          </a:stretch>
        </p:blipFill>
        <p:spPr>
          <a:xfrm>
            <a:off x="685800" y="4117299"/>
            <a:ext cx="3490332" cy="2163690"/>
          </a:xfrm>
          <a:prstGeom prst="rect">
            <a:avLst/>
          </a:prstGeom>
        </p:spPr>
      </p:pic>
    </p:spTree>
    <p:extLst>
      <p:ext uri="{BB962C8B-B14F-4D97-AF65-F5344CB8AC3E}">
        <p14:creationId xmlns:p14="http://schemas.microsoft.com/office/powerpoint/2010/main" val="182502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5799" y="3480790"/>
            <a:ext cx="6578031" cy="2351567"/>
          </a:xfrm>
          <a:prstGeom prst="rect">
            <a:avLst/>
          </a:prstGeom>
        </p:spPr>
      </p:pic>
      <p:pic>
        <p:nvPicPr>
          <p:cNvPr id="3" name="Picture 2"/>
          <p:cNvPicPr>
            <a:picLocks noChangeAspect="1"/>
          </p:cNvPicPr>
          <p:nvPr/>
        </p:nvPicPr>
        <p:blipFill>
          <a:blip r:embed="rId3"/>
          <a:stretch>
            <a:fillRect/>
          </a:stretch>
        </p:blipFill>
        <p:spPr>
          <a:xfrm>
            <a:off x="685800" y="2108325"/>
            <a:ext cx="6578030" cy="1207562"/>
          </a:xfrm>
          <a:prstGeom prst="rect">
            <a:avLst/>
          </a:prstGeom>
        </p:spPr>
      </p:pic>
      <p:sp>
        <p:nvSpPr>
          <p:cNvPr id="2" name="Title 1"/>
          <p:cNvSpPr>
            <a:spLocks noGrp="1"/>
          </p:cNvSpPr>
          <p:nvPr>
            <p:ph type="title"/>
          </p:nvPr>
        </p:nvSpPr>
        <p:spPr/>
        <p:txBody>
          <a:bodyPr/>
          <a:lstStyle/>
          <a:p>
            <a:r>
              <a:rPr lang="en-US" dirty="0"/>
              <a:t>6.5 Model Diagnostics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p:sp>
        <p:nvSpPr>
          <p:cNvPr id="6" name="Content Placeholder 2"/>
          <p:cNvSpPr>
            <a:spLocks noGrp="1"/>
          </p:cNvSpPr>
          <p:nvPr>
            <p:ph idx="1"/>
          </p:nvPr>
        </p:nvSpPr>
        <p:spPr>
          <a:xfrm>
            <a:off x="685800" y="1481328"/>
            <a:ext cx="5870226" cy="4698810"/>
          </a:xfrm>
        </p:spPr>
        <p:txBody>
          <a:bodyPr>
            <a:normAutofit/>
          </a:bodyPr>
          <a:lstStyle/>
          <a:p>
            <a:pPr marL="1143000" indent="-1133475">
              <a:buNone/>
            </a:pPr>
            <a:r>
              <a:rPr lang="en-US" sz="1400" b="1" dirty="0" smtClean="0">
                <a:solidFill>
                  <a:srgbClr val="873B1F"/>
                </a:solidFill>
              </a:rPr>
              <a:t>Example 6.9:	An Application of the </a:t>
            </a:r>
            <a:r>
              <a:rPr lang="en-US" sz="1400" b="1" dirty="0" err="1" smtClean="0">
                <a:solidFill>
                  <a:srgbClr val="873B1F"/>
                </a:solidFill>
              </a:rPr>
              <a:t>Ljung</a:t>
            </a:r>
            <a:r>
              <a:rPr lang="en-US" sz="1400" b="1" dirty="0" smtClean="0">
                <a:solidFill>
                  <a:srgbClr val="873B1F"/>
                </a:solidFill>
              </a:rPr>
              <a:t>-Box Statistic to the </a:t>
            </a:r>
            <a:br>
              <a:rPr lang="en-US" sz="1400" b="1" dirty="0" smtClean="0">
                <a:solidFill>
                  <a:srgbClr val="873B1F"/>
                </a:solidFill>
              </a:rPr>
            </a:br>
            <a:r>
              <a:rPr lang="en-US" sz="1400" b="1" dirty="0" smtClean="0">
                <a:solidFill>
                  <a:srgbClr val="873B1F"/>
                </a:solidFill>
              </a:rPr>
              <a:t>U.S. Retail Sales Model, ARIMA(0,1,1)+C</a:t>
            </a:r>
          </a:p>
        </p:txBody>
      </p:sp>
      <p:sp>
        <p:nvSpPr>
          <p:cNvPr id="9" name="Text Box 6"/>
          <p:cNvSpPr txBox="1">
            <a:spLocks noChangeArrowheads="1"/>
          </p:cNvSpPr>
          <p:nvPr/>
        </p:nvSpPr>
        <p:spPr bwMode="auto">
          <a:xfrm>
            <a:off x="685799" y="5948577"/>
            <a:ext cx="6316650"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u="none" dirty="0" smtClean="0">
                <a:solidFill>
                  <a:srgbClr val="873B1F"/>
                </a:solidFill>
                <a:latin typeface="Arial" charset="0"/>
                <a:ea typeface="Arial" charset="0"/>
                <a:cs typeface="Arial" charset="0"/>
              </a:rPr>
              <a:t>Which model is better for short-term forecasting?</a:t>
            </a:r>
            <a:endParaRPr lang="en-GB"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2011738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xmlns="" id="{8821D902-807A-4480-B5AD-47997F632351}"/>
              </a:ext>
            </a:extLst>
          </p:cNvPr>
          <p:cNvGraphicFramePr>
            <a:graphicFrameLocks noChangeAspect="1"/>
          </p:cNvGraphicFramePr>
          <p:nvPr>
            <p:extLst>
              <p:ext uri="{D42A27DB-BD31-4B8C-83A1-F6EECF244321}">
                <p14:modId xmlns:p14="http://schemas.microsoft.com/office/powerpoint/2010/main" val="2073861482"/>
              </p:ext>
            </p:extLst>
          </p:nvPr>
        </p:nvGraphicFramePr>
        <p:xfrm>
          <a:off x="825795" y="4837246"/>
          <a:ext cx="7492410" cy="442656"/>
        </p:xfrm>
        <a:graphic>
          <a:graphicData uri="http://schemas.openxmlformats.org/presentationml/2006/ole">
            <mc:AlternateContent xmlns:mc="http://schemas.openxmlformats.org/markup-compatibility/2006">
              <mc:Choice xmlns:v="urn:schemas-microsoft-com:vml" Requires="v">
                <p:oleObj spid="_x0000_s29729" name="Equation" r:id="rId3" imgW="4000320" imgH="241200" progId="Equation.DSMT4">
                  <p:embed/>
                </p:oleObj>
              </mc:Choice>
              <mc:Fallback>
                <p:oleObj name="Equation" r:id="rId3" imgW="4000320" imgH="241200" progId="Equation.DSMT4">
                  <p:embed/>
                  <p:pic>
                    <p:nvPicPr>
                      <p:cNvPr id="0" name=""/>
                      <p:cNvPicPr/>
                      <p:nvPr/>
                    </p:nvPicPr>
                    <p:blipFill>
                      <a:blip r:embed="rId4"/>
                      <a:stretch>
                        <a:fillRect/>
                      </a:stretch>
                    </p:blipFill>
                    <p:spPr>
                      <a:xfrm>
                        <a:off x="825795" y="4837246"/>
                        <a:ext cx="7492410" cy="4426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6.5 Model Diagnostics</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The Lag Operator</a:t>
            </a:r>
          </a:p>
          <a:p>
            <a:pPr>
              <a:spcBef>
                <a:spcPts val="2200"/>
              </a:spcBef>
            </a:pPr>
            <a:r>
              <a:rPr lang="en-US" dirty="0"/>
              <a:t>Lag operator:</a:t>
            </a:r>
          </a:p>
          <a:p>
            <a:pPr marL="0" indent="0">
              <a:buNone/>
            </a:pPr>
            <a:endParaRPr lang="en-US" dirty="0"/>
          </a:p>
          <a:p>
            <a:r>
              <a:rPr lang="en-US" dirty="0"/>
              <a:t>ARIMA(0,1,1) Scheme: </a:t>
            </a:r>
          </a:p>
          <a:p>
            <a:endParaRPr lang="en-US" dirty="0"/>
          </a:p>
          <a:p>
            <a:endParaRPr lang="en-US" dirty="0"/>
          </a:p>
          <a:p>
            <a:r>
              <a:rPr lang="en-US" dirty="0"/>
              <a:t>ARIMA (0,2,2) Scheme: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xmlns="" id="{5E70BD26-194C-468A-B5AD-BAC3CA842586}"/>
                  </a:ext>
                </a:extLst>
              </p:cNvPr>
              <p:cNvSpPr/>
              <p:nvPr/>
            </p:nvSpPr>
            <p:spPr>
              <a:xfrm>
                <a:off x="2464448" y="2397906"/>
                <a:ext cx="1940784" cy="430887"/>
              </a:xfrm>
              <a:prstGeom prst="rect">
                <a:avLst/>
              </a:prstGeom>
            </p:spPr>
            <p:txBody>
              <a:bodyPr wrap="square">
                <a:spAutoFit/>
              </a:bodyPr>
              <a:lstStyle/>
              <a:p>
                <a:pPr algn="ctr"/>
                <a14:m>
                  <m:oMath xmlns:m="http://schemas.openxmlformats.org/officeDocument/2006/math">
                    <m:sSub>
                      <m:sSubPr>
                        <m:ctrlPr>
                          <a:rPr lang="en-US" sz="2200" i="1">
                            <a:latin typeface="Cambria Math" charset="0"/>
                          </a:rPr>
                        </m:ctrlPr>
                      </m:sSubPr>
                      <m:e>
                        <m:r>
                          <a:rPr lang="en-US" sz="2200" i="1">
                            <a:latin typeface="Cambria Math" panose="02040503050406030204" pitchFamily="18" charset="0"/>
                            <a:ea typeface="Times New Roman" panose="02020603050405020304" pitchFamily="18" charset="0"/>
                            <a:cs typeface="Times New Roman" panose="02020603050405020304" pitchFamily="18" charset="0"/>
                          </a:rPr>
                          <m:t>𝑌</m:t>
                        </m:r>
                      </m:e>
                      <m:sub>
                        <m:r>
                          <a:rPr lang="en-US" sz="2200" i="1">
                            <a:latin typeface="Cambria Math" panose="02040503050406030204" pitchFamily="18" charset="0"/>
                            <a:ea typeface="Times New Roman" panose="02020603050405020304" pitchFamily="18" charset="0"/>
                            <a:cs typeface="Times New Roman" panose="02020603050405020304" pitchFamily="18" charset="0"/>
                          </a:rPr>
                          <m:t>𝑡</m:t>
                        </m:r>
                        <m:r>
                          <a:rPr lang="en-US" sz="22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𝐵</m:t>
                    </m:r>
                    <m:sSub>
                      <m:sSubPr>
                        <m:ctrlPr>
                          <a:rPr lang="en-US" sz="2200" i="1">
                            <a:latin typeface="Cambria Math" charset="0"/>
                          </a:rPr>
                        </m:ctrlPr>
                      </m:sSubPr>
                      <m:e>
                        <m:r>
                          <a:rPr lang="en-US" sz="2200" i="1">
                            <a:latin typeface="Cambria Math" panose="02040503050406030204" pitchFamily="18" charset="0"/>
                            <a:ea typeface="Times New Roman" panose="02020603050405020304" pitchFamily="18" charset="0"/>
                            <a:cs typeface="Times New Roman" panose="02020603050405020304" pitchFamily="18" charset="0"/>
                          </a:rPr>
                          <m:t>𝑌</m:t>
                        </m:r>
                      </m:e>
                      <m:sub>
                        <m:r>
                          <a:rPr lang="en-US" sz="2200" i="1">
                            <a:latin typeface="Cambria Math" panose="02040503050406030204" pitchFamily="18" charset="0"/>
                            <a:ea typeface="Times New Roman" panose="02020603050405020304" pitchFamily="18" charset="0"/>
                            <a:cs typeface="Times New Roman" panose="02020603050405020304" pitchFamily="18" charset="0"/>
                          </a:rPr>
                          <m:t>𝑡</m:t>
                        </m:r>
                      </m:sub>
                    </m:sSub>
                  </m:oMath>
                </a14:m>
                <a:r>
                  <a:rPr lang="en-US" sz="2200" dirty="0">
                    <a:latin typeface="Times New Roman" panose="02020603050405020304" pitchFamily="18" charset="0"/>
                    <a:ea typeface="Times New Roman" panose="02020603050405020304" pitchFamily="18" charset="0"/>
                  </a:rPr>
                  <a:t> </a:t>
                </a:r>
                <a:endParaRPr lang="en-US" sz="2200" dirty="0"/>
              </a:p>
            </p:txBody>
          </p:sp>
        </mc:Choice>
        <mc:Fallback xmlns="">
          <p:sp>
            <p:nvSpPr>
              <p:cNvPr id="8" name="Rectangle 7">
                <a:extLst>
                  <a:ext uri="{FF2B5EF4-FFF2-40B4-BE49-F238E27FC236}">
                    <a16:creationId xmlns:a16="http://schemas.microsoft.com/office/drawing/2014/main" xmlns:a14="http://schemas.microsoft.com/office/drawing/2010/main" xmlns="" id="{5E70BD26-194C-468A-B5AD-BAC3CA842586}"/>
                  </a:ext>
                </a:extLst>
              </p:cNvPr>
              <p:cNvSpPr>
                <a:spLocks noRot="1" noChangeAspect="1" noMove="1" noResize="1" noEditPoints="1" noAdjustHandles="1" noChangeArrowheads="1" noChangeShapeType="1" noTextEdit="1"/>
              </p:cNvSpPr>
              <p:nvPr/>
            </p:nvSpPr>
            <p:spPr>
              <a:xfrm>
                <a:off x="2464448" y="2397906"/>
                <a:ext cx="1940784" cy="430887"/>
              </a:xfrm>
              <a:prstGeom prst="rect">
                <a:avLst/>
              </a:prstGeom>
              <a:blipFill rotWithShape="0">
                <a:blip r:embed="rId5"/>
                <a:stretch>
                  <a:fillRect/>
                </a:stretch>
              </a:blipFill>
            </p:spPr>
            <p:txBody>
              <a:bodyPr/>
              <a:lstStyle/>
              <a:p>
                <a:r>
                  <a:rPr lang="en-US">
                    <a:noFill/>
                  </a:rPr>
                  <a:t> </a:t>
                </a:r>
              </a:p>
            </p:txBody>
          </p:sp>
        </mc:Fallback>
      </mc:AlternateContent>
      <p:graphicFrame>
        <p:nvGraphicFramePr>
          <p:cNvPr id="9" name="Object 8">
            <a:extLst>
              <a:ext uri="{FF2B5EF4-FFF2-40B4-BE49-F238E27FC236}">
                <a16:creationId xmlns:a16="http://schemas.microsoft.com/office/drawing/2014/main" xmlns="" id="{EEB7ED07-ACAA-4E1E-BE16-49B45792A911}"/>
              </a:ext>
            </a:extLst>
          </p:cNvPr>
          <p:cNvGraphicFramePr>
            <a:graphicFrameLocks noChangeAspect="1"/>
          </p:cNvGraphicFramePr>
          <p:nvPr>
            <p:extLst>
              <p:ext uri="{D42A27DB-BD31-4B8C-83A1-F6EECF244321}">
                <p14:modId xmlns:p14="http://schemas.microsoft.com/office/powerpoint/2010/main" val="1730337164"/>
              </p:ext>
            </p:extLst>
          </p:nvPr>
        </p:nvGraphicFramePr>
        <p:xfrm>
          <a:off x="1847666" y="3494354"/>
          <a:ext cx="5115133" cy="442656"/>
        </p:xfrm>
        <a:graphic>
          <a:graphicData uri="http://schemas.openxmlformats.org/presentationml/2006/ole">
            <mc:AlternateContent xmlns:mc="http://schemas.openxmlformats.org/markup-compatibility/2006">
              <mc:Choice xmlns:v="urn:schemas-microsoft-com:vml" Requires="v">
                <p:oleObj spid="_x0000_s29730" name="Equation" r:id="rId6" imgW="2641039" imgH="228937" progId="Equation.DSMT4">
                  <p:embed/>
                </p:oleObj>
              </mc:Choice>
              <mc:Fallback>
                <p:oleObj name="Equation" r:id="rId6" imgW="2641039" imgH="228937" progId="Equation.DSMT4">
                  <p:embed/>
                  <p:pic>
                    <p:nvPicPr>
                      <p:cNvPr id="0" name=""/>
                      <p:cNvPicPr/>
                      <p:nvPr/>
                    </p:nvPicPr>
                    <p:blipFill>
                      <a:blip r:embed="rId7"/>
                      <a:stretch>
                        <a:fillRect/>
                      </a:stretch>
                    </p:blipFill>
                    <p:spPr>
                      <a:xfrm>
                        <a:off x="1847666" y="3494354"/>
                        <a:ext cx="5115133" cy="442656"/>
                      </a:xfrm>
                      <a:prstGeom prst="rect">
                        <a:avLst/>
                      </a:prstGeom>
                    </p:spPr>
                  </p:pic>
                </p:oleObj>
              </mc:Fallback>
            </mc:AlternateContent>
          </a:graphicData>
        </a:graphic>
      </p:graphicFrame>
    </p:spTree>
    <p:extLst>
      <p:ext uri="{BB962C8B-B14F-4D97-AF65-F5344CB8AC3E}">
        <p14:creationId xmlns:p14="http://schemas.microsoft.com/office/powerpoint/2010/main" val="2114861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6.6 Outliers Again</a:t>
            </a:r>
            <a:endParaRPr lang="en-US" dirty="0"/>
          </a:p>
        </p:txBody>
      </p:sp>
      <p:sp>
        <p:nvSpPr>
          <p:cNvPr id="3" name="Content Placeholder 2"/>
          <p:cNvSpPr>
            <a:spLocks noGrp="1"/>
          </p:cNvSpPr>
          <p:nvPr>
            <p:ph idx="1"/>
          </p:nvPr>
        </p:nvSpPr>
        <p:spPr>
          <a:xfrm>
            <a:off x="685800" y="1481328"/>
            <a:ext cx="7543800" cy="588028"/>
          </a:xfrm>
        </p:spPr>
        <p:txBody>
          <a:bodyPr>
            <a:normAutofit/>
          </a:bodyPr>
          <a:lstStyle/>
          <a:p>
            <a:pPr marL="0" indent="0">
              <a:buNone/>
            </a:pPr>
            <a:r>
              <a:rPr lang="en-US" sz="1800" dirty="0"/>
              <a:t>After adjusting for the October 2001 outlier in the U.S. Retail Sales series, the diagnostics are as shown below. </a:t>
            </a:r>
            <a:r>
              <a:rPr lang="en-US" sz="1800" dirty="0" smtClean="0"/>
              <a:t>What </a:t>
            </a:r>
            <a:r>
              <a:rPr lang="en-US" sz="1800" dirty="0"/>
              <a:t>conclusions may be drawn?</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grpSp>
        <p:nvGrpSpPr>
          <p:cNvPr id="7" name="Group 6"/>
          <p:cNvGrpSpPr/>
          <p:nvPr/>
        </p:nvGrpSpPr>
        <p:grpSpPr>
          <a:xfrm>
            <a:off x="4523650" y="2840705"/>
            <a:ext cx="2426429" cy="276995"/>
            <a:chOff x="4486438" y="3059643"/>
            <a:chExt cx="2426429" cy="276995"/>
          </a:xfrm>
        </p:grpSpPr>
        <p:sp>
          <p:nvSpPr>
            <p:cNvPr id="8" name="TextBox 7"/>
            <p:cNvSpPr txBox="1"/>
            <p:nvPr/>
          </p:nvSpPr>
          <p:spPr>
            <a:xfrm>
              <a:off x="5007867" y="3059643"/>
              <a:ext cx="1905000" cy="276995"/>
            </a:xfrm>
            <a:prstGeom prst="rect">
              <a:avLst/>
            </a:prstGeom>
            <a:solidFill>
              <a:srgbClr val="873B1F">
                <a:alpha val="75000"/>
              </a:srgbClr>
            </a:solidFill>
          </p:spPr>
          <p:txBody>
            <a:bodyPr wrap="square" lIns="91436" tIns="45718" rIns="91436" bIns="45718" rtlCol="0">
              <a:spAutoFit/>
            </a:bodyPr>
            <a:lstStyle/>
            <a:p>
              <a:pPr algn="ctr"/>
              <a:r>
                <a:rPr lang="en-US" sz="1200" b="1" dirty="0" smtClean="0">
                  <a:solidFill>
                    <a:schemeClr val="bg1"/>
                  </a:solidFill>
                  <a:latin typeface="Arial" charset="0"/>
                  <a:ea typeface="Arial" charset="0"/>
                  <a:cs typeface="Arial" charset="0"/>
                </a:rPr>
                <a:t>Original</a:t>
              </a:r>
              <a:endParaRPr lang="en-US" sz="1200" b="1" dirty="0">
                <a:solidFill>
                  <a:schemeClr val="bg1"/>
                </a:solidFill>
                <a:latin typeface="Arial" charset="0"/>
                <a:ea typeface="Arial" charset="0"/>
                <a:cs typeface="Arial" charset="0"/>
              </a:endParaRPr>
            </a:p>
          </p:txBody>
        </p:sp>
        <p:cxnSp>
          <p:nvCxnSpPr>
            <p:cNvPr id="9" name="Straight Arrow Connector 8"/>
            <p:cNvCxnSpPr/>
            <p:nvPr/>
          </p:nvCxnSpPr>
          <p:spPr>
            <a:xfrm flipH="1">
              <a:off x="4486438" y="3221224"/>
              <a:ext cx="521429" cy="6687"/>
            </a:xfrm>
            <a:prstGeom prst="straightConnector1">
              <a:avLst/>
            </a:prstGeom>
            <a:ln w="38100">
              <a:solidFill>
                <a:srgbClr val="873B1F">
                  <a:alpha val="74902"/>
                </a:srgb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346661" y="5654826"/>
            <a:ext cx="2395428" cy="276995"/>
            <a:chOff x="2216685" y="5535287"/>
            <a:chExt cx="2395428" cy="276995"/>
          </a:xfrm>
        </p:grpSpPr>
        <p:sp>
          <p:nvSpPr>
            <p:cNvPr id="10" name="TextBox 9"/>
            <p:cNvSpPr txBox="1"/>
            <p:nvPr/>
          </p:nvSpPr>
          <p:spPr>
            <a:xfrm>
              <a:off x="2216685" y="5535287"/>
              <a:ext cx="1905000" cy="276995"/>
            </a:xfrm>
            <a:prstGeom prst="rect">
              <a:avLst/>
            </a:prstGeom>
            <a:solidFill>
              <a:srgbClr val="873B1F">
                <a:alpha val="75000"/>
              </a:srgbClr>
            </a:solidFill>
          </p:spPr>
          <p:txBody>
            <a:bodyPr wrap="square" lIns="91436" tIns="45718" rIns="91436" bIns="45718" rtlCol="0">
              <a:spAutoFit/>
            </a:bodyPr>
            <a:lstStyle/>
            <a:p>
              <a:pPr algn="ctr"/>
              <a:r>
                <a:rPr lang="en-US" sz="1200" b="1" dirty="0" smtClean="0">
                  <a:solidFill>
                    <a:schemeClr val="bg1"/>
                  </a:solidFill>
                  <a:latin typeface="Arial" charset="0"/>
                  <a:ea typeface="Arial" charset="0"/>
                  <a:cs typeface="Arial" charset="0"/>
                </a:rPr>
                <a:t>After removing outlier</a:t>
              </a:r>
              <a:endParaRPr lang="en-US" sz="1200" b="1" dirty="0">
                <a:solidFill>
                  <a:schemeClr val="bg1"/>
                </a:solidFill>
                <a:latin typeface="Arial" charset="0"/>
                <a:ea typeface="Arial" charset="0"/>
                <a:cs typeface="Arial" charset="0"/>
              </a:endParaRPr>
            </a:p>
          </p:txBody>
        </p:sp>
        <p:cxnSp>
          <p:nvCxnSpPr>
            <p:cNvPr id="11" name="Straight Arrow Connector 10"/>
            <p:cNvCxnSpPr/>
            <p:nvPr/>
          </p:nvCxnSpPr>
          <p:spPr>
            <a:xfrm>
              <a:off x="4121685" y="5696868"/>
              <a:ext cx="490428" cy="0"/>
            </a:xfrm>
            <a:prstGeom prst="straightConnector1">
              <a:avLst/>
            </a:prstGeom>
            <a:ln w="38100">
              <a:solidFill>
                <a:srgbClr val="873B1F">
                  <a:alpha val="74902"/>
                </a:srgb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Content Placeholder 2"/>
          <p:cNvSpPr txBox="1">
            <a:spLocks/>
          </p:cNvSpPr>
          <p:nvPr/>
        </p:nvSpPr>
        <p:spPr>
          <a:xfrm>
            <a:off x="643003" y="6894374"/>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600" b="1" dirty="0" smtClean="0">
                <a:solidFill>
                  <a:srgbClr val="182752"/>
                </a:solidFill>
              </a:rPr>
              <a:t>Figure 6.18	</a:t>
            </a:r>
            <a:r>
              <a:rPr lang="en-US" sz="1600" b="1" i="1" dirty="0" smtClean="0">
                <a:solidFill>
                  <a:srgbClr val="873B1F"/>
                </a:solidFill>
              </a:rPr>
              <a:t>ACF</a:t>
            </a:r>
            <a:r>
              <a:rPr lang="en-US" sz="1600" b="1" dirty="0" smtClean="0">
                <a:solidFill>
                  <a:srgbClr val="873B1F"/>
                </a:solidFill>
              </a:rPr>
              <a:t> for Residuals from the ARIMA(0,1,1) Model for U.S. Retail Sales</a:t>
            </a:r>
          </a:p>
        </p:txBody>
      </p:sp>
      <p:sp>
        <p:nvSpPr>
          <p:cNvPr id="15" name="Content Placeholder 2"/>
          <p:cNvSpPr txBox="1">
            <a:spLocks/>
          </p:cNvSpPr>
          <p:nvPr/>
        </p:nvSpPr>
        <p:spPr>
          <a:xfrm>
            <a:off x="685799" y="2285575"/>
            <a:ext cx="4627606"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400" b="1" dirty="0" smtClean="0">
                <a:solidFill>
                  <a:srgbClr val="182752"/>
                </a:solidFill>
              </a:rPr>
              <a:t>Figure 6.19	</a:t>
            </a:r>
            <a:r>
              <a:rPr lang="en-US" sz="1400" b="1" dirty="0" smtClean="0">
                <a:solidFill>
                  <a:srgbClr val="873B1F"/>
                </a:solidFill>
              </a:rPr>
              <a:t>Residual Plots for ARIMA(0,1,1)+C Model for U.S. Retail Sales</a:t>
            </a:r>
          </a:p>
        </p:txBody>
      </p:sp>
      <p:pic>
        <p:nvPicPr>
          <p:cNvPr id="16" name="Picture 15"/>
          <p:cNvPicPr>
            <a:picLocks noChangeAspect="1"/>
          </p:cNvPicPr>
          <p:nvPr/>
        </p:nvPicPr>
        <p:blipFill>
          <a:blip r:embed="rId2"/>
          <a:stretch>
            <a:fillRect/>
          </a:stretch>
        </p:blipFill>
        <p:spPr>
          <a:xfrm>
            <a:off x="685799" y="2813140"/>
            <a:ext cx="3860800" cy="2584000"/>
          </a:xfrm>
          <a:prstGeom prst="rect">
            <a:avLst/>
          </a:prstGeom>
        </p:spPr>
      </p:pic>
      <p:sp>
        <p:nvSpPr>
          <p:cNvPr id="17" name="Content Placeholder 2"/>
          <p:cNvSpPr txBox="1">
            <a:spLocks/>
          </p:cNvSpPr>
          <p:nvPr/>
        </p:nvSpPr>
        <p:spPr>
          <a:xfrm>
            <a:off x="4742089" y="3345733"/>
            <a:ext cx="4151310"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400" b="1" dirty="0" smtClean="0">
                <a:solidFill>
                  <a:srgbClr val="182752"/>
                </a:solidFill>
              </a:rPr>
              <a:t>Figure 6.20	</a:t>
            </a:r>
            <a:r>
              <a:rPr lang="en-US" sz="1400" b="1" dirty="0" smtClean="0">
                <a:solidFill>
                  <a:srgbClr val="873B1F"/>
                </a:solidFill>
              </a:rPr>
              <a:t>Residual Plots for U.S. Retail Sales, After Adjusting for the Outlier</a:t>
            </a:r>
          </a:p>
        </p:txBody>
      </p:sp>
      <p:pic>
        <p:nvPicPr>
          <p:cNvPr id="19" name="Picture 18"/>
          <p:cNvPicPr>
            <a:picLocks noChangeAspect="1"/>
          </p:cNvPicPr>
          <p:nvPr/>
        </p:nvPicPr>
        <p:blipFill>
          <a:blip r:embed="rId3"/>
          <a:stretch>
            <a:fillRect/>
          </a:stretch>
        </p:blipFill>
        <p:spPr>
          <a:xfrm>
            <a:off x="4742089" y="3819824"/>
            <a:ext cx="3800108" cy="2456236"/>
          </a:xfrm>
          <a:prstGeom prst="rect">
            <a:avLst/>
          </a:prstGeom>
        </p:spPr>
      </p:pic>
    </p:spTree>
    <p:extLst>
      <p:ext uri="{BB962C8B-B14F-4D97-AF65-F5344CB8AC3E}">
        <p14:creationId xmlns:p14="http://schemas.microsoft.com/office/powerpoint/2010/main" val="258087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6.7 Forecasting with ARIMA Models</a:t>
            </a:r>
            <a:endParaRPr lang="en-US" dirty="0"/>
          </a:p>
        </p:txBody>
      </p:sp>
      <p:sp>
        <p:nvSpPr>
          <p:cNvPr id="3" name="Content Placeholder 2"/>
          <p:cNvSpPr>
            <a:spLocks noGrp="1"/>
          </p:cNvSpPr>
          <p:nvPr>
            <p:ph idx="1"/>
          </p:nvPr>
        </p:nvSpPr>
        <p:spPr/>
        <p:txBody>
          <a:bodyPr/>
          <a:lstStyle/>
          <a:p>
            <a:pPr marL="0" indent="0">
              <a:buNone/>
            </a:pPr>
            <a:r>
              <a:rPr lang="en-US" sz="1600" b="1" dirty="0" smtClean="0">
                <a:solidFill>
                  <a:srgbClr val="873B1F"/>
                </a:solidFill>
              </a:rPr>
              <a:t>Example 6.11: Forecasting for WFJ Sales Using AR(1) and ARIMA(0,1,1)</a:t>
            </a:r>
          </a:p>
          <a:p>
            <a:pPr>
              <a:spcBef>
                <a:spcPts val="1600"/>
              </a:spcBef>
            </a:pPr>
            <a:r>
              <a:rPr lang="en-US" sz="1800" i="1" dirty="0" err="1"/>
              <a:t>Y</a:t>
            </a:r>
            <a:r>
              <a:rPr lang="en-US" sz="1800" i="1" baseline="-25000" dirty="0" err="1"/>
              <a:t>t</a:t>
            </a:r>
            <a:r>
              <a:rPr lang="en-US" sz="1800" dirty="0"/>
              <a:t> values: Use observations already recorded where available; for values not yet recorded, insert the latest available forecast.</a:t>
            </a:r>
          </a:p>
          <a:p>
            <a:r>
              <a:rPr lang="en-US" sz="1800" dirty="0" err="1" smtClean="0"/>
              <a:t>ε</a:t>
            </a:r>
            <a:r>
              <a:rPr lang="en-US" sz="1800" i="1" baseline="-25000" dirty="0" err="1" smtClean="0"/>
              <a:t>t</a:t>
            </a:r>
            <a:r>
              <a:rPr lang="en-US" sz="1800" i="1" baseline="-25000" dirty="0" smtClean="0"/>
              <a:t> </a:t>
            </a:r>
            <a:r>
              <a:rPr lang="en-US" sz="1800" dirty="0"/>
              <a:t>values: Use recorded one-step-ahead residuals where available; set future errors in the equation equal to zero (best available forecast).</a:t>
            </a:r>
          </a:p>
          <a:p>
            <a:pPr marL="0" indent="0">
              <a:spcBef>
                <a:spcPts val="1600"/>
              </a:spcBef>
              <a:buNone/>
            </a:pPr>
            <a:r>
              <a:rPr lang="en-US" sz="1800" dirty="0"/>
              <a:t>Model:</a:t>
            </a:r>
          </a:p>
          <a:p>
            <a:pPr marL="0" indent="0">
              <a:buNone/>
            </a:pPr>
            <a:endParaRPr lang="en-US" sz="1800" dirty="0"/>
          </a:p>
          <a:p>
            <a:pPr marL="0" indent="0">
              <a:buNone/>
            </a:pPr>
            <a:r>
              <a:rPr lang="en-US" sz="1800" dirty="0"/>
              <a:t>One-step-ahead forecast</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781858843"/>
              </p:ext>
            </p:extLst>
          </p:nvPr>
        </p:nvGraphicFramePr>
        <p:xfrm>
          <a:off x="1597572" y="3645209"/>
          <a:ext cx="3001527" cy="412424"/>
        </p:xfrm>
        <a:graphic>
          <a:graphicData uri="http://schemas.openxmlformats.org/presentationml/2006/ole">
            <mc:AlternateContent xmlns:mc="http://schemas.openxmlformats.org/markup-compatibility/2006">
              <mc:Choice xmlns:v="urn:schemas-microsoft-com:vml" Requires="v">
                <p:oleObj spid="_x0000_s31777" name="Equation" r:id="rId3" imgW="1663700" imgH="228600" progId="">
                  <p:embed/>
                </p:oleObj>
              </mc:Choice>
              <mc:Fallback>
                <p:oleObj name="Equation" r:id="rId3" imgW="1663700" imgH="228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572" y="3645209"/>
                        <a:ext cx="3001527" cy="412424"/>
                      </a:xfrm>
                      <a:prstGeom prst="rect">
                        <a:avLst/>
                      </a:prstGeom>
                      <a:noFill/>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27973460"/>
              </p:ext>
            </p:extLst>
          </p:nvPr>
        </p:nvGraphicFramePr>
        <p:xfrm>
          <a:off x="1597572" y="4537723"/>
          <a:ext cx="3623720" cy="1162325"/>
        </p:xfrm>
        <a:graphic>
          <a:graphicData uri="http://schemas.openxmlformats.org/presentationml/2006/ole">
            <mc:AlternateContent xmlns:mc="http://schemas.openxmlformats.org/markup-compatibility/2006">
              <mc:Choice xmlns:v="urn:schemas-microsoft-com:vml" Requires="v">
                <p:oleObj spid="_x0000_s31778" name="Equation" r:id="rId5" imgW="2019300" imgH="647700" progId="">
                  <p:embed/>
                </p:oleObj>
              </mc:Choice>
              <mc:Fallback>
                <p:oleObj name="Equation" r:id="rId5" imgW="2019300" imgH="6477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7572" y="4537723"/>
                        <a:ext cx="3623720" cy="1162325"/>
                      </a:xfrm>
                      <a:prstGeom prst="rect">
                        <a:avLst/>
                      </a:prstGeom>
                      <a:noFill/>
                      <a:extLst/>
                    </p:spPr>
                  </p:pic>
                </p:oleObj>
              </mc:Fallback>
            </mc:AlternateContent>
          </a:graphicData>
        </a:graphic>
      </p:graphicFrame>
    </p:spTree>
    <p:extLst>
      <p:ext uri="{BB962C8B-B14F-4D97-AF65-F5344CB8AC3E}">
        <p14:creationId xmlns:p14="http://schemas.microsoft.com/office/powerpoint/2010/main" val="1455582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6.7 Forecasting with ARIMA Models</a:t>
            </a:r>
          </a:p>
        </p:txBody>
      </p:sp>
      <p:sp>
        <p:nvSpPr>
          <p:cNvPr id="3" name="Content Placeholder 2"/>
          <p:cNvSpPr>
            <a:spLocks noGrp="1"/>
          </p:cNvSpPr>
          <p:nvPr>
            <p:ph idx="1"/>
          </p:nvPr>
        </p:nvSpPr>
        <p:spPr>
          <a:xfrm>
            <a:off x="685800" y="1481328"/>
            <a:ext cx="7543800" cy="2067851"/>
          </a:xfrm>
        </p:spPr>
        <p:txBody>
          <a:bodyPr/>
          <a:lstStyle/>
          <a:p>
            <a:pPr marL="0" indent="0">
              <a:buNone/>
            </a:pPr>
            <a:r>
              <a:rPr lang="en-US" sz="2400" b="1" dirty="0" smtClean="0">
                <a:solidFill>
                  <a:srgbClr val="873B1F"/>
                </a:solidFill>
              </a:rPr>
              <a:t>Prediction Intervals</a:t>
            </a:r>
          </a:p>
          <a:p>
            <a:r>
              <a:rPr lang="en-US" sz="1800" dirty="0"/>
              <a:t>In most cases, it suffices to compute the </a:t>
            </a:r>
            <a:r>
              <a:rPr lang="en-US" sz="1800" i="1" dirty="0"/>
              <a:t>h</a:t>
            </a:r>
            <a:r>
              <a:rPr lang="en-US" sz="1800" dirty="0"/>
              <a:t>-step-ahead mean square error and then construct the prediction interval as in earlier chapters.  </a:t>
            </a:r>
          </a:p>
          <a:p>
            <a:r>
              <a:rPr lang="en-US" sz="1800" dirty="0"/>
              <a:t>For stationary models, the long-term forecast approaches the mean and the MSE approaches a fixed value.  For non-stationary series, the MSE increases without limit.</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sp>
        <p:nvSpPr>
          <p:cNvPr id="7" name="Content Placeholder 2"/>
          <p:cNvSpPr txBox="1">
            <a:spLocks/>
          </p:cNvSpPr>
          <p:nvPr/>
        </p:nvSpPr>
        <p:spPr>
          <a:xfrm>
            <a:off x="685799" y="3595268"/>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7900" indent="-977900">
              <a:buFont typeface="Arial" panose="020B0604020202020204" pitchFamily="34" charset="0"/>
              <a:buNone/>
            </a:pPr>
            <a:r>
              <a:rPr lang="en-US" sz="1600" b="1" dirty="0" smtClean="0">
                <a:solidFill>
                  <a:srgbClr val="182752"/>
                </a:solidFill>
              </a:rPr>
              <a:t>Table 6.9	</a:t>
            </a:r>
            <a:r>
              <a:rPr lang="en-US" sz="1600" b="1" dirty="0" smtClean="0">
                <a:solidFill>
                  <a:srgbClr val="873B1F"/>
                </a:solidFill>
              </a:rPr>
              <a:t>Forecast RMSE for WFJ Sales</a:t>
            </a:r>
          </a:p>
        </p:txBody>
      </p:sp>
      <p:pic>
        <p:nvPicPr>
          <p:cNvPr id="8" name="Picture 7"/>
          <p:cNvPicPr>
            <a:picLocks noChangeAspect="1"/>
          </p:cNvPicPr>
          <p:nvPr/>
        </p:nvPicPr>
        <p:blipFill>
          <a:blip r:embed="rId2"/>
          <a:stretch>
            <a:fillRect/>
          </a:stretch>
        </p:blipFill>
        <p:spPr>
          <a:xfrm>
            <a:off x="685799" y="3887506"/>
            <a:ext cx="3182008" cy="2508891"/>
          </a:xfrm>
          <a:prstGeom prst="rect">
            <a:avLst/>
          </a:prstGeom>
        </p:spPr>
      </p:pic>
    </p:spTree>
    <p:extLst>
      <p:ext uri="{BB962C8B-B14F-4D97-AF65-F5344CB8AC3E}">
        <p14:creationId xmlns:p14="http://schemas.microsoft.com/office/powerpoint/2010/main" val="161600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5799" y="4783935"/>
            <a:ext cx="7202420" cy="1269992"/>
          </a:xfrm>
          <a:prstGeom prst="rect">
            <a:avLst/>
          </a:prstGeom>
        </p:spPr>
      </p:pic>
      <p:sp>
        <p:nvSpPr>
          <p:cNvPr id="2" name="Title 1"/>
          <p:cNvSpPr>
            <a:spLocks noGrp="1"/>
          </p:cNvSpPr>
          <p:nvPr>
            <p:ph type="title"/>
          </p:nvPr>
        </p:nvSpPr>
        <p:spPr/>
        <p:txBody>
          <a:bodyPr/>
          <a:lstStyle/>
          <a:p>
            <a:r>
              <a:rPr lang="en-US" dirty="0"/>
              <a:t>6.7 Forecasting with ARIMA Models</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Forecasting Using Transformations</a:t>
            </a:r>
          </a:p>
          <a:p>
            <a:pPr lvl="0"/>
            <a:r>
              <a:rPr lang="en-US" sz="1800" dirty="0"/>
              <a:t>Transform the series.</a:t>
            </a:r>
          </a:p>
          <a:p>
            <a:pPr lvl="0">
              <a:spcBef>
                <a:spcPts val="600"/>
              </a:spcBef>
            </a:pPr>
            <a:r>
              <a:rPr lang="en-US" sz="1800" dirty="0"/>
              <a:t>Generate the point forecasts and prediction intervals for the transformed series.</a:t>
            </a:r>
          </a:p>
          <a:p>
            <a:pPr lvl="0">
              <a:spcBef>
                <a:spcPts val="600"/>
              </a:spcBef>
            </a:pPr>
            <a:r>
              <a:rPr lang="en-US" sz="1800" dirty="0"/>
              <a:t>Convert the point forecasts and prediction intervals back to the original units.</a:t>
            </a:r>
          </a:p>
          <a:p>
            <a:pPr lvl="0">
              <a:spcBef>
                <a:spcPts val="600"/>
              </a:spcBef>
            </a:pPr>
            <a:r>
              <a:rPr lang="en-US" sz="1800" dirty="0"/>
              <a:t>The prediction interval based upon a transformation will usually not be symmetric.</a:t>
            </a:r>
          </a:p>
          <a:p>
            <a:pPr marL="1258888" indent="-1249363">
              <a:buNone/>
            </a:pPr>
            <a:r>
              <a:rPr lang="en-US" sz="1400" b="1" dirty="0" smtClean="0">
                <a:solidFill>
                  <a:srgbClr val="873B1F"/>
                </a:solidFill>
              </a:rPr>
              <a:t>Example 6.13:	Forecasting </a:t>
            </a:r>
            <a:r>
              <a:rPr lang="en-US" sz="1400" b="1" dirty="0">
                <a:solidFill>
                  <a:srgbClr val="873B1F"/>
                </a:solidFill>
              </a:rPr>
              <a:t>for Netflix sales using ARIMA(1,1,0)+C for </a:t>
            </a:r>
            <a:r>
              <a:rPr lang="en-US" sz="1400" b="1" dirty="0" smtClean="0">
                <a:solidFill>
                  <a:srgbClr val="873B1F"/>
                </a:solidFill>
              </a:rPr>
              <a:t>the logarithms </a:t>
            </a:r>
            <a:r>
              <a:rPr lang="en-US" sz="1400" i="1" dirty="0">
                <a:solidFill>
                  <a:srgbClr val="873B1F"/>
                </a:solidFill>
              </a:rPr>
              <a:t>(Adapted from Minitab Output)</a:t>
            </a:r>
            <a:endParaRPr lang="en-US" sz="1400"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37</a:t>
            </a:fld>
            <a:endParaRPr lang="en-US" dirty="0"/>
          </a:p>
        </p:txBody>
      </p:sp>
    </p:spTree>
    <p:extLst>
      <p:ext uri="{BB962C8B-B14F-4D97-AF65-F5344CB8AC3E}">
        <p14:creationId xmlns:p14="http://schemas.microsoft.com/office/powerpoint/2010/main" val="2106022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85799" y="2333675"/>
            <a:ext cx="7121032" cy="3474720"/>
          </a:xfrm>
          <a:prstGeom prst="rect">
            <a:avLst/>
          </a:prstGeom>
        </p:spPr>
      </p:pic>
      <p:sp>
        <p:nvSpPr>
          <p:cNvPr id="2" name="Title 1"/>
          <p:cNvSpPr>
            <a:spLocks noGrp="1"/>
          </p:cNvSpPr>
          <p:nvPr>
            <p:ph type="title"/>
          </p:nvPr>
        </p:nvSpPr>
        <p:spPr/>
        <p:txBody>
          <a:bodyPr/>
          <a:lstStyle/>
          <a:p>
            <a:r>
              <a:rPr lang="en-US" dirty="0"/>
              <a:t>6.7 Forecasting with ARIMA Models</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Forecasting Using Transformations</a:t>
            </a:r>
          </a:p>
          <a:p>
            <a:pPr marL="1258888" indent="-1249363">
              <a:buNone/>
            </a:pPr>
            <a:r>
              <a:rPr lang="en-US" sz="1400" b="1" dirty="0" smtClean="0">
                <a:solidFill>
                  <a:srgbClr val="873B1F"/>
                </a:solidFill>
              </a:rPr>
              <a:t>Example 6.13:	(continued)</a:t>
            </a:r>
            <a:endParaRPr lang="en-US" sz="14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38</a:t>
            </a:fld>
            <a:endParaRPr lang="en-US" dirty="0"/>
          </a:p>
        </p:txBody>
      </p:sp>
    </p:spTree>
    <p:extLst>
      <p:ext uri="{BB962C8B-B14F-4D97-AF65-F5344CB8AC3E}">
        <p14:creationId xmlns:p14="http://schemas.microsoft.com/office/powerpoint/2010/main" val="1725230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5510"/>
          <a:stretch/>
        </p:blipFill>
        <p:spPr>
          <a:xfrm>
            <a:off x="685799" y="2305744"/>
            <a:ext cx="5620408" cy="3581055"/>
          </a:xfrm>
          <a:prstGeom prst="rect">
            <a:avLst/>
          </a:prstGeom>
        </p:spPr>
      </p:pic>
      <p:sp>
        <p:nvSpPr>
          <p:cNvPr id="2" name="Title 1"/>
          <p:cNvSpPr>
            <a:spLocks noGrp="1"/>
          </p:cNvSpPr>
          <p:nvPr>
            <p:ph type="title"/>
          </p:nvPr>
        </p:nvSpPr>
        <p:spPr/>
        <p:txBody>
          <a:bodyPr/>
          <a:lstStyle/>
          <a:p>
            <a:r>
              <a:rPr lang="en-US" dirty="0"/>
              <a:t>6.7 Forecasting with ARIMA Models</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Forecasting Using Transformations</a:t>
            </a:r>
          </a:p>
          <a:p>
            <a:pPr marL="1258888" indent="-1249363">
              <a:buNone/>
            </a:pPr>
            <a:r>
              <a:rPr lang="en-US" sz="1400" b="1" dirty="0" smtClean="0">
                <a:solidFill>
                  <a:srgbClr val="873B1F"/>
                </a:solidFill>
              </a:rPr>
              <a:t>Example 6.13:	Using R</a:t>
            </a:r>
            <a:endParaRPr lang="en-US" sz="14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39</a:t>
            </a:fld>
            <a:endParaRPr lang="en-US" dirty="0"/>
          </a:p>
        </p:txBody>
      </p:sp>
      <p:sp>
        <p:nvSpPr>
          <p:cNvPr id="9" name="Text Box 6"/>
          <p:cNvSpPr txBox="1">
            <a:spLocks noChangeArrowheads="1"/>
          </p:cNvSpPr>
          <p:nvPr/>
        </p:nvSpPr>
        <p:spPr bwMode="auto">
          <a:xfrm>
            <a:off x="685799" y="6033089"/>
            <a:ext cx="7543800"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u="none" dirty="0" smtClean="0">
                <a:solidFill>
                  <a:srgbClr val="873B1F"/>
                </a:solidFill>
                <a:latin typeface="Arial" charset="0"/>
                <a:ea typeface="Arial" charset="0"/>
                <a:cs typeface="Arial" charset="0"/>
              </a:rPr>
              <a:t>What do you notice about the different prediction intervals?</a:t>
            </a:r>
            <a:endParaRPr lang="en-GB"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376467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5798" y="1972540"/>
            <a:ext cx="7378700" cy="2108200"/>
          </a:xfrm>
          <a:prstGeom prst="rect">
            <a:avLst/>
          </a:prstGeom>
        </p:spPr>
      </p:pic>
      <p:sp>
        <p:nvSpPr>
          <p:cNvPr id="2" name="Title 1"/>
          <p:cNvSpPr>
            <a:spLocks noGrp="1"/>
          </p:cNvSpPr>
          <p:nvPr>
            <p:ph type="title"/>
          </p:nvPr>
        </p:nvSpPr>
        <p:spPr/>
        <p:txBody>
          <a:bodyPr/>
          <a:lstStyle/>
          <a:p>
            <a:r>
              <a:rPr lang="en-US" dirty="0"/>
              <a:t>6.1 The Sample Autocorrelation Function</a:t>
            </a:r>
          </a:p>
        </p:txBody>
      </p:sp>
      <p:sp>
        <p:nvSpPr>
          <p:cNvPr id="4" name="Content Placeholder 2"/>
          <p:cNvSpPr>
            <a:spLocks noGrp="1"/>
          </p:cNvSpPr>
          <p:nvPr>
            <p:ph idx="1"/>
          </p:nvPr>
        </p:nvSpPr>
        <p:spPr>
          <a:xfrm>
            <a:off x="685800" y="1481328"/>
            <a:ext cx="7543800" cy="4698810"/>
          </a:xfrm>
        </p:spPr>
        <p:txBody>
          <a:bodyPr>
            <a:normAutofit/>
          </a:bodyPr>
          <a:lstStyle/>
          <a:p>
            <a:pPr marL="0" indent="0">
              <a:buNone/>
            </a:pPr>
            <a:r>
              <a:rPr lang="en-US" sz="1600" b="1" dirty="0" smtClean="0">
                <a:solidFill>
                  <a:srgbClr val="873B1F"/>
                </a:solidFill>
              </a:rPr>
              <a:t>Example 6.1: Calculation of First-Order Autocorrelation</a:t>
            </a:r>
            <a:endParaRPr lang="en-US" sz="16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894430667"/>
              </p:ext>
            </p:extLst>
          </p:nvPr>
        </p:nvGraphicFramePr>
        <p:xfrm>
          <a:off x="3345872" y="4419067"/>
          <a:ext cx="2456411" cy="413228"/>
        </p:xfrm>
        <a:graphic>
          <a:graphicData uri="http://schemas.openxmlformats.org/presentationml/2006/ole">
            <mc:AlternateContent xmlns:mc="http://schemas.openxmlformats.org/markup-compatibility/2006">
              <mc:Choice xmlns:v="urn:schemas-microsoft-com:vml" Requires="v">
                <p:oleObj spid="_x0000_s2072" name="Equation" r:id="rId4" imgW="1358900" imgH="228600" progId="">
                  <p:embed/>
                </p:oleObj>
              </mc:Choice>
              <mc:Fallback>
                <p:oleObj name="Equation" r:id="rId4" imgW="1358900" imgH="228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5872" y="4419067"/>
                        <a:ext cx="2456411" cy="413228"/>
                      </a:xfrm>
                      <a:prstGeom prst="rect">
                        <a:avLst/>
                      </a:prstGeom>
                      <a:noFill/>
                    </p:spPr>
                  </p:pic>
                </p:oleObj>
              </mc:Fallback>
            </mc:AlternateContent>
          </a:graphicData>
        </a:graphic>
      </p:graphicFrame>
    </p:spTree>
    <p:extLst>
      <p:ext uri="{BB962C8B-B14F-4D97-AF65-F5344CB8AC3E}">
        <p14:creationId xmlns:p14="http://schemas.microsoft.com/office/powerpoint/2010/main" val="199090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98497" y="4351701"/>
            <a:ext cx="5524502" cy="1020832"/>
          </a:xfrm>
          <a:prstGeom prst="rect">
            <a:avLst/>
          </a:prstGeom>
        </p:spPr>
      </p:pic>
      <p:pic>
        <p:nvPicPr>
          <p:cNvPr id="10" name="Picture 9"/>
          <p:cNvPicPr>
            <a:picLocks noChangeAspect="1"/>
          </p:cNvPicPr>
          <p:nvPr/>
        </p:nvPicPr>
        <p:blipFill>
          <a:blip r:embed="rId3"/>
          <a:stretch>
            <a:fillRect/>
          </a:stretch>
        </p:blipFill>
        <p:spPr>
          <a:xfrm>
            <a:off x="698497" y="2325331"/>
            <a:ext cx="5524502" cy="1688042"/>
          </a:xfrm>
          <a:prstGeom prst="rect">
            <a:avLst/>
          </a:prstGeom>
        </p:spPr>
      </p:pic>
      <p:sp>
        <p:nvSpPr>
          <p:cNvPr id="2" name="Title 1"/>
          <p:cNvSpPr>
            <a:spLocks noGrp="1"/>
          </p:cNvSpPr>
          <p:nvPr>
            <p:ph type="title"/>
          </p:nvPr>
        </p:nvSpPr>
        <p:spPr/>
        <p:txBody>
          <a:bodyPr/>
          <a:lstStyle/>
          <a:p>
            <a:r>
              <a:rPr lang="en-US" dirty="0"/>
              <a:t>6.7 Forecasting with ARIMA Models</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Forecasting Using Transformations</a:t>
            </a:r>
          </a:p>
          <a:p>
            <a:pPr marL="1258888" indent="-1249363">
              <a:buNone/>
            </a:pPr>
            <a:r>
              <a:rPr lang="en-US" sz="1400" b="1" dirty="0" smtClean="0">
                <a:solidFill>
                  <a:srgbClr val="873B1F"/>
                </a:solidFill>
              </a:rPr>
              <a:t>Example 6.13:	Transforms</a:t>
            </a:r>
            <a:endParaRPr lang="en-US" sz="14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40</a:t>
            </a:fld>
            <a:endParaRPr lang="en-US" dirty="0"/>
          </a:p>
        </p:txBody>
      </p:sp>
      <p:sp>
        <p:nvSpPr>
          <p:cNvPr id="9" name="Text Box 6"/>
          <p:cNvSpPr txBox="1">
            <a:spLocks noChangeArrowheads="1"/>
          </p:cNvSpPr>
          <p:nvPr/>
        </p:nvSpPr>
        <p:spPr bwMode="auto">
          <a:xfrm>
            <a:off x="685799" y="5473341"/>
            <a:ext cx="7543800" cy="892552"/>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Questions:</a:t>
            </a:r>
          </a:p>
          <a:p>
            <a:pPr marL="230188" indent="-230188" defTabSz="1047750" eaLnBrk="0" hangingPunct="0">
              <a:spcBef>
                <a:spcPts val="600"/>
              </a:spcBef>
              <a:buFont typeface="Arial" charset="0"/>
              <a:buChar char="•"/>
            </a:pPr>
            <a:r>
              <a:rPr lang="en-US" sz="1600" u="none" dirty="0" smtClean="0">
                <a:solidFill>
                  <a:srgbClr val="873B1F"/>
                </a:solidFill>
                <a:latin typeface="Arial" charset="0"/>
                <a:ea typeface="Arial" charset="0"/>
                <a:cs typeface="Arial" charset="0"/>
              </a:rPr>
              <a:t>Which is best?</a:t>
            </a:r>
          </a:p>
          <a:p>
            <a:pPr marL="230188" indent="-230188" defTabSz="1047750" eaLnBrk="0" hangingPunct="0">
              <a:spcBef>
                <a:spcPts val="600"/>
              </a:spcBef>
              <a:buFont typeface="Arial" charset="0"/>
              <a:buChar char="•"/>
            </a:pPr>
            <a:r>
              <a:rPr lang="en-US" sz="1600" u="none" dirty="0" smtClean="0">
                <a:solidFill>
                  <a:srgbClr val="873B1F"/>
                </a:solidFill>
                <a:latin typeface="Arial" charset="0"/>
                <a:ea typeface="Arial" charset="0"/>
                <a:cs typeface="Arial" charset="0"/>
              </a:rPr>
              <a:t>Would be willing to use the cube root in practice?</a:t>
            </a:r>
            <a:endParaRPr lang="en-GB" sz="1600" u="none" dirty="0" smtClean="0">
              <a:solidFill>
                <a:srgbClr val="873B1F"/>
              </a:solidFill>
              <a:latin typeface="Arial" charset="0"/>
              <a:ea typeface="Arial" charset="0"/>
              <a:cs typeface="Arial" charset="0"/>
            </a:endParaRPr>
          </a:p>
        </p:txBody>
      </p:sp>
      <p:sp>
        <p:nvSpPr>
          <p:cNvPr id="8" name="Rectangle 7"/>
          <p:cNvSpPr/>
          <p:nvPr/>
        </p:nvSpPr>
        <p:spPr>
          <a:xfrm>
            <a:off x="685798" y="4126053"/>
            <a:ext cx="1848648" cy="184666"/>
          </a:xfrm>
          <a:prstGeom prst="rect">
            <a:avLst/>
          </a:prstGeom>
        </p:spPr>
        <p:txBody>
          <a:bodyPr wrap="none" lIns="0" tIns="0" rIns="0" bIns="0">
            <a:spAutoFit/>
          </a:bodyPr>
          <a:lstStyle/>
          <a:p>
            <a:pPr marL="1258888" indent="-1249363">
              <a:buNone/>
            </a:pPr>
            <a:r>
              <a:rPr lang="en-US" sz="1200" b="1" dirty="0" smtClean="0">
                <a:solidFill>
                  <a:srgbClr val="873B1F"/>
                </a:solidFill>
                <a:latin typeface="Arial" charset="0"/>
                <a:ea typeface="Arial" charset="0"/>
                <a:cs typeface="Arial" charset="0"/>
              </a:rPr>
              <a:t>With cube root transform</a:t>
            </a:r>
            <a:endParaRPr lang="en-US" sz="1200" b="1"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905027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05233" y="3794575"/>
            <a:ext cx="4197435" cy="1618288"/>
          </a:xfrm>
          <a:prstGeom prst="rect">
            <a:avLst/>
          </a:prstGeom>
        </p:spPr>
      </p:pic>
      <p:sp>
        <p:nvSpPr>
          <p:cNvPr id="2" name="Title 1"/>
          <p:cNvSpPr>
            <a:spLocks noGrp="1"/>
          </p:cNvSpPr>
          <p:nvPr>
            <p:ph type="title"/>
          </p:nvPr>
        </p:nvSpPr>
        <p:spPr/>
        <p:txBody>
          <a:bodyPr/>
          <a:lstStyle/>
          <a:p>
            <a:r>
              <a:rPr lang="en-US" dirty="0" smtClean="0"/>
              <a:t>6.8 Seasonal ARIMA Models</a:t>
            </a:r>
            <a:endParaRPr lang="en-US" dirty="0"/>
          </a:p>
        </p:txBody>
      </p:sp>
      <p:sp>
        <p:nvSpPr>
          <p:cNvPr id="3" name="Content Placeholder 2"/>
          <p:cNvSpPr>
            <a:spLocks noGrp="1"/>
          </p:cNvSpPr>
          <p:nvPr>
            <p:ph idx="1"/>
          </p:nvPr>
        </p:nvSpPr>
        <p:spPr>
          <a:xfrm>
            <a:off x="685800" y="1481328"/>
            <a:ext cx="7543800" cy="1655827"/>
          </a:xfrm>
        </p:spPr>
        <p:txBody>
          <a:bodyPr>
            <a:normAutofit/>
          </a:bodyPr>
          <a:lstStyle/>
          <a:p>
            <a:r>
              <a:rPr lang="en-US" sz="1800" dirty="0"/>
              <a:t>Combine regular and seasonal components (seasonal period </a:t>
            </a:r>
            <a:r>
              <a:rPr lang="en-US" sz="1800" i="1" dirty="0"/>
              <a:t>m</a:t>
            </a:r>
            <a:r>
              <a:rPr lang="en-US" sz="1800" dirty="0"/>
              <a:t>)</a:t>
            </a:r>
          </a:p>
          <a:p>
            <a:r>
              <a:rPr lang="en-US" sz="1800" dirty="0"/>
              <a:t>May need both regular and seasonal differences.</a:t>
            </a:r>
          </a:p>
          <a:p>
            <a:r>
              <a:rPr lang="en-US" sz="1800" dirty="0"/>
              <a:t>The popular “airline model” is ARIMA(0,1,1)(0,1,1)</a:t>
            </a:r>
            <a:r>
              <a:rPr lang="en-US" sz="1800" baseline="-25000" dirty="0"/>
              <a:t>m</a:t>
            </a:r>
            <a:r>
              <a:rPr lang="en-US" sz="1800" dirty="0" smtClean="0"/>
              <a:t>.</a:t>
            </a:r>
          </a:p>
          <a:p>
            <a:pPr marL="0" indent="0">
              <a:spcBef>
                <a:spcPts val="2200"/>
              </a:spcBef>
              <a:buNone/>
            </a:pPr>
            <a:r>
              <a:rPr lang="en-US" sz="1800" b="1" dirty="0">
                <a:solidFill>
                  <a:srgbClr val="873B1F"/>
                </a:solidFill>
              </a:rPr>
              <a:t>Example </a:t>
            </a:r>
            <a:r>
              <a:rPr lang="en-US" sz="1800" b="1" dirty="0" smtClean="0">
                <a:solidFill>
                  <a:srgbClr val="873B1F"/>
                </a:solidFill>
              </a:rPr>
              <a:t>6.15: Seasonal Model for UK Retail Sales</a:t>
            </a:r>
            <a:endParaRPr lang="en-US" sz="18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41</a:t>
            </a:fld>
            <a:endParaRPr lang="en-US" dirty="0"/>
          </a:p>
        </p:txBody>
      </p:sp>
      <p:sp>
        <p:nvSpPr>
          <p:cNvPr id="8" name="Text Box 6"/>
          <p:cNvSpPr txBox="1">
            <a:spLocks noChangeArrowheads="1"/>
          </p:cNvSpPr>
          <p:nvPr/>
        </p:nvSpPr>
        <p:spPr bwMode="auto">
          <a:xfrm>
            <a:off x="685800" y="5954919"/>
            <a:ext cx="7543800"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US" u="none" dirty="0" smtClean="0">
                <a:solidFill>
                  <a:srgbClr val="873B1F"/>
                </a:solidFill>
                <a:latin typeface="Arial" charset="0"/>
                <a:ea typeface="Arial" charset="0"/>
                <a:cs typeface="Arial" charset="0"/>
              </a:rPr>
              <a:t>What are the potential weaknesses of this model?</a:t>
            </a:r>
            <a:endParaRPr lang="en-GB" u="none" dirty="0" smtClean="0">
              <a:solidFill>
                <a:srgbClr val="873B1F"/>
              </a:solidFill>
              <a:latin typeface="Arial" charset="0"/>
              <a:ea typeface="Arial" charset="0"/>
              <a:cs typeface="Arial" charset="0"/>
            </a:endParaRPr>
          </a:p>
        </p:txBody>
      </p:sp>
      <p:sp>
        <p:nvSpPr>
          <p:cNvPr id="11" name="Content Placeholder 2"/>
          <p:cNvSpPr txBox="1">
            <a:spLocks/>
          </p:cNvSpPr>
          <p:nvPr/>
        </p:nvSpPr>
        <p:spPr>
          <a:xfrm>
            <a:off x="685799" y="3187832"/>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600" b="1" dirty="0" smtClean="0">
                <a:solidFill>
                  <a:srgbClr val="182752"/>
                </a:solidFill>
              </a:rPr>
              <a:t>Figure 6.21	</a:t>
            </a:r>
            <a:r>
              <a:rPr lang="en-US" sz="1600" b="1" dirty="0" smtClean="0">
                <a:solidFill>
                  <a:srgbClr val="873B1F"/>
                </a:solidFill>
              </a:rPr>
              <a:t>UK Retail Sales Volume, 1996Q1 to 2014Q4</a:t>
            </a:r>
          </a:p>
        </p:txBody>
      </p:sp>
      <p:pic>
        <p:nvPicPr>
          <p:cNvPr id="6" name="Picture 5"/>
          <p:cNvPicPr>
            <a:picLocks noChangeAspect="1"/>
          </p:cNvPicPr>
          <p:nvPr/>
        </p:nvPicPr>
        <p:blipFill>
          <a:blip r:embed="rId3"/>
          <a:stretch>
            <a:fillRect/>
          </a:stretch>
        </p:blipFill>
        <p:spPr>
          <a:xfrm>
            <a:off x="685799" y="3488898"/>
            <a:ext cx="3518339" cy="2314285"/>
          </a:xfrm>
          <a:prstGeom prst="rect">
            <a:avLst/>
          </a:prstGeom>
        </p:spPr>
      </p:pic>
    </p:spTree>
    <p:extLst>
      <p:ext uri="{BB962C8B-B14F-4D97-AF65-F5344CB8AC3E}">
        <p14:creationId xmlns:p14="http://schemas.microsoft.com/office/powerpoint/2010/main" val="1784748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0317" r="9608"/>
          <a:stretch/>
        </p:blipFill>
        <p:spPr>
          <a:xfrm>
            <a:off x="685799" y="1865936"/>
            <a:ext cx="3951686" cy="2506367"/>
          </a:xfrm>
          <a:prstGeom prst="rect">
            <a:avLst/>
          </a:prstGeom>
        </p:spPr>
      </p:pic>
      <p:pic>
        <p:nvPicPr>
          <p:cNvPr id="7" name="Picture 6"/>
          <p:cNvPicPr>
            <a:picLocks noChangeAspect="1"/>
          </p:cNvPicPr>
          <p:nvPr/>
        </p:nvPicPr>
        <p:blipFill rotWithShape="1">
          <a:blip r:embed="rId3"/>
          <a:srcRect l="19713" r="19719"/>
          <a:stretch/>
        </p:blipFill>
        <p:spPr>
          <a:xfrm>
            <a:off x="4729654" y="1865936"/>
            <a:ext cx="3783719" cy="2506367"/>
          </a:xfrm>
          <a:prstGeom prst="rect">
            <a:avLst/>
          </a:prstGeom>
        </p:spPr>
      </p:pic>
      <p:sp>
        <p:nvSpPr>
          <p:cNvPr id="2" name="Title 1"/>
          <p:cNvSpPr>
            <a:spLocks noGrp="1"/>
          </p:cNvSpPr>
          <p:nvPr>
            <p:ph type="title"/>
          </p:nvPr>
        </p:nvSpPr>
        <p:spPr/>
        <p:txBody>
          <a:bodyPr/>
          <a:lstStyle/>
          <a:p>
            <a:r>
              <a:rPr lang="en-US" dirty="0" smtClean="0"/>
              <a:t>6.8 Seasonal ARIMA Models</a:t>
            </a:r>
            <a:endParaRPr lang="en-US" dirty="0"/>
          </a:p>
        </p:txBody>
      </p:sp>
      <p:sp>
        <p:nvSpPr>
          <p:cNvPr id="3" name="Content Placeholder 2"/>
          <p:cNvSpPr>
            <a:spLocks noGrp="1"/>
          </p:cNvSpPr>
          <p:nvPr>
            <p:ph idx="1"/>
          </p:nvPr>
        </p:nvSpPr>
        <p:spPr>
          <a:xfrm>
            <a:off x="685800" y="1481328"/>
            <a:ext cx="7543799" cy="260171"/>
          </a:xfrm>
        </p:spPr>
        <p:txBody>
          <a:bodyPr>
            <a:noAutofit/>
          </a:bodyPr>
          <a:lstStyle/>
          <a:p>
            <a:pPr marL="0" indent="0">
              <a:spcBef>
                <a:spcPts val="2200"/>
              </a:spcBef>
              <a:buNone/>
            </a:pPr>
            <a:r>
              <a:rPr lang="en-US" sz="1800" b="1" dirty="0" smtClean="0">
                <a:solidFill>
                  <a:srgbClr val="873B1F"/>
                </a:solidFill>
              </a:rPr>
              <a:t>Residual Plots for UK Retail Sales</a:t>
            </a:r>
            <a:endParaRPr lang="en-US" sz="18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42</a:t>
            </a:fld>
            <a:endParaRPr lang="en-US" dirty="0"/>
          </a:p>
        </p:txBody>
      </p:sp>
    </p:spTree>
    <p:extLst>
      <p:ext uri="{BB962C8B-B14F-4D97-AF65-F5344CB8AC3E}">
        <p14:creationId xmlns:p14="http://schemas.microsoft.com/office/powerpoint/2010/main" val="104899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29756" y="3514595"/>
            <a:ext cx="7299844" cy="2609607"/>
          </a:xfrm>
          <a:prstGeom prst="rect">
            <a:avLst/>
          </a:prstGeom>
        </p:spPr>
      </p:pic>
      <p:sp>
        <p:nvSpPr>
          <p:cNvPr id="2" name="Title 1"/>
          <p:cNvSpPr>
            <a:spLocks noGrp="1"/>
          </p:cNvSpPr>
          <p:nvPr>
            <p:ph type="title"/>
          </p:nvPr>
        </p:nvSpPr>
        <p:spPr/>
        <p:txBody>
          <a:bodyPr/>
          <a:lstStyle/>
          <a:p>
            <a:r>
              <a:rPr lang="en-US" dirty="0" smtClean="0"/>
              <a:t>6.8 Seasonal ARIMA Models</a:t>
            </a:r>
            <a:endParaRPr lang="en-US" dirty="0"/>
          </a:p>
        </p:txBody>
      </p:sp>
      <p:sp>
        <p:nvSpPr>
          <p:cNvPr id="3" name="Content Placeholder 2"/>
          <p:cNvSpPr>
            <a:spLocks noGrp="1"/>
          </p:cNvSpPr>
          <p:nvPr>
            <p:ph idx="1"/>
          </p:nvPr>
        </p:nvSpPr>
        <p:spPr>
          <a:xfrm>
            <a:off x="685800" y="1481328"/>
            <a:ext cx="7543799" cy="4488548"/>
          </a:xfrm>
        </p:spPr>
        <p:txBody>
          <a:bodyPr>
            <a:noAutofit/>
          </a:bodyPr>
          <a:lstStyle/>
          <a:p>
            <a:pPr marL="0" indent="0">
              <a:spcBef>
                <a:spcPts val="2200"/>
              </a:spcBef>
              <a:buNone/>
            </a:pPr>
            <a:r>
              <a:rPr lang="en-US" sz="2400" b="1" dirty="0" smtClean="0">
                <a:solidFill>
                  <a:srgbClr val="873B1F"/>
                </a:solidFill>
              </a:rPr>
              <a:t>Forecasts for Seasonal Models</a:t>
            </a:r>
          </a:p>
          <a:p>
            <a:pPr>
              <a:spcBef>
                <a:spcPts val="2200"/>
              </a:spcBef>
            </a:pPr>
            <a:r>
              <a:rPr lang="en-US" sz="1800" dirty="0"/>
              <a:t>Model for UK </a:t>
            </a:r>
            <a:r>
              <a:rPr lang="en-US" sz="1800" dirty="0" smtClean="0"/>
              <a:t>retail </a:t>
            </a:r>
            <a:r>
              <a:rPr lang="en-US" sz="1800" dirty="0"/>
              <a:t>s</a:t>
            </a:r>
            <a:r>
              <a:rPr lang="en-US" sz="1800" dirty="0" smtClean="0"/>
              <a:t>ales </a:t>
            </a:r>
            <a:r>
              <a:rPr lang="en-US" sz="1800" dirty="0"/>
              <a:t>is</a:t>
            </a:r>
            <a:r>
              <a:rPr lang="en-US" sz="1800" dirty="0" smtClean="0"/>
              <a:t>:</a:t>
            </a:r>
          </a:p>
          <a:p>
            <a:pPr marL="0" indent="0" algn="ctr">
              <a:buNone/>
            </a:pPr>
            <a:r>
              <a:rPr lang="en-US" i="1" dirty="0">
                <a:latin typeface="MinionPro-It"/>
              </a:rPr>
              <a:t> </a:t>
            </a:r>
            <a:r>
              <a:rPr lang="en-US" i="1" dirty="0" err="1">
                <a:latin typeface="MinionPro-It"/>
              </a:rPr>
              <a:t>Y</a:t>
            </a:r>
            <a:r>
              <a:rPr lang="en-US" sz="1600" i="1" baseline="-25000" dirty="0" err="1">
                <a:latin typeface="MinionPro-It"/>
              </a:rPr>
              <a:t>t</a:t>
            </a:r>
            <a:r>
              <a:rPr lang="en-US" sz="1600" i="1" dirty="0">
                <a:latin typeface="MinionPro-It"/>
              </a:rPr>
              <a:t> </a:t>
            </a:r>
            <a:r>
              <a:rPr lang="en-US" dirty="0">
                <a:latin typeface="MinionPro-Regular"/>
              </a:rPr>
              <a:t>– </a:t>
            </a:r>
            <a:r>
              <a:rPr lang="en-US" i="1" dirty="0" err="1">
                <a:latin typeface="MinionPro-It"/>
              </a:rPr>
              <a:t>Y</a:t>
            </a:r>
            <a:r>
              <a:rPr lang="en-US" sz="1600" i="1" baseline="-25000" dirty="0" err="1">
                <a:latin typeface="MinionPro-It"/>
              </a:rPr>
              <a:t>t</a:t>
            </a:r>
            <a:r>
              <a:rPr lang="en-US" sz="1600" baseline="-25000" dirty="0">
                <a:latin typeface="MinionPro-Regular"/>
              </a:rPr>
              <a:t>–1</a:t>
            </a:r>
            <a:r>
              <a:rPr lang="en-US" sz="1600" dirty="0">
                <a:latin typeface="MinionPro-Regular"/>
              </a:rPr>
              <a:t> </a:t>
            </a:r>
            <a:r>
              <a:rPr lang="en-US" dirty="0">
                <a:latin typeface="MinionPro-Regular"/>
              </a:rPr>
              <a:t>– </a:t>
            </a:r>
            <a:r>
              <a:rPr lang="en-US" i="1" dirty="0" err="1">
                <a:latin typeface="MinionPro-It"/>
              </a:rPr>
              <a:t>Y</a:t>
            </a:r>
            <a:r>
              <a:rPr lang="en-US" sz="1600" i="1" baseline="-25000" dirty="0" err="1">
                <a:latin typeface="MinionPro-It"/>
              </a:rPr>
              <a:t>t</a:t>
            </a:r>
            <a:r>
              <a:rPr lang="en-US" sz="1600" baseline="-25000" dirty="0">
                <a:latin typeface="MinionPro-Regular"/>
              </a:rPr>
              <a:t>–4</a:t>
            </a:r>
            <a:r>
              <a:rPr lang="en-US" sz="1600" dirty="0">
                <a:latin typeface="MinionPro-Regular"/>
              </a:rPr>
              <a:t> </a:t>
            </a:r>
            <a:r>
              <a:rPr lang="en-US" dirty="0">
                <a:latin typeface="MinionPro-Regular"/>
              </a:rPr>
              <a:t>+ </a:t>
            </a:r>
            <a:r>
              <a:rPr lang="en-US" i="1" dirty="0" err="1">
                <a:latin typeface="MinionPro-It"/>
              </a:rPr>
              <a:t>Y</a:t>
            </a:r>
            <a:r>
              <a:rPr lang="en-US" sz="1600" i="1" baseline="-25000" dirty="0" err="1">
                <a:latin typeface="MinionPro-It"/>
              </a:rPr>
              <a:t>t</a:t>
            </a:r>
            <a:r>
              <a:rPr lang="en-US" sz="1600" baseline="-25000" dirty="0">
                <a:latin typeface="MinionPro-Regular"/>
              </a:rPr>
              <a:t>–5</a:t>
            </a:r>
            <a:r>
              <a:rPr lang="en-US" sz="1600" dirty="0">
                <a:latin typeface="MinionPro-Regular"/>
              </a:rPr>
              <a:t> </a:t>
            </a:r>
            <a:r>
              <a:rPr lang="en-US" dirty="0">
                <a:latin typeface="MinionPro-Regular"/>
              </a:rPr>
              <a:t>= </a:t>
            </a:r>
            <a:r>
              <a:rPr lang="en-US" dirty="0">
                <a:latin typeface="Symbol" panose="05050102010706020507" pitchFamily="18" charset="2"/>
              </a:rPr>
              <a:t>e</a:t>
            </a:r>
            <a:r>
              <a:rPr lang="en-US" sz="1600" i="1" baseline="-25000" dirty="0">
                <a:latin typeface="MinionPro-It"/>
              </a:rPr>
              <a:t>t</a:t>
            </a:r>
            <a:r>
              <a:rPr lang="en-US" sz="1600" i="1" dirty="0">
                <a:latin typeface="MinionPro-It"/>
              </a:rPr>
              <a:t> </a:t>
            </a:r>
            <a:r>
              <a:rPr lang="en-US" dirty="0">
                <a:latin typeface="MinionPro-Regular"/>
              </a:rPr>
              <a:t>– 0.3153</a:t>
            </a:r>
            <a:r>
              <a:rPr lang="en-US" dirty="0">
                <a:latin typeface="Symbol" panose="05050102010706020507" pitchFamily="18" charset="2"/>
              </a:rPr>
              <a:t>e</a:t>
            </a:r>
            <a:r>
              <a:rPr lang="en-US" sz="1600" i="1" baseline="-25000" dirty="0">
                <a:latin typeface="MinionPro-It"/>
              </a:rPr>
              <a:t>t</a:t>
            </a:r>
            <a:r>
              <a:rPr lang="en-US" sz="1600" baseline="-25000" dirty="0">
                <a:latin typeface="MinionPro-Regular"/>
              </a:rPr>
              <a:t>–1</a:t>
            </a:r>
            <a:r>
              <a:rPr lang="en-US" sz="1600" dirty="0">
                <a:latin typeface="MinionPro-Regular"/>
              </a:rPr>
              <a:t> </a:t>
            </a:r>
            <a:r>
              <a:rPr lang="en-US" dirty="0">
                <a:latin typeface="MinionPro-Regular"/>
              </a:rPr>
              <a:t>– 0.3068</a:t>
            </a:r>
            <a:r>
              <a:rPr lang="en-US" dirty="0">
                <a:latin typeface="Symbol" panose="05050102010706020507" pitchFamily="18" charset="2"/>
              </a:rPr>
              <a:t>e</a:t>
            </a:r>
            <a:r>
              <a:rPr lang="en-US" sz="1600" i="1" baseline="-25000" dirty="0">
                <a:latin typeface="MinionPro-It"/>
              </a:rPr>
              <a:t>t</a:t>
            </a:r>
            <a:r>
              <a:rPr lang="en-US" sz="1600" baseline="-25000" dirty="0">
                <a:latin typeface="MinionPro-Regular"/>
              </a:rPr>
              <a:t>–4</a:t>
            </a:r>
            <a:r>
              <a:rPr lang="en-US" sz="1600" dirty="0">
                <a:latin typeface="MinionPro-Regular"/>
              </a:rPr>
              <a:t> </a:t>
            </a:r>
            <a:r>
              <a:rPr lang="en-US" dirty="0">
                <a:latin typeface="MinionPro-Regular"/>
              </a:rPr>
              <a:t>+ 0.0967</a:t>
            </a:r>
            <a:r>
              <a:rPr lang="en-US" dirty="0">
                <a:latin typeface="Symbol" panose="05050102010706020507" pitchFamily="18" charset="2"/>
              </a:rPr>
              <a:t>e</a:t>
            </a:r>
            <a:r>
              <a:rPr lang="en-US" sz="1600" i="1" baseline="-25000" dirty="0">
                <a:latin typeface="MinionPro-It"/>
              </a:rPr>
              <a:t>t</a:t>
            </a:r>
            <a:r>
              <a:rPr lang="en-US" sz="1600" baseline="-25000" dirty="0">
                <a:latin typeface="MinionPro-Regular"/>
              </a:rPr>
              <a:t>–5</a:t>
            </a:r>
            <a:r>
              <a:rPr lang="en-US" dirty="0">
                <a:latin typeface="MinionPro-Regular"/>
              </a:rPr>
              <a:t>.</a:t>
            </a:r>
            <a:endParaRPr lang="en-US" b="1" dirty="0" smtClean="0">
              <a:solidFill>
                <a:srgbClr val="873B1F"/>
              </a:solidFill>
            </a:endParaRPr>
          </a:p>
          <a:p>
            <a:pPr>
              <a:spcBef>
                <a:spcPts val="2200"/>
              </a:spcBef>
            </a:pPr>
            <a:r>
              <a:rPr lang="en-US" sz="1800" dirty="0" smtClean="0"/>
              <a:t>Resulting forecasts, 1-8 steps ahead:</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43</a:t>
            </a:fld>
            <a:endParaRPr lang="en-US" dirty="0"/>
          </a:p>
        </p:txBody>
      </p:sp>
    </p:spTree>
    <p:extLst>
      <p:ext uri="{BB962C8B-B14F-4D97-AF65-F5344CB8AC3E}">
        <p14:creationId xmlns:p14="http://schemas.microsoft.com/office/powerpoint/2010/main" val="119187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6.9 State-Space and ARIMA Models</a:t>
            </a:r>
            <a:endParaRPr lang="en-US" dirty="0"/>
          </a:p>
        </p:txBody>
      </p:sp>
      <p:sp>
        <p:nvSpPr>
          <p:cNvPr id="3" name="Content Placeholder 2"/>
          <p:cNvSpPr>
            <a:spLocks noGrp="1"/>
          </p:cNvSpPr>
          <p:nvPr>
            <p:ph idx="1"/>
          </p:nvPr>
        </p:nvSpPr>
        <p:spPr>
          <a:xfrm>
            <a:off x="685800" y="1481328"/>
            <a:ext cx="7543799" cy="4488548"/>
          </a:xfrm>
        </p:spPr>
        <p:txBody>
          <a:bodyPr>
            <a:noAutofit/>
          </a:bodyPr>
          <a:lstStyle/>
          <a:p>
            <a:r>
              <a:rPr lang="en-US" sz="1800" dirty="0"/>
              <a:t>We can express a </a:t>
            </a:r>
            <a:r>
              <a:rPr lang="en-US" sz="1800" i="1" dirty="0"/>
              <a:t>linear</a:t>
            </a:r>
            <a:r>
              <a:rPr lang="en-US" sz="1800" dirty="0"/>
              <a:t> state-space scheme in ARIMA form if and only if we assume that the random error terms satisfy the standard assumptions.</a:t>
            </a:r>
          </a:p>
          <a:p>
            <a:r>
              <a:rPr lang="en-US" sz="1800" dirty="0"/>
              <a:t>Any ARIMA scheme may be expressed in state-space form.</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44</a:t>
            </a:fld>
            <a:endParaRPr lang="en-US" dirty="0"/>
          </a:p>
        </p:txBody>
      </p:sp>
      <p:sp>
        <p:nvSpPr>
          <p:cNvPr id="7" name="Content Placeholder 2"/>
          <p:cNvSpPr txBox="1">
            <a:spLocks/>
          </p:cNvSpPr>
          <p:nvPr/>
        </p:nvSpPr>
        <p:spPr>
          <a:xfrm>
            <a:off x="728978" y="3163800"/>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smtClean="0">
                <a:solidFill>
                  <a:srgbClr val="182752"/>
                </a:solidFill>
              </a:rPr>
              <a:t>Table 6.12	</a:t>
            </a:r>
            <a:r>
              <a:rPr lang="en-US" sz="1600" b="1" smtClean="0">
                <a:solidFill>
                  <a:srgbClr val="873B1F"/>
                </a:solidFill>
              </a:rPr>
              <a:t>Equivalences Between State-Space and ARIMA Schemes</a:t>
            </a:r>
            <a:endParaRPr lang="en-US" sz="1600" b="1" dirty="0" smtClean="0">
              <a:solidFill>
                <a:srgbClr val="873B1F"/>
              </a:solidFill>
            </a:endParaRPr>
          </a:p>
        </p:txBody>
      </p:sp>
      <p:pic>
        <p:nvPicPr>
          <p:cNvPr id="8" name="Picture 7"/>
          <p:cNvPicPr>
            <a:picLocks noChangeAspect="1"/>
          </p:cNvPicPr>
          <p:nvPr/>
        </p:nvPicPr>
        <p:blipFill>
          <a:blip r:embed="rId2"/>
          <a:stretch>
            <a:fillRect/>
          </a:stretch>
        </p:blipFill>
        <p:spPr>
          <a:xfrm>
            <a:off x="721163" y="3514086"/>
            <a:ext cx="6565900" cy="1308100"/>
          </a:xfrm>
          <a:prstGeom prst="rect">
            <a:avLst/>
          </a:prstGeom>
        </p:spPr>
      </p:pic>
    </p:spTree>
    <p:extLst>
      <p:ext uri="{BB962C8B-B14F-4D97-AF65-F5344CB8AC3E}">
        <p14:creationId xmlns:p14="http://schemas.microsoft.com/office/powerpoint/2010/main" val="251216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6.9 State-Space and ARIMA Models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543799" cy="4488548"/>
              </a:xfrm>
            </p:spPr>
            <p:txBody>
              <a:bodyPr>
                <a:noAutofit/>
              </a:bodyPr>
              <a:lstStyle/>
              <a:p>
                <a:pPr>
                  <a:spcAft>
                    <a:spcPts val="600"/>
                  </a:spcAft>
                </a:pPr>
                <a:r>
                  <a:rPr lang="en-US" sz="1800" dirty="0" smtClean="0"/>
                  <a:t>The damped trend state-space model is:</a:t>
                </a:r>
              </a:p>
              <a:p>
                <a:pPr marL="1833563" indent="0">
                  <a:spcAft>
                    <a:spcPts val="600"/>
                  </a:spcAft>
                  <a:buNone/>
                </a:pPr>
                <a14:m>
                  <m:oMathPara xmlns:m="http://schemas.openxmlformats.org/officeDocument/2006/math">
                    <m:oMathParaPr>
                      <m:jc m:val="left"/>
                    </m:oMathParaPr>
                    <m:oMath xmlns:m="http://schemas.openxmlformats.org/officeDocument/2006/math">
                      <m:sSub>
                        <m:sSubPr>
                          <m:ctrlPr>
                            <a:rPr lang="en-US" sz="180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𝜙</m:t>
                          </m:r>
                          <m:r>
                            <a:rPr lang="en-US" sz="1800" b="0" i="1" smtClean="0">
                              <a:latin typeface="Cambria Math" charset="0"/>
                              <a:ea typeface="Cambria Math" charset="0"/>
                              <a:cs typeface="Cambria Math" charset="0"/>
                            </a:rPr>
                            <m:t>𝑇</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𝜀</m:t>
                          </m:r>
                        </m:e>
                        <m:sub>
                          <m:r>
                            <a:rPr lang="en-US" sz="1800" b="0" i="1" smtClean="0">
                              <a:latin typeface="Cambria Math" charset="0"/>
                            </a:rPr>
                            <m:t>𝑡</m:t>
                          </m:r>
                        </m:sub>
                      </m:sSub>
                    </m:oMath>
                  </m:oMathPara>
                </a14:m>
                <a:endParaRPr lang="en-US" sz="1800" b="0" dirty="0" smtClean="0"/>
              </a:p>
              <a:p>
                <a:pPr marL="1833563" indent="0">
                  <a:buNone/>
                </a:pPr>
                <a14:m>
                  <m:oMathPara xmlns:m="http://schemas.openxmlformats.org/officeDocument/2006/math">
                    <m:oMathParaPr>
                      <m:jc m:val="left"/>
                    </m:oMathParaPr>
                    <m:oMath xmlns:m="http://schemas.openxmlformats.org/officeDocument/2006/math">
                      <m:sSub>
                        <m:sSubPr>
                          <m:ctrlPr>
                            <a:rPr lang="en-US" sz="1800" i="1" smtClean="0">
                              <a:latin typeface="Cambria Math" charset="0"/>
                            </a:rPr>
                          </m:ctrlPr>
                        </m:sSubPr>
                        <m:e>
                          <m:r>
                            <a:rPr lang="en-US" sz="1800" b="0" i="1" smtClean="0">
                              <a:latin typeface="Cambria Math" charset="0"/>
                            </a:rPr>
                            <m:t>𝐿</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𝐿</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𝜙</m:t>
                          </m:r>
                          <m:r>
                            <a:rPr lang="en-US" sz="1800" b="0" i="1" smtClean="0">
                              <a:latin typeface="Cambria Math" charset="0"/>
                              <a:ea typeface="Cambria Math" charset="0"/>
                              <a:cs typeface="Cambria Math" charset="0"/>
                            </a:rPr>
                            <m:t>𝑇</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𝛼𝜀</m:t>
                          </m:r>
                        </m:e>
                        <m:sub>
                          <m:r>
                            <a:rPr lang="en-US" sz="1800" b="0" i="1" smtClean="0">
                              <a:latin typeface="Cambria Math" charset="0"/>
                            </a:rPr>
                            <m:t>𝑡</m:t>
                          </m:r>
                        </m:sub>
                      </m:sSub>
                    </m:oMath>
                  </m:oMathPara>
                </a14:m>
                <a:endParaRPr lang="en-US" sz="1800" b="0" dirty="0" smtClean="0"/>
              </a:p>
              <a:p>
                <a:pPr marL="1833563" indent="0">
                  <a:buNone/>
                </a:pPr>
                <a14:m>
                  <m:oMath xmlns:m="http://schemas.openxmlformats.org/officeDocument/2006/math">
                    <m:sSub>
                      <m:sSubPr>
                        <m:ctrlPr>
                          <a:rPr lang="en-US" sz="1800" i="1" smtClean="0">
                            <a:latin typeface="Cambria Math" charset="0"/>
                          </a:rPr>
                        </m:ctrlPr>
                      </m:sSubPr>
                      <m:e>
                        <m:r>
                          <a:rPr lang="en-US" sz="1800" b="0" i="1" smtClean="0">
                            <a:latin typeface="Cambria Math" charset="0"/>
                          </a:rPr>
                          <m:t>𝑇</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𝜙</m:t>
                        </m:r>
                        <m:r>
                          <a:rPr lang="en-US" sz="1800" b="0" i="1" smtClean="0">
                            <a:latin typeface="Cambria Math" charset="0"/>
                            <a:ea typeface="Cambria Math" charset="0"/>
                            <a:cs typeface="Cambria Math" charset="0"/>
                          </a:rPr>
                          <m:t>𝑇</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𝛽𝜀</m:t>
                        </m:r>
                      </m:e>
                      <m:sub>
                        <m:r>
                          <a:rPr lang="en-US" sz="1800" b="0" i="1" smtClean="0">
                            <a:latin typeface="Cambria Math" charset="0"/>
                          </a:rPr>
                          <m:t>𝑡</m:t>
                        </m:r>
                      </m:sub>
                    </m:sSub>
                  </m:oMath>
                </a14:m>
                <a:r>
                  <a:rPr lang="en-US" sz="1800" dirty="0" smtClean="0"/>
                  <a:t>.</a:t>
                </a:r>
                <a:endParaRPr lang="en-US" sz="1800" dirty="0"/>
              </a:p>
              <a:p>
                <a:pPr>
                  <a:spcBef>
                    <a:spcPts val="1600"/>
                  </a:spcBef>
                </a:pPr>
                <a:r>
                  <a:rPr lang="en-US" sz="1800" dirty="0" smtClean="0"/>
                  <a:t>The </a:t>
                </a:r>
                <a:r>
                  <a:rPr lang="en-US" sz="1800" dirty="0"/>
                  <a:t>equivalent ARIMA model is ARIMA(1,1,2</a:t>
                </a:r>
                <a:r>
                  <a:rPr lang="en-US" sz="1800" dirty="0" smtClean="0"/>
                  <a:t>):</a:t>
                </a:r>
              </a:p>
              <a:p>
                <a:pPr marL="1833563" indent="0">
                  <a:spcBef>
                    <a:spcPts val="1600"/>
                  </a:spcBef>
                  <a:buNone/>
                </a:pPr>
                <a14:m>
                  <m:oMath xmlns:m="http://schemas.openxmlformats.org/officeDocument/2006/math">
                    <m:sSub>
                      <m:sSubPr>
                        <m:ctrlPr>
                          <a:rPr lang="en-US" sz="1800" i="1">
                            <a:latin typeface="Cambria Math" charset="0"/>
                          </a:rPr>
                        </m:ctrlPr>
                      </m:sSubPr>
                      <m:e>
                        <m:r>
                          <a:rPr lang="en-US" sz="1800" b="0" i="1" smtClean="0">
                            <a:latin typeface="Cambria Math" charset="0"/>
                          </a:rPr>
                          <m:t>𝐷</m:t>
                        </m:r>
                        <m:r>
                          <a:rPr lang="en-US" sz="1800" i="1">
                            <a:latin typeface="Cambria Math" charset="0"/>
                          </a:rPr>
                          <m:t>𝑌</m:t>
                        </m:r>
                      </m:e>
                      <m:sub>
                        <m:r>
                          <a:rPr lang="en-US" sz="1800" i="1">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𝜙</m:t>
                        </m:r>
                        <m:r>
                          <a:rPr lang="en-US" sz="1800" b="0" i="1" smtClean="0">
                            <a:latin typeface="Cambria Math" charset="0"/>
                            <a:ea typeface="Cambria Math" charset="0"/>
                            <a:cs typeface="Cambria Math" charset="0"/>
                          </a:rPr>
                          <m:t>𝐷𝑌</m:t>
                        </m:r>
                      </m:e>
                      <m:sub>
                        <m:r>
                          <a:rPr lang="en-US" sz="1800" b="0" i="1" smtClean="0">
                            <a:latin typeface="Cambria Math" charset="0"/>
                          </a:rPr>
                          <m:t>𝑡</m:t>
                        </m:r>
                        <m:r>
                          <a:rPr lang="en-US" sz="1800" b="0" i="1" smtClean="0">
                            <a:latin typeface="Cambria Math" charset="0"/>
                          </a:rPr>
                          <m:t>−1</m:t>
                        </m:r>
                      </m:sub>
                    </m:sSub>
                    <m:r>
                      <a:rPr lang="en-US" sz="1800" i="1">
                        <a:latin typeface="Cambria Math" charset="0"/>
                      </a:rPr>
                      <m:t>=</m:t>
                    </m:r>
                    <m:sSub>
                      <m:sSubPr>
                        <m:ctrlPr>
                          <a:rPr lang="en-US" sz="1800" i="1">
                            <a:latin typeface="Cambria Math" charset="0"/>
                          </a:rPr>
                        </m:ctrlPr>
                      </m:sSubPr>
                      <m:e>
                        <m:r>
                          <a:rPr lang="en-US" sz="1800" i="1" smtClean="0">
                            <a:latin typeface="Cambria Math" charset="0"/>
                            <a:ea typeface="Cambria Math" charset="0"/>
                            <a:cs typeface="Cambria Math" charset="0"/>
                          </a:rPr>
                          <m:t>𝜀</m:t>
                        </m:r>
                      </m:e>
                      <m:sub>
                        <m:r>
                          <a:rPr lang="en-US" sz="1800" i="1">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𝜃</m:t>
                        </m:r>
                      </m:e>
                      <m:sub>
                        <m:r>
                          <a:rPr lang="en-US" sz="1800" b="0" i="1" smtClean="0">
                            <a:latin typeface="Cambria Math" charset="0"/>
                          </a:rPr>
                          <m:t>1</m:t>
                        </m:r>
                      </m:sub>
                    </m:sSub>
                    <m:sSub>
                      <m:sSubPr>
                        <m:ctrlPr>
                          <a:rPr lang="en-US" sz="1800" b="0" i="1" smtClean="0">
                            <a:latin typeface="Cambria Math" charset="0"/>
                          </a:rPr>
                        </m:ctrlPr>
                      </m:sSubPr>
                      <m:e>
                        <m:r>
                          <a:rPr lang="en-US" sz="1800" b="0" i="1" smtClean="0">
                            <a:latin typeface="Cambria Math" charset="0"/>
                            <a:ea typeface="Cambria Math" charset="0"/>
                            <a:cs typeface="Cambria Math" charset="0"/>
                          </a:rPr>
                          <m:t>𝜀</m:t>
                        </m:r>
                      </m:e>
                      <m:sub>
                        <m:r>
                          <a:rPr lang="en-US" sz="1800" b="0" i="1" smtClean="0">
                            <a:latin typeface="Cambria Math" charset="0"/>
                          </a:rPr>
                          <m:t>𝑡</m:t>
                        </m:r>
                        <m:r>
                          <a:rPr lang="en-US" sz="1800" b="0" i="1" smtClean="0">
                            <a:latin typeface="Cambria Math" charset="0"/>
                          </a:rPr>
                          <m:t>−1</m:t>
                        </m:r>
                      </m:sub>
                    </m:sSub>
                    <m:r>
                      <a:rPr lang="en-US" sz="1800" b="0" i="1" smtClean="0">
                        <a:latin typeface="Cambria Math" charset="0"/>
                      </a:rPr>
                      <m:t>−</m:t>
                    </m:r>
                    <m:sSub>
                      <m:sSubPr>
                        <m:ctrlPr>
                          <a:rPr lang="en-US" sz="1800" i="1">
                            <a:latin typeface="Cambria Math" charset="0"/>
                          </a:rPr>
                        </m:ctrlPr>
                      </m:sSubPr>
                      <m:e>
                        <m:r>
                          <a:rPr lang="en-US" sz="1800" i="1" smtClean="0">
                            <a:latin typeface="Cambria Math" charset="0"/>
                            <a:ea typeface="Cambria Math" charset="0"/>
                            <a:cs typeface="Cambria Math" charset="0"/>
                          </a:rPr>
                          <m:t>𝜃</m:t>
                        </m:r>
                      </m:e>
                      <m:sub>
                        <m:r>
                          <a:rPr lang="en-US" sz="1800" b="0" i="1" smtClean="0">
                            <a:latin typeface="Cambria Math" charset="0"/>
                            <a:ea typeface="Cambria Math" charset="0"/>
                            <a:cs typeface="Cambria Math" charset="0"/>
                          </a:rPr>
                          <m:t>2</m:t>
                        </m:r>
                      </m:sub>
                    </m:sSub>
                    <m:sSub>
                      <m:sSubPr>
                        <m:ctrlPr>
                          <a:rPr lang="en-US" sz="1800" i="1">
                            <a:latin typeface="Cambria Math" charset="0"/>
                          </a:rPr>
                        </m:ctrlPr>
                      </m:sSubPr>
                      <m:e>
                        <m:r>
                          <a:rPr lang="en-US" sz="1800" i="1">
                            <a:latin typeface="Cambria Math" charset="0"/>
                            <a:ea typeface="Cambria Math" charset="0"/>
                            <a:cs typeface="Cambria Math" charset="0"/>
                          </a:rPr>
                          <m:t>𝜀</m:t>
                        </m:r>
                      </m:e>
                      <m:sub>
                        <m:r>
                          <a:rPr lang="en-US" sz="1800" i="1">
                            <a:latin typeface="Cambria Math" charset="0"/>
                          </a:rPr>
                          <m:t>𝑡</m:t>
                        </m:r>
                        <m:r>
                          <a:rPr lang="en-US" sz="1800" b="0" i="1" smtClean="0">
                            <a:latin typeface="Cambria Math" charset="0"/>
                          </a:rPr>
                          <m:t>−2</m:t>
                        </m:r>
                      </m:sub>
                    </m:sSub>
                  </m:oMath>
                </a14:m>
                <a:r>
                  <a:rPr lang="en-US" sz="1800" dirty="0" smtClean="0"/>
                  <a:t>.</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543799" cy="4488548"/>
              </a:xfrm>
              <a:blipFill rotWithShape="0">
                <a:blip r:embed="rId2"/>
                <a:stretch>
                  <a:fillRect l="-1778" t="-1766"/>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45</a:t>
            </a:fld>
            <a:endParaRPr lang="en-US" dirty="0"/>
          </a:p>
        </p:txBody>
      </p:sp>
    </p:spTree>
    <p:extLst>
      <p:ext uri="{BB962C8B-B14F-4D97-AF65-F5344CB8AC3E}">
        <p14:creationId xmlns:p14="http://schemas.microsoft.com/office/powerpoint/2010/main" val="1895642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6.10 GARCH Models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46</a:t>
            </a:fld>
            <a:endParaRPr lang="en-US" dirty="0"/>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685800" y="1481959"/>
                <a:ext cx="7543800" cy="4698179"/>
              </a:xfrm>
            </p:spPr>
            <p:txBody>
              <a:bodyPr>
                <a:normAutofit/>
              </a:bodyPr>
              <a:lstStyle/>
              <a:p>
                <a:r>
                  <a:rPr lang="en-US" sz="1800" dirty="0" smtClean="0"/>
                  <a:t>Generalized Autoregressive Conditional Heteroscedastic [GARCH] models provide descriptions of how the error variance evolves over time.</a:t>
                </a:r>
              </a:p>
              <a:p>
                <a:r>
                  <a:rPr lang="en-US" sz="1800" dirty="0"/>
                  <a:t>The most commonly used model is the GARCH(1,1) scheme:</a:t>
                </a:r>
              </a:p>
              <a:p>
                <a:pPr marL="1833563" indent="0">
                  <a:buNone/>
                </a:pPr>
                <a14:m>
                  <m:oMath xmlns:m="http://schemas.openxmlformats.org/officeDocument/2006/math">
                    <m:sSubSup>
                      <m:sSubSupPr>
                        <m:ctrlPr>
                          <a:rPr lang="en-US" sz="1800" i="1" smtClean="0">
                            <a:latin typeface="Cambria Math" charset="0"/>
                          </a:rPr>
                        </m:ctrlPr>
                      </m:sSubSupPr>
                      <m:e>
                        <m:r>
                          <a:rPr lang="en-US" sz="1800" i="1" smtClean="0">
                            <a:latin typeface="Cambria Math" charset="0"/>
                            <a:ea typeface="Cambria Math" charset="0"/>
                            <a:cs typeface="Cambria Math" charset="0"/>
                          </a:rPr>
                          <m:t>𝜎</m:t>
                        </m:r>
                      </m:e>
                      <m:sub>
                        <m:r>
                          <a:rPr lang="en-US" sz="1800" b="0" i="1" smtClean="0">
                            <a:latin typeface="Cambria Math" charset="0"/>
                          </a:rPr>
                          <m:t>𝑡</m:t>
                        </m:r>
                      </m:sub>
                      <m:sup>
                        <m:r>
                          <a:rPr lang="en-US" sz="1800" b="0" i="1" smtClean="0">
                            <a:latin typeface="Cambria Math" charset="0"/>
                          </a:rPr>
                          <m:t>2</m:t>
                        </m:r>
                      </m:sup>
                    </m:sSubSup>
                    <m:r>
                      <a:rPr lang="en-US" sz="1800" b="0" i="1" smtClean="0">
                        <a:latin typeface="Cambria Math" charset="0"/>
                      </a:rPr>
                      <m:t>=</m:t>
                    </m:r>
                    <m:r>
                      <a:rPr lang="en-US" sz="1800" b="0" i="1" smtClean="0">
                        <a:latin typeface="Cambria Math" charset="0"/>
                        <a:ea typeface="Cambria Math" charset="0"/>
                        <a:cs typeface="Cambria Math" charset="0"/>
                      </a:rPr>
                      <m:t>𝜔</m:t>
                    </m:r>
                    <m:r>
                      <a:rPr lang="en-US" sz="1800" b="0" i="1" smtClean="0">
                        <a:latin typeface="Cambria Math" charset="0"/>
                        <a:ea typeface="Cambria Math" charset="0"/>
                        <a:cs typeface="Cambria Math" charset="0"/>
                      </a:rPr>
                      <m:t>+</m:t>
                    </m:r>
                    <m:sSubSup>
                      <m:sSubSupPr>
                        <m:ctrlPr>
                          <a:rPr lang="en-US" sz="1800" b="0" i="1" smtClean="0">
                            <a:latin typeface="Cambria Math" charset="0"/>
                            <a:ea typeface="Cambria Math" charset="0"/>
                            <a:cs typeface="Cambria Math" charset="0"/>
                          </a:rPr>
                        </m:ctrlPr>
                      </m:sSubSupPr>
                      <m:e>
                        <m:r>
                          <a:rPr lang="en-US" sz="1800" b="0" i="1" smtClean="0">
                            <a:latin typeface="Cambria Math" charset="0"/>
                            <a:ea typeface="Cambria Math" charset="0"/>
                            <a:cs typeface="Cambria Math" charset="0"/>
                          </a:rPr>
                          <m:t>𝛼𝜀</m:t>
                        </m:r>
                      </m:e>
                      <m:sub>
                        <m:r>
                          <a:rPr lang="en-US" sz="1800" b="0" i="1" smtClean="0">
                            <a:latin typeface="Cambria Math" charset="0"/>
                            <a:ea typeface="Cambria Math" charset="0"/>
                            <a:cs typeface="Cambria Math" charset="0"/>
                          </a:rPr>
                          <m:t>𝑡</m:t>
                        </m:r>
                        <m:r>
                          <a:rPr lang="en-US" sz="1800" b="0" i="1" smtClean="0">
                            <a:latin typeface="Cambria Math" charset="0"/>
                            <a:ea typeface="Cambria Math" charset="0"/>
                            <a:cs typeface="Cambria Math" charset="0"/>
                          </a:rPr>
                          <m:t>−1</m:t>
                        </m:r>
                      </m:sub>
                      <m:sup>
                        <m:r>
                          <a:rPr lang="en-US" sz="1800" b="0" i="1" smtClean="0">
                            <a:latin typeface="Cambria Math" charset="0"/>
                            <a:ea typeface="Cambria Math" charset="0"/>
                            <a:cs typeface="Cambria Math" charset="0"/>
                          </a:rPr>
                          <m:t>2</m:t>
                        </m:r>
                      </m:sup>
                    </m:sSubSup>
                    <m:r>
                      <a:rPr lang="en-US" sz="1800" b="0" i="1" smtClean="0">
                        <a:latin typeface="Cambria Math" charset="0"/>
                        <a:ea typeface="Cambria Math" charset="0"/>
                        <a:cs typeface="Cambria Math" charset="0"/>
                      </a:rPr>
                      <m:t>+</m:t>
                    </m:r>
                    <m:sSubSup>
                      <m:sSubSupPr>
                        <m:ctrlPr>
                          <a:rPr lang="en-US" sz="1800" b="0" i="1" smtClean="0">
                            <a:latin typeface="Cambria Math" charset="0"/>
                            <a:ea typeface="Cambria Math" charset="0"/>
                            <a:cs typeface="Cambria Math" charset="0"/>
                          </a:rPr>
                        </m:ctrlPr>
                      </m:sSubSupPr>
                      <m:e>
                        <m:r>
                          <a:rPr lang="en-US" sz="1800" b="0" i="1" smtClean="0">
                            <a:latin typeface="Cambria Math" charset="0"/>
                            <a:ea typeface="Cambria Math" charset="0"/>
                            <a:cs typeface="Cambria Math" charset="0"/>
                          </a:rPr>
                          <m:t>𝛽𝜎</m:t>
                        </m:r>
                      </m:e>
                      <m:sub>
                        <m:r>
                          <a:rPr lang="en-US" sz="1800" b="0" i="1" smtClean="0">
                            <a:latin typeface="Cambria Math" charset="0"/>
                            <a:ea typeface="Cambria Math" charset="0"/>
                            <a:cs typeface="Cambria Math" charset="0"/>
                          </a:rPr>
                          <m:t>𝑡</m:t>
                        </m:r>
                        <m:r>
                          <a:rPr lang="en-US" sz="1800" b="0" i="1" smtClean="0">
                            <a:latin typeface="Cambria Math" charset="0"/>
                            <a:ea typeface="Cambria Math" charset="0"/>
                            <a:cs typeface="Cambria Math" charset="0"/>
                          </a:rPr>
                          <m:t>−1</m:t>
                        </m:r>
                      </m:sub>
                      <m:sup>
                        <m:r>
                          <a:rPr lang="en-US" sz="1800" b="0" i="1" smtClean="0">
                            <a:latin typeface="Cambria Math" charset="0"/>
                            <a:ea typeface="Cambria Math" charset="0"/>
                            <a:cs typeface="Cambria Math" charset="0"/>
                          </a:rPr>
                          <m:t>2</m:t>
                        </m:r>
                      </m:sup>
                    </m:sSubSup>
                  </m:oMath>
                </a14:m>
                <a:r>
                  <a:rPr lang="en-US" sz="1800" dirty="0" smtClean="0"/>
                  <a:t>.</a:t>
                </a:r>
                <a:endParaRPr lang="en-US" sz="1800" dirty="0"/>
              </a:p>
              <a:p>
                <a:pPr>
                  <a:spcBef>
                    <a:spcPts val="1600"/>
                  </a:spcBef>
                </a:pPr>
                <a14:m>
                  <m:oMath xmlns:m="http://schemas.openxmlformats.org/officeDocument/2006/math">
                    <m:sSubSup>
                      <m:sSubSupPr>
                        <m:ctrlPr>
                          <a:rPr lang="en-US" sz="1800" i="1" smtClean="0">
                            <a:latin typeface="Cambria Math" charset="0"/>
                          </a:rPr>
                        </m:ctrlPr>
                      </m:sSubSupPr>
                      <m:e>
                        <m:r>
                          <a:rPr lang="en-US" sz="1800" i="1" smtClean="0">
                            <a:latin typeface="Cambria Math" charset="0"/>
                            <a:ea typeface="Cambria Math" charset="0"/>
                            <a:cs typeface="Cambria Math" charset="0"/>
                          </a:rPr>
                          <m:t>𝜎</m:t>
                        </m:r>
                      </m:e>
                      <m:sub>
                        <m:r>
                          <a:rPr lang="en-US" sz="1800" b="0" i="1" smtClean="0">
                            <a:latin typeface="Cambria Math" charset="0"/>
                          </a:rPr>
                          <m:t>𝑡</m:t>
                        </m:r>
                      </m:sub>
                      <m:sup>
                        <m:r>
                          <a:rPr lang="en-US" sz="1800" b="0" i="1" smtClean="0">
                            <a:latin typeface="Cambria Math" charset="0"/>
                          </a:rPr>
                          <m:t>2</m:t>
                        </m:r>
                      </m:sup>
                    </m:sSubSup>
                  </m:oMath>
                </a14:m>
                <a:r>
                  <a:rPr lang="en-US" sz="1800" dirty="0" smtClean="0"/>
                  <a:t> denotes </a:t>
                </a:r>
                <a:r>
                  <a:rPr lang="en-US" sz="1800" dirty="0"/>
                  <a:t>the variance at time</a:t>
                </a:r>
                <a:r>
                  <a:rPr lang="en-US" sz="1800" i="1" dirty="0"/>
                  <a:t> t </a:t>
                </a:r>
                <a:r>
                  <a:rPr lang="en-US" sz="1800" dirty="0" smtClean="0"/>
                  <a:t>and</a:t>
                </a:r>
                <a:r>
                  <a:rPr lang="en-US" sz="1800" i="1" dirty="0" smtClean="0"/>
                  <a:t> </a:t>
                </a:r>
                <a14:m>
                  <m:oMath xmlns:m="http://schemas.openxmlformats.org/officeDocument/2006/math">
                    <m:sSubSup>
                      <m:sSubSupPr>
                        <m:ctrlPr>
                          <a:rPr lang="en-US" sz="1800" i="1" smtClean="0">
                            <a:latin typeface="Cambria Math" charset="0"/>
                          </a:rPr>
                        </m:ctrlPr>
                      </m:sSubSupPr>
                      <m:e>
                        <m:r>
                          <a:rPr lang="en-US" sz="1800" i="1" smtClean="0">
                            <a:latin typeface="Cambria Math" charset="0"/>
                            <a:ea typeface="Cambria Math" charset="0"/>
                            <a:cs typeface="Cambria Math" charset="0"/>
                          </a:rPr>
                          <m:t>𝛽𝜎</m:t>
                        </m:r>
                      </m:e>
                      <m:sub>
                        <m:r>
                          <a:rPr lang="en-US" sz="1800" b="0" i="1" smtClean="0">
                            <a:latin typeface="Cambria Math" charset="0"/>
                          </a:rPr>
                          <m:t>𝑡</m:t>
                        </m:r>
                        <m:r>
                          <a:rPr lang="en-US" sz="1800" b="0" i="1" smtClean="0">
                            <a:latin typeface="Cambria Math" charset="0"/>
                          </a:rPr>
                          <m:t>−1</m:t>
                        </m:r>
                      </m:sub>
                      <m:sup>
                        <m:r>
                          <a:rPr lang="en-US" sz="1800" b="0" i="1" smtClean="0">
                            <a:latin typeface="Cambria Math" charset="0"/>
                          </a:rPr>
                          <m:t>2</m:t>
                        </m:r>
                      </m:sup>
                    </m:sSubSup>
                  </m:oMath>
                </a14:m>
                <a:r>
                  <a:rPr lang="en-US" sz="1800" i="1" dirty="0" smtClean="0"/>
                  <a:t> </a:t>
                </a:r>
                <a:r>
                  <a:rPr lang="en-US" sz="1800" dirty="0" smtClean="0"/>
                  <a:t>is </a:t>
                </a:r>
                <a:r>
                  <a:rPr lang="en-US" sz="1800" dirty="0"/>
                  <a:t>the squared error at time </a:t>
                </a:r>
                <a:r>
                  <a:rPr lang="en-US" sz="1800" i="1" dirty="0"/>
                  <a:t>t-1</a:t>
                </a:r>
                <a:r>
                  <a:rPr lang="en-US" sz="1800" i="1" dirty="0" smtClean="0"/>
                  <a:t>.</a:t>
                </a:r>
                <a:endParaRPr lang="en-US" sz="1800" i="1" dirty="0"/>
              </a:p>
              <a:p>
                <a14:m>
                  <m:oMath xmlns:m="http://schemas.openxmlformats.org/officeDocument/2006/math">
                    <m:r>
                      <a:rPr lang="en-US" sz="1800" i="1" smtClean="0">
                        <a:latin typeface="Cambria Math" charset="0"/>
                        <a:ea typeface="Cambria Math" charset="0"/>
                        <a:cs typeface="Cambria Math" charset="0"/>
                      </a:rPr>
                      <m:t>𝜔</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𝛼</m:t>
                    </m:r>
                    <m:r>
                      <a:rPr lang="en-US" sz="1800" b="0" i="1" smtClean="0">
                        <a:latin typeface="Cambria Math" charset="0"/>
                        <a:ea typeface="Cambria Math" charset="0"/>
                        <a:cs typeface="Cambria Math" charset="0"/>
                      </a:rPr>
                      <m:t>, </m:t>
                    </m:r>
                  </m:oMath>
                </a14:m>
                <a:r>
                  <a:rPr lang="en-US" sz="1800" dirty="0" smtClean="0"/>
                  <a:t>and </a:t>
                </a:r>
                <a14:m>
                  <m:oMath xmlns:m="http://schemas.openxmlformats.org/officeDocument/2006/math">
                    <m:r>
                      <a:rPr lang="en-US" sz="1800" i="1" smtClean="0">
                        <a:latin typeface="Cambria Math" charset="0"/>
                        <a:ea typeface="Cambria Math" charset="0"/>
                        <a:cs typeface="Cambria Math" charset="0"/>
                      </a:rPr>
                      <m:t>𝛽</m:t>
                    </m:r>
                  </m:oMath>
                </a14:m>
                <a:r>
                  <a:rPr lang="en-US" sz="1800" dirty="0" smtClean="0"/>
                  <a:t> are </a:t>
                </a:r>
                <a:r>
                  <a:rPr lang="en-US" sz="1800" dirty="0"/>
                  <a:t>parameters subject to the conditions</a:t>
                </a:r>
                <a:r>
                  <a:rPr lang="en-US" sz="1800" dirty="0" smtClean="0"/>
                  <a:t>:</a:t>
                </a:r>
              </a:p>
              <a:p>
                <a:pPr marL="1833563" indent="0">
                  <a:buNone/>
                </a:pPr>
                <a14:m>
                  <m:oMath xmlns:m="http://schemas.openxmlformats.org/officeDocument/2006/math">
                    <m:r>
                      <a:rPr lang="en-US" sz="1800" i="1" smtClean="0">
                        <a:latin typeface="Cambria Math" charset="0"/>
                        <a:ea typeface="Cambria Math" charset="0"/>
                        <a:cs typeface="Cambria Math" charset="0"/>
                      </a:rPr>
                      <m:t>𝜔</m:t>
                    </m:r>
                    <m:r>
                      <a:rPr lang="en-US" sz="1800" b="0" i="1" smtClean="0">
                        <a:latin typeface="Cambria Math" charset="0"/>
                        <a:ea typeface="Cambria Math" charset="0"/>
                        <a:cs typeface="Cambria Math" charset="0"/>
                      </a:rPr>
                      <m:t>&gt;0,</m:t>
                    </m:r>
                    <m:r>
                      <a:rPr lang="en-US" sz="1800" b="0" i="1" smtClean="0">
                        <a:latin typeface="Cambria Math" charset="0"/>
                        <a:ea typeface="Cambria Math" charset="0"/>
                        <a:cs typeface="Cambria Math" charset="0"/>
                      </a:rPr>
                      <m:t>𝛼</m:t>
                    </m:r>
                    <m:r>
                      <a:rPr lang="en-US" sz="1800" b="0" i="1" smtClean="0">
                        <a:latin typeface="Cambria Math" charset="0"/>
                        <a:ea typeface="Cambria Math" charset="0"/>
                        <a:cs typeface="Cambria Math" charset="0"/>
                      </a:rPr>
                      <m:t>&gt;0, </m:t>
                    </m:r>
                    <m:r>
                      <m:rPr>
                        <m:sty m:val="p"/>
                      </m:rPr>
                      <a:rPr lang="en-US" sz="1800" b="0" i="0" smtClean="0">
                        <a:latin typeface="Cambria Math" charset="0"/>
                        <a:ea typeface="Cambria Math" charset="0"/>
                        <a:cs typeface="Cambria Math" charset="0"/>
                      </a:rPr>
                      <m:t>and</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𝛽</m:t>
                    </m:r>
                    <m:r>
                      <a:rPr lang="en-US" sz="1800" b="0" i="1" smtClean="0">
                        <a:latin typeface="Cambria Math" charset="0"/>
                        <a:ea typeface="Cambria Math" charset="0"/>
                        <a:cs typeface="Cambria Math" charset="0"/>
                      </a:rPr>
                      <m:t>&gt;0 </m:t>
                    </m:r>
                    <m:r>
                      <m:rPr>
                        <m:sty m:val="p"/>
                      </m:rPr>
                      <a:rPr lang="en-US" sz="1800" b="0" i="0" smtClean="0">
                        <a:latin typeface="Cambria Math" charset="0"/>
                        <a:ea typeface="Cambria Math" charset="0"/>
                        <a:cs typeface="Cambria Math" charset="0"/>
                      </a:rPr>
                      <m:t>and</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𝛼</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𝛽</m:t>
                    </m:r>
                    <m:r>
                      <a:rPr lang="en-US" sz="1800" b="0" i="1" smtClean="0">
                        <a:latin typeface="Cambria Math" charset="0"/>
                        <a:ea typeface="Cambria Math" charset="0"/>
                        <a:cs typeface="Cambria Math" charset="0"/>
                      </a:rPr>
                      <m:t>&lt;1</m:t>
                    </m:r>
                  </m:oMath>
                </a14:m>
                <a:r>
                  <a:rPr lang="en-US" sz="1800" dirty="0" smtClean="0"/>
                  <a:t>.</a:t>
                </a:r>
                <a:endParaRPr lang="en-US" sz="1800"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685800" y="1481959"/>
                <a:ext cx="7543800" cy="4698179"/>
              </a:xfrm>
              <a:blipFill rotWithShape="0">
                <a:blip r:embed="rId2"/>
                <a:stretch>
                  <a:fillRect l="-1778" t="-1686" r="-970"/>
                </a:stretch>
              </a:blipFill>
            </p:spPr>
            <p:txBody>
              <a:bodyPr/>
              <a:lstStyle/>
              <a:p>
                <a:r>
                  <a:rPr lang="en-US">
                    <a:noFill/>
                  </a:rPr>
                  <a:t> </a:t>
                </a:r>
              </a:p>
            </p:txBody>
          </p:sp>
        </mc:Fallback>
      </mc:AlternateContent>
    </p:spTree>
    <p:extLst>
      <p:ext uri="{BB962C8B-B14F-4D97-AF65-F5344CB8AC3E}">
        <p14:creationId xmlns:p14="http://schemas.microsoft.com/office/powerpoint/2010/main" val="1587773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6.10 GARCH Models</a:t>
            </a:r>
            <a:endParaRPr lang="en-US" dirty="0"/>
          </a:p>
        </p:txBody>
      </p:sp>
      <p:sp>
        <p:nvSpPr>
          <p:cNvPr id="3" name="Content Placeholder 2"/>
          <p:cNvSpPr>
            <a:spLocks noGrp="1"/>
          </p:cNvSpPr>
          <p:nvPr>
            <p:ph idx="1"/>
          </p:nvPr>
        </p:nvSpPr>
        <p:spPr>
          <a:xfrm>
            <a:off x="685800" y="1481328"/>
            <a:ext cx="7543800" cy="398722"/>
          </a:xfrm>
        </p:spPr>
        <p:txBody>
          <a:bodyPr>
            <a:normAutofit/>
          </a:bodyPr>
          <a:lstStyle/>
          <a:p>
            <a:pPr marL="1258888" indent="-1249363">
              <a:buNone/>
            </a:pPr>
            <a:r>
              <a:rPr lang="en-US" sz="1800" b="1" smtClean="0">
                <a:solidFill>
                  <a:srgbClr val="873B1F"/>
                </a:solidFill>
              </a:rPr>
              <a:t>Example 6.19: Variation </a:t>
            </a:r>
            <a:r>
              <a:rPr lang="en-US" sz="1800" b="1" dirty="0" smtClean="0">
                <a:solidFill>
                  <a:srgbClr val="873B1F"/>
                </a:solidFill>
              </a:rPr>
              <a:t>in the Dow Jones Index</a:t>
            </a:r>
            <a:endParaRPr lang="en-US" sz="18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47</a:t>
            </a:fld>
            <a:endParaRPr lang="en-US" dirty="0"/>
          </a:p>
        </p:txBody>
      </p:sp>
      <p:sp>
        <p:nvSpPr>
          <p:cNvPr id="10" name="Content Placeholder 2"/>
          <p:cNvSpPr txBox="1">
            <a:spLocks/>
          </p:cNvSpPr>
          <p:nvPr/>
        </p:nvSpPr>
        <p:spPr>
          <a:xfrm>
            <a:off x="685068" y="1850313"/>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4588" indent="-1144588">
              <a:buFont typeface="Arial" panose="020B0604020202020204" pitchFamily="34" charset="0"/>
              <a:buNone/>
            </a:pPr>
            <a:r>
              <a:rPr lang="en-US" sz="1600" b="1" dirty="0" smtClean="0">
                <a:solidFill>
                  <a:srgbClr val="182752"/>
                </a:solidFill>
              </a:rPr>
              <a:t>Figure 6.24	</a:t>
            </a:r>
            <a:r>
              <a:rPr lang="en-US" sz="1600" b="1" dirty="0" smtClean="0">
                <a:solidFill>
                  <a:srgbClr val="873B1F"/>
                </a:solidFill>
              </a:rPr>
              <a:t>Daily Returns on the Dow Jones Index, Jan 2001–Sep 2005 </a:t>
            </a:r>
            <a:br>
              <a:rPr lang="en-US" sz="1600" b="1" dirty="0" smtClean="0">
                <a:solidFill>
                  <a:srgbClr val="873B1F"/>
                </a:solidFill>
              </a:rPr>
            </a:br>
            <a:r>
              <a:rPr lang="en-US" sz="1600" i="1" dirty="0" smtClean="0">
                <a:solidFill>
                  <a:srgbClr val="873B1F"/>
                </a:solidFill>
              </a:rPr>
              <a:t>(Analysis completed with </a:t>
            </a:r>
            <a:r>
              <a:rPr lang="en-US" sz="1600" i="1" dirty="0" err="1" smtClean="0">
                <a:solidFill>
                  <a:srgbClr val="873B1F"/>
                </a:solidFill>
              </a:rPr>
              <a:t>EViews</a:t>
            </a:r>
            <a:r>
              <a:rPr lang="en-US" sz="1600" i="1" dirty="0" smtClean="0">
                <a:solidFill>
                  <a:srgbClr val="873B1F"/>
                </a:solidFill>
              </a:rPr>
              <a:t> 9)</a:t>
            </a:r>
          </a:p>
        </p:txBody>
      </p:sp>
      <p:pic>
        <p:nvPicPr>
          <p:cNvPr id="8" name="Picture 7"/>
          <p:cNvPicPr>
            <a:picLocks noChangeAspect="1"/>
          </p:cNvPicPr>
          <p:nvPr/>
        </p:nvPicPr>
        <p:blipFill>
          <a:blip r:embed="rId2"/>
          <a:stretch>
            <a:fillRect/>
          </a:stretch>
        </p:blipFill>
        <p:spPr>
          <a:xfrm>
            <a:off x="685068" y="2491118"/>
            <a:ext cx="5137663" cy="3484988"/>
          </a:xfrm>
          <a:prstGeom prst="rect">
            <a:avLst/>
          </a:prstGeom>
        </p:spPr>
      </p:pic>
    </p:spTree>
    <p:extLst>
      <p:ext uri="{BB962C8B-B14F-4D97-AF65-F5344CB8AC3E}">
        <p14:creationId xmlns:p14="http://schemas.microsoft.com/office/powerpoint/2010/main" val="2018989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6.10 GARCH Models</a:t>
            </a:r>
            <a:endParaRPr lang="en-US" dirty="0"/>
          </a:p>
        </p:txBody>
      </p:sp>
      <p:sp>
        <p:nvSpPr>
          <p:cNvPr id="3" name="Content Placeholder 2"/>
          <p:cNvSpPr>
            <a:spLocks noGrp="1"/>
          </p:cNvSpPr>
          <p:nvPr>
            <p:ph idx="1"/>
          </p:nvPr>
        </p:nvSpPr>
        <p:spPr>
          <a:xfrm>
            <a:off x="685800" y="1481328"/>
            <a:ext cx="7543800" cy="398722"/>
          </a:xfrm>
        </p:spPr>
        <p:txBody>
          <a:bodyPr>
            <a:normAutofit/>
          </a:bodyPr>
          <a:lstStyle/>
          <a:p>
            <a:pPr marL="1258888" indent="-1249363">
              <a:buNone/>
            </a:pPr>
            <a:r>
              <a:rPr lang="en-US" sz="1800" b="1" smtClean="0">
                <a:solidFill>
                  <a:srgbClr val="873B1F"/>
                </a:solidFill>
              </a:rPr>
              <a:t>Example 6.19: Variation </a:t>
            </a:r>
            <a:r>
              <a:rPr lang="en-US" sz="1800" b="1" dirty="0" smtClean="0">
                <a:solidFill>
                  <a:srgbClr val="873B1F"/>
                </a:solidFill>
              </a:rPr>
              <a:t>in the Dow Jones Index</a:t>
            </a:r>
            <a:endParaRPr lang="en-US" sz="18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48</a:t>
            </a:fld>
            <a:endParaRPr lang="en-US" dirty="0"/>
          </a:p>
        </p:txBody>
      </p:sp>
      <p:sp>
        <p:nvSpPr>
          <p:cNvPr id="9" name="Text Box 6"/>
          <p:cNvSpPr txBox="1">
            <a:spLocks noChangeArrowheads="1"/>
          </p:cNvSpPr>
          <p:nvPr/>
        </p:nvSpPr>
        <p:spPr bwMode="auto">
          <a:xfrm>
            <a:off x="685800" y="5921223"/>
            <a:ext cx="7543800" cy="276999"/>
          </a:xfrm>
          <a:prstGeom prst="rect">
            <a:avLst/>
          </a:prstGeom>
          <a:noFill/>
          <a:ln w="12700">
            <a:noFill/>
            <a:miter lim="800000"/>
            <a:headEnd/>
            <a:tailEnd/>
          </a:ln>
          <a:effectLst/>
        </p:spPr>
        <p:txBody>
          <a:bodyPr wrap="square" lIns="0" tIns="0" rIns="0" bIns="0" anchor="ctr" anchorCtr="0">
            <a:spAutoFit/>
          </a:bodyPr>
          <a:lstStyle/>
          <a:p>
            <a:pPr algn="ctr" defTabSz="1047750" eaLnBrk="0" hangingPunct="0">
              <a:spcBef>
                <a:spcPts val="600"/>
              </a:spcBef>
            </a:pPr>
            <a:r>
              <a:rPr lang="en-US" u="none" dirty="0" smtClean="0">
                <a:solidFill>
                  <a:srgbClr val="873B1F"/>
                </a:solidFill>
                <a:latin typeface="Arial" charset="0"/>
                <a:ea typeface="Arial" charset="0"/>
                <a:cs typeface="Arial" charset="0"/>
              </a:rPr>
              <a:t>Interpret the coefficients.</a:t>
            </a:r>
            <a:endParaRPr lang="en-GB" u="none" dirty="0" smtClean="0">
              <a:solidFill>
                <a:srgbClr val="873B1F"/>
              </a:solidFill>
              <a:latin typeface="Arial" charset="0"/>
              <a:ea typeface="Arial" charset="0"/>
              <a:cs typeface="Arial" charset="0"/>
            </a:endParaRPr>
          </a:p>
        </p:txBody>
      </p:sp>
      <p:sp>
        <p:nvSpPr>
          <p:cNvPr id="10" name="Content Placeholder 2"/>
          <p:cNvSpPr txBox="1">
            <a:spLocks/>
          </p:cNvSpPr>
          <p:nvPr/>
        </p:nvSpPr>
        <p:spPr>
          <a:xfrm>
            <a:off x="685068" y="1850313"/>
            <a:ext cx="7732768"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6.14	</a:t>
            </a:r>
            <a:r>
              <a:rPr lang="en-US" sz="1600" b="1" dirty="0" smtClean="0">
                <a:solidFill>
                  <a:srgbClr val="873B1F"/>
                </a:solidFill>
              </a:rPr>
              <a:t>Coefficient Estimates for a GARCH(1,1) Modell Using the First 1160 Observations of the Dow Jones Series </a:t>
            </a:r>
            <a:r>
              <a:rPr lang="en-US" sz="1600" i="1" dirty="0" smtClean="0">
                <a:solidFill>
                  <a:srgbClr val="873B1F"/>
                </a:solidFill>
              </a:rPr>
              <a:t>(Estimated with </a:t>
            </a:r>
            <a:r>
              <a:rPr lang="en-US" sz="1600" i="1" dirty="0" err="1" smtClean="0">
                <a:solidFill>
                  <a:srgbClr val="873B1F"/>
                </a:solidFill>
              </a:rPr>
              <a:t>EViews</a:t>
            </a:r>
            <a:r>
              <a:rPr lang="en-US" sz="1600" i="1" dirty="0" smtClean="0">
                <a:solidFill>
                  <a:srgbClr val="873B1F"/>
                </a:solidFill>
              </a:rPr>
              <a:t> 9)</a:t>
            </a:r>
          </a:p>
        </p:txBody>
      </p:sp>
      <p:pic>
        <p:nvPicPr>
          <p:cNvPr id="6" name="Picture 5"/>
          <p:cNvPicPr>
            <a:picLocks noChangeAspect="1"/>
          </p:cNvPicPr>
          <p:nvPr/>
        </p:nvPicPr>
        <p:blipFill>
          <a:blip r:embed="rId2"/>
          <a:stretch>
            <a:fillRect/>
          </a:stretch>
        </p:blipFill>
        <p:spPr>
          <a:xfrm>
            <a:off x="685068" y="2435536"/>
            <a:ext cx="6598601" cy="1434478"/>
          </a:xfrm>
          <a:prstGeom prst="rect">
            <a:avLst/>
          </a:prstGeom>
        </p:spPr>
      </p:pic>
      <p:sp>
        <p:nvSpPr>
          <p:cNvPr id="11" name="Content Placeholder 2"/>
          <p:cNvSpPr txBox="1">
            <a:spLocks/>
          </p:cNvSpPr>
          <p:nvPr/>
        </p:nvSpPr>
        <p:spPr>
          <a:xfrm>
            <a:off x="685068" y="4078099"/>
            <a:ext cx="7649635"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6.15	</a:t>
            </a:r>
            <a:r>
              <a:rPr lang="en-US" sz="1600" b="1" dirty="0" smtClean="0">
                <a:solidFill>
                  <a:srgbClr val="873B1F"/>
                </a:solidFill>
              </a:rPr>
              <a:t>Comparison of Moving Average, Unconditional Variance, and GARCH Estimates of </a:t>
            </a:r>
            <a:r>
              <a:rPr lang="en-US" sz="1600" b="1" smtClean="0">
                <a:solidFill>
                  <a:srgbClr val="873B1F"/>
                </a:solidFill>
              </a:rPr>
              <a:t>the Variance for the Dow Jones Data</a:t>
            </a:r>
            <a:endParaRPr lang="en-US" sz="1600" i="1" dirty="0" smtClean="0">
              <a:solidFill>
                <a:srgbClr val="873B1F"/>
              </a:solidFill>
            </a:endParaRPr>
          </a:p>
        </p:txBody>
      </p:sp>
      <p:pic>
        <p:nvPicPr>
          <p:cNvPr id="12" name="Picture 11"/>
          <p:cNvPicPr>
            <a:picLocks noChangeAspect="1"/>
          </p:cNvPicPr>
          <p:nvPr/>
        </p:nvPicPr>
        <p:blipFill>
          <a:blip r:embed="rId3"/>
          <a:stretch>
            <a:fillRect/>
          </a:stretch>
        </p:blipFill>
        <p:spPr>
          <a:xfrm>
            <a:off x="685068" y="4661339"/>
            <a:ext cx="5252679" cy="962832"/>
          </a:xfrm>
          <a:prstGeom prst="rect">
            <a:avLst/>
          </a:prstGeom>
        </p:spPr>
      </p:pic>
    </p:spTree>
    <p:extLst>
      <p:ext uri="{BB962C8B-B14F-4D97-AF65-F5344CB8AC3E}">
        <p14:creationId xmlns:p14="http://schemas.microsoft.com/office/powerpoint/2010/main" val="925461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6.10 GARCH Models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49</a:t>
            </a:fld>
            <a:endParaRPr lang="en-US" dirty="0"/>
          </a:p>
        </p:txBody>
      </p:sp>
      <p:sp>
        <p:nvSpPr>
          <p:cNvPr id="6" name="Content Placeholder 2"/>
          <p:cNvSpPr>
            <a:spLocks noGrp="1"/>
          </p:cNvSpPr>
          <p:nvPr>
            <p:ph idx="1"/>
          </p:nvPr>
        </p:nvSpPr>
        <p:spPr>
          <a:xfrm>
            <a:off x="685800" y="1481959"/>
            <a:ext cx="7543800" cy="4698179"/>
          </a:xfrm>
        </p:spPr>
        <p:txBody>
          <a:bodyPr>
            <a:normAutofit/>
          </a:bodyPr>
          <a:lstStyle/>
          <a:p>
            <a:pPr marL="0" indent="0">
              <a:lnSpc>
                <a:spcPct val="90000"/>
              </a:lnSpc>
              <a:buNone/>
            </a:pPr>
            <a:r>
              <a:rPr lang="en-US" b="1" dirty="0" smtClean="0">
                <a:solidFill>
                  <a:srgbClr val="873B1F"/>
                </a:solidFill>
              </a:rPr>
              <a:t>Stock Prices and Normality</a:t>
            </a:r>
            <a:endParaRPr lang="en-IN" b="1" dirty="0">
              <a:solidFill>
                <a:srgbClr val="873B1F"/>
              </a:solidFill>
            </a:endParaRPr>
          </a:p>
        </p:txBody>
      </p:sp>
      <p:sp>
        <p:nvSpPr>
          <p:cNvPr id="8" name="Content Placeholder 2"/>
          <p:cNvSpPr txBox="1">
            <a:spLocks/>
          </p:cNvSpPr>
          <p:nvPr/>
        </p:nvSpPr>
        <p:spPr>
          <a:xfrm>
            <a:off x="685800" y="4896857"/>
            <a:ext cx="7543800" cy="1292019"/>
          </a:xfrm>
          <a:prstGeom prst="rect">
            <a:avLst/>
          </a:prstGeom>
          <a:solidFill>
            <a:srgbClr val="182752">
              <a:alpha val="15000"/>
            </a:srgbClr>
          </a:solidFill>
        </p:spPr>
        <p:txBody>
          <a:bodyPr vert="horz" lIns="91440" tIns="91440" rIns="91440" bIns="9144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solidFill>
                  <a:srgbClr val="182752"/>
                </a:solidFill>
              </a:rPr>
              <a:t>Discussion Question</a:t>
            </a:r>
          </a:p>
          <a:p>
            <a:pPr marL="234950" indent="-227013">
              <a:lnSpc>
                <a:spcPts val="2000"/>
              </a:lnSpc>
              <a:spcBef>
                <a:spcPts val="400"/>
              </a:spcBef>
            </a:pPr>
            <a:r>
              <a:rPr lang="en-US" sz="1600" dirty="0" smtClean="0"/>
              <a:t>Some investment analysts continue to operate as though returns were normally distributed with a constant variance.</a:t>
            </a:r>
          </a:p>
          <a:p>
            <a:pPr marL="234950" indent="-227013">
              <a:lnSpc>
                <a:spcPts val="2000"/>
              </a:lnSpc>
              <a:spcBef>
                <a:spcPts val="400"/>
              </a:spcBef>
            </a:pPr>
            <a:r>
              <a:rPr lang="en-US" sz="1600" dirty="0" smtClean="0"/>
              <a:t>How do you think this approach affects measures of risk?</a:t>
            </a:r>
            <a:endParaRPr lang="en-US" sz="1600" dirty="0"/>
          </a:p>
        </p:txBody>
      </p:sp>
      <p:sp>
        <p:nvSpPr>
          <p:cNvPr id="9" name="Content Placeholder 2"/>
          <p:cNvSpPr txBox="1">
            <a:spLocks/>
          </p:cNvSpPr>
          <p:nvPr/>
        </p:nvSpPr>
        <p:spPr>
          <a:xfrm>
            <a:off x="685798" y="1756976"/>
            <a:ext cx="7649635" cy="281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0288" indent="-1030288">
              <a:buFont typeface="Arial" panose="020B0604020202020204" pitchFamily="34" charset="0"/>
              <a:buNone/>
            </a:pPr>
            <a:r>
              <a:rPr lang="en-US" sz="1600" b="1" dirty="0" smtClean="0">
                <a:solidFill>
                  <a:srgbClr val="182752"/>
                </a:solidFill>
              </a:rPr>
              <a:t>Table 6.13	</a:t>
            </a:r>
            <a:r>
              <a:rPr lang="en-US" sz="1600" b="1" dirty="0" smtClean="0">
                <a:solidFill>
                  <a:srgbClr val="873B1F"/>
                </a:solidFill>
              </a:rPr>
              <a:t>Summary Statistics for Returns and Absolute Returns of </a:t>
            </a:r>
            <a:br>
              <a:rPr lang="en-US" sz="1600" b="1" dirty="0" smtClean="0">
                <a:solidFill>
                  <a:srgbClr val="873B1F"/>
                </a:solidFill>
              </a:rPr>
            </a:br>
            <a:r>
              <a:rPr lang="en-US" sz="1600" b="1" dirty="0" smtClean="0">
                <a:solidFill>
                  <a:srgbClr val="873B1F"/>
                </a:solidFill>
              </a:rPr>
              <a:t>Dow Jones Series</a:t>
            </a:r>
            <a:endParaRPr lang="en-US" sz="1600" i="1" dirty="0" smtClean="0">
              <a:solidFill>
                <a:srgbClr val="873B1F"/>
              </a:solidFill>
            </a:endParaRPr>
          </a:p>
        </p:txBody>
      </p:sp>
      <p:pic>
        <p:nvPicPr>
          <p:cNvPr id="3" name="Picture 2"/>
          <p:cNvPicPr>
            <a:picLocks noChangeAspect="1"/>
          </p:cNvPicPr>
          <p:nvPr/>
        </p:nvPicPr>
        <p:blipFill>
          <a:blip r:embed="rId2"/>
          <a:stretch>
            <a:fillRect/>
          </a:stretch>
        </p:blipFill>
        <p:spPr>
          <a:xfrm>
            <a:off x="685798" y="2313547"/>
            <a:ext cx="5504795" cy="2369825"/>
          </a:xfrm>
          <a:prstGeom prst="rect">
            <a:avLst/>
          </a:prstGeom>
        </p:spPr>
      </p:pic>
    </p:spTree>
    <p:extLst>
      <p:ext uri="{BB962C8B-B14F-4D97-AF65-F5344CB8AC3E}">
        <p14:creationId xmlns:p14="http://schemas.microsoft.com/office/powerpoint/2010/main" val="1127848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09007" y="1765449"/>
            <a:ext cx="2492703" cy="1192629"/>
          </a:xfrm>
          <a:prstGeom prst="rect">
            <a:avLst/>
          </a:prstGeom>
        </p:spPr>
      </p:pic>
      <p:sp>
        <p:nvSpPr>
          <p:cNvPr id="2" name="Title 1"/>
          <p:cNvSpPr>
            <a:spLocks noGrp="1"/>
          </p:cNvSpPr>
          <p:nvPr>
            <p:ph type="title"/>
          </p:nvPr>
        </p:nvSpPr>
        <p:spPr/>
        <p:txBody>
          <a:bodyPr/>
          <a:lstStyle/>
          <a:p>
            <a:r>
              <a:rPr lang="en-US" dirty="0"/>
              <a:t>6.1 The Sample Autocorrelation Function</a:t>
            </a:r>
          </a:p>
        </p:txBody>
      </p:sp>
      <p:sp>
        <p:nvSpPr>
          <p:cNvPr id="4" name="Content Placeholder 2"/>
          <p:cNvSpPr>
            <a:spLocks noGrp="1"/>
          </p:cNvSpPr>
          <p:nvPr>
            <p:ph idx="1"/>
          </p:nvPr>
        </p:nvSpPr>
        <p:spPr>
          <a:xfrm>
            <a:off x="685800" y="1481328"/>
            <a:ext cx="7543800" cy="4698810"/>
          </a:xfrm>
        </p:spPr>
        <p:txBody>
          <a:bodyPr>
            <a:normAutofit/>
          </a:bodyPr>
          <a:lstStyle/>
          <a:p>
            <a:r>
              <a:rPr lang="en-US" sz="1800" dirty="0"/>
              <a:t>Higher order autocorrelations: The sample function for lag </a:t>
            </a:r>
            <a:r>
              <a:rPr lang="en-US" sz="1800" i="1" dirty="0"/>
              <a:t>k </a:t>
            </a:r>
            <a:r>
              <a:rPr lang="en-US" sz="1800" dirty="0"/>
              <a:t>is:</a:t>
            </a:r>
          </a:p>
          <a:p>
            <a:pPr marL="0" indent="0">
              <a:buNone/>
            </a:pPr>
            <a:endParaRPr lang="en-US" sz="1800" dirty="0"/>
          </a:p>
          <a:p>
            <a:pPr marL="0" indent="0">
              <a:buNone/>
            </a:pPr>
            <a:endParaRPr lang="en-US" sz="1800" dirty="0"/>
          </a:p>
          <a:p>
            <a:pPr>
              <a:spcBef>
                <a:spcPts val="1600"/>
              </a:spcBef>
            </a:pPr>
            <a:r>
              <a:rPr lang="en-US" sz="1800" dirty="0" smtClean="0"/>
              <a:t>The </a:t>
            </a:r>
            <a:r>
              <a:rPr lang="en-US" sz="1800" dirty="0"/>
              <a:t>plot of</a:t>
            </a:r>
            <a:r>
              <a:rPr lang="en-US" sz="1800" i="1" dirty="0"/>
              <a:t> </a:t>
            </a:r>
            <a:r>
              <a:rPr lang="en-US" sz="1800" i="1" dirty="0" err="1"/>
              <a:t>r</a:t>
            </a:r>
            <a:r>
              <a:rPr lang="en-US" sz="1800" i="1" baseline="-25000" dirty="0" err="1"/>
              <a:t>k</a:t>
            </a:r>
            <a:r>
              <a:rPr lang="en-US" sz="1800" i="1" dirty="0"/>
              <a:t> </a:t>
            </a:r>
            <a:r>
              <a:rPr lang="en-US" sz="1800" dirty="0"/>
              <a:t>against </a:t>
            </a:r>
            <a:r>
              <a:rPr lang="en-US" sz="1800" i="1" dirty="0"/>
              <a:t>k</a:t>
            </a:r>
            <a:r>
              <a:rPr lang="en-US" sz="1800" dirty="0"/>
              <a:t> for </a:t>
            </a:r>
            <a:r>
              <a:rPr lang="en-US" sz="1800" dirty="0" smtClean="0"/>
              <a:t/>
            </a:r>
            <a:br>
              <a:rPr lang="en-US" sz="1800" dirty="0" smtClean="0"/>
            </a:br>
            <a:r>
              <a:rPr lang="en-US" sz="1800" dirty="0" smtClean="0"/>
              <a:t>k=1,2</a:t>
            </a:r>
            <a:r>
              <a:rPr lang="en-US" sz="1800" dirty="0"/>
              <a:t>,… is known as the </a:t>
            </a:r>
            <a:r>
              <a:rPr lang="en-US" sz="1800" dirty="0" smtClean="0"/>
              <a:t/>
            </a:r>
            <a:br>
              <a:rPr lang="en-US" sz="1800" dirty="0" smtClean="0"/>
            </a:br>
            <a:r>
              <a:rPr lang="en-US" sz="1800" i="1" dirty="0" smtClean="0"/>
              <a:t>sample </a:t>
            </a:r>
            <a:r>
              <a:rPr lang="en-US" sz="1800" i="1" dirty="0"/>
              <a:t>autocorrelation </a:t>
            </a:r>
            <a:r>
              <a:rPr lang="en-US" sz="1800" i="1" dirty="0" smtClean="0"/>
              <a:t/>
            </a:r>
            <a:br>
              <a:rPr lang="en-US" sz="1800" i="1" dirty="0" smtClean="0"/>
            </a:br>
            <a:r>
              <a:rPr lang="en-US" sz="1800" i="1" dirty="0" smtClean="0"/>
              <a:t>function </a:t>
            </a:r>
            <a:r>
              <a:rPr lang="en-US" sz="1800" i="1" dirty="0"/>
              <a:t>(ACF), </a:t>
            </a:r>
            <a:r>
              <a:rPr lang="en-US" sz="1800" dirty="0"/>
              <a:t>typically </a:t>
            </a:r>
            <a:r>
              <a:rPr lang="en-US" sz="1800" dirty="0" smtClean="0"/>
              <a:t/>
            </a:r>
            <a:br>
              <a:rPr lang="en-US" sz="1800" dirty="0" smtClean="0"/>
            </a:br>
            <a:r>
              <a:rPr lang="en-US" sz="1800" dirty="0" smtClean="0"/>
              <a:t>plotted </a:t>
            </a:r>
            <a:r>
              <a:rPr lang="en-US" sz="1800" dirty="0"/>
              <a:t>for the first </a:t>
            </a:r>
            <a:r>
              <a:rPr lang="en-US" sz="1800" i="1" dirty="0"/>
              <a:t>n/4 </a:t>
            </a:r>
            <a:r>
              <a:rPr lang="en-US" sz="1800" dirty="0"/>
              <a:t> lags </a:t>
            </a:r>
            <a:r>
              <a:rPr lang="en-US" sz="1800" dirty="0" smtClean="0"/>
              <a:t/>
            </a:r>
            <a:br>
              <a:rPr lang="en-US" sz="1800" dirty="0" smtClean="0"/>
            </a:br>
            <a:r>
              <a:rPr lang="en-US" sz="1800" dirty="0" smtClean="0"/>
              <a:t>or </a:t>
            </a:r>
            <a:r>
              <a:rPr lang="en-US" sz="1800" dirty="0"/>
              <a:t>thereabouts.</a:t>
            </a:r>
          </a:p>
          <a:p>
            <a:r>
              <a:rPr lang="en-US" sz="1800" dirty="0"/>
              <a:t>The plot is supplemented </a:t>
            </a:r>
            <a:r>
              <a:rPr lang="en-US" sz="1800" dirty="0" smtClean="0"/>
              <a:t/>
            </a:r>
            <a:br>
              <a:rPr lang="en-US" sz="1800" dirty="0" smtClean="0"/>
            </a:br>
            <a:r>
              <a:rPr lang="en-US" sz="1800" dirty="0" smtClean="0"/>
              <a:t>with </a:t>
            </a:r>
            <a:r>
              <a:rPr lang="en-US" sz="1800" dirty="0"/>
              <a:t>5% significance limits </a:t>
            </a:r>
            <a:r>
              <a:rPr lang="en-US" sz="1800" dirty="0" smtClean="0"/>
              <a:t/>
            </a:r>
            <a:br>
              <a:rPr lang="en-US" sz="1800" dirty="0" smtClean="0"/>
            </a:br>
            <a:r>
              <a:rPr lang="en-US" sz="1800" dirty="0" smtClean="0"/>
              <a:t>to </a:t>
            </a:r>
            <a:r>
              <a:rPr lang="en-US" sz="1800" dirty="0"/>
              <a:t>enable a graphical check </a:t>
            </a:r>
            <a:r>
              <a:rPr lang="en-US" sz="1800" dirty="0" smtClean="0"/>
              <a:t/>
            </a:r>
            <a:br>
              <a:rPr lang="en-US" sz="1800" dirty="0" smtClean="0"/>
            </a:br>
            <a:r>
              <a:rPr lang="en-US" sz="1800" dirty="0" smtClean="0"/>
              <a:t>of </a:t>
            </a:r>
            <a:r>
              <a:rPr lang="en-US" sz="1800" dirty="0"/>
              <a:t>whether dependence </a:t>
            </a:r>
            <a:r>
              <a:rPr lang="en-US" sz="1800" dirty="0" smtClean="0"/>
              <a:t/>
            </a:r>
            <a:br>
              <a:rPr lang="en-US" sz="1800" dirty="0" smtClean="0"/>
            </a:br>
            <a:r>
              <a:rPr lang="en-US" sz="1800" dirty="0" smtClean="0"/>
              <a:t>exists </a:t>
            </a:r>
            <a:r>
              <a:rPr lang="en-US" sz="1800" dirty="0"/>
              <a:t>at a given lag.</a:t>
            </a:r>
          </a:p>
        </p:txBody>
      </p:sp>
      <p:sp>
        <p:nvSpPr>
          <p:cNvPr id="5" name="Slide Number Placeholder 4"/>
          <p:cNvSpPr>
            <a:spLocks noGrp="1"/>
          </p:cNvSpPr>
          <p:nvPr>
            <p:ph type="sldNum" sz="quarter" idx="4"/>
          </p:nvPr>
        </p:nvSpPr>
        <p:spPr/>
        <p:txBody>
          <a:bodyPr/>
          <a:lstStyle/>
          <a:p>
            <a:fld id="{9BB7F014-2DB4-4D49-99B4-59FA1294E957}" type="slidenum">
              <a:rPr lang="en-US" smtClean="0"/>
              <a:pPr/>
              <a:t>5</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9" name="Content Placeholder 2"/>
          <p:cNvSpPr txBox="1">
            <a:spLocks/>
          </p:cNvSpPr>
          <p:nvPr/>
        </p:nvSpPr>
        <p:spPr>
          <a:xfrm>
            <a:off x="4109449" y="3008700"/>
            <a:ext cx="4531630" cy="22078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smtClean="0">
                <a:solidFill>
                  <a:srgbClr val="873B1F"/>
                </a:solidFill>
              </a:rPr>
              <a:t>Example 6.2: The Autocorrelation Function for WFJ Sales</a:t>
            </a:r>
            <a:endParaRPr lang="en-US" sz="1200" dirty="0"/>
          </a:p>
        </p:txBody>
      </p:sp>
      <p:sp>
        <p:nvSpPr>
          <p:cNvPr id="10" name="TextBox 9"/>
          <p:cNvSpPr txBox="1"/>
          <p:nvPr/>
        </p:nvSpPr>
        <p:spPr>
          <a:xfrm>
            <a:off x="4109449" y="3229483"/>
            <a:ext cx="4285595" cy="184666"/>
          </a:xfrm>
          <a:prstGeom prst="rect">
            <a:avLst/>
          </a:prstGeom>
          <a:noFill/>
        </p:spPr>
        <p:txBody>
          <a:bodyPr wrap="square" lIns="0" tIns="0" rIns="0" bIns="0" rtlCol="0">
            <a:spAutoFit/>
          </a:bodyPr>
          <a:lstStyle/>
          <a:p>
            <a:pPr marL="800100" indent="-800100"/>
            <a:r>
              <a:rPr lang="en-US" sz="1200" b="1" dirty="0" smtClean="0">
                <a:solidFill>
                  <a:srgbClr val="182752"/>
                </a:solidFill>
                <a:latin typeface="Arial" charset="0"/>
                <a:ea typeface="Arial" charset="0"/>
                <a:cs typeface="Arial" charset="0"/>
              </a:rPr>
              <a:t>Figure 6.1	</a:t>
            </a:r>
            <a:r>
              <a:rPr lang="en-US" sz="1200" b="1" dirty="0" smtClean="0">
                <a:solidFill>
                  <a:srgbClr val="873B1F"/>
                </a:solidFill>
                <a:latin typeface="Arial" charset="0"/>
                <a:ea typeface="Arial" charset="0"/>
                <a:cs typeface="Arial" charset="0"/>
              </a:rPr>
              <a:t>The </a:t>
            </a:r>
            <a:r>
              <a:rPr lang="en-US" sz="1200" b="1" i="1" dirty="0" smtClean="0">
                <a:solidFill>
                  <a:srgbClr val="873B1F"/>
                </a:solidFill>
                <a:latin typeface="Arial" charset="0"/>
                <a:ea typeface="Arial" charset="0"/>
                <a:cs typeface="Arial" charset="0"/>
              </a:rPr>
              <a:t>ACF</a:t>
            </a:r>
            <a:r>
              <a:rPr lang="en-US" sz="1200" b="1" dirty="0" smtClean="0">
                <a:solidFill>
                  <a:srgbClr val="873B1F"/>
                </a:solidFill>
                <a:latin typeface="Arial" charset="0"/>
                <a:ea typeface="Arial" charset="0"/>
                <a:cs typeface="Arial" charset="0"/>
              </a:rPr>
              <a:t> for WFJ Sales (Minitab)</a:t>
            </a:r>
            <a:endParaRPr lang="en-US" sz="1200" i="1" dirty="0">
              <a:solidFill>
                <a:srgbClr val="873B1F"/>
              </a:solidFill>
              <a:latin typeface="Arial" charset="0"/>
              <a:ea typeface="Arial" charset="0"/>
              <a:cs typeface="Arial" charset="0"/>
            </a:endParaRPr>
          </a:p>
        </p:txBody>
      </p:sp>
      <p:pic>
        <p:nvPicPr>
          <p:cNvPr id="11" name="Picture 10"/>
          <p:cNvPicPr>
            <a:picLocks noChangeAspect="1"/>
          </p:cNvPicPr>
          <p:nvPr/>
        </p:nvPicPr>
        <p:blipFill>
          <a:blip r:embed="rId3"/>
          <a:stretch>
            <a:fillRect/>
          </a:stretch>
        </p:blipFill>
        <p:spPr>
          <a:xfrm>
            <a:off x="4109449" y="3475384"/>
            <a:ext cx="4186761" cy="2689940"/>
          </a:xfrm>
          <a:prstGeom prst="rect">
            <a:avLst/>
          </a:prstGeom>
        </p:spPr>
      </p:pic>
    </p:spTree>
    <p:extLst>
      <p:ext uri="{BB962C8B-B14F-4D97-AF65-F5344CB8AC3E}">
        <p14:creationId xmlns:p14="http://schemas.microsoft.com/office/powerpoint/2010/main" val="210395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6.11 Principles of ARIMA Modeling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50</a:t>
            </a:fld>
            <a:endParaRPr lang="en-US" dirty="0"/>
          </a:p>
        </p:txBody>
      </p:sp>
      <p:sp>
        <p:nvSpPr>
          <p:cNvPr id="6" name="Content Placeholder 2"/>
          <p:cNvSpPr>
            <a:spLocks noGrp="1"/>
          </p:cNvSpPr>
          <p:nvPr>
            <p:ph idx="1"/>
          </p:nvPr>
        </p:nvSpPr>
        <p:spPr>
          <a:xfrm>
            <a:off x="685800" y="1481959"/>
            <a:ext cx="7543800" cy="4698179"/>
          </a:xfrm>
        </p:spPr>
        <p:txBody>
          <a:bodyPr>
            <a:normAutofit lnSpcReduction="10000"/>
          </a:bodyPr>
          <a:lstStyle/>
          <a:p>
            <a:r>
              <a:rPr lang="en-US" sz="1800" dirty="0"/>
              <a:t>Identify the key features of the data.</a:t>
            </a:r>
          </a:p>
          <a:p>
            <a:r>
              <a:rPr lang="en-US" sz="1800" dirty="0"/>
              <a:t>Transform the data to stationarity.</a:t>
            </a:r>
          </a:p>
          <a:p>
            <a:r>
              <a:rPr lang="en-US" sz="1800" dirty="0"/>
              <a:t>Consider a variety of models, compatible with time series characteristics.</a:t>
            </a:r>
          </a:p>
          <a:p>
            <a:r>
              <a:rPr lang="en-US" sz="1800" dirty="0"/>
              <a:t>Estimate the models, using your preferred software.</a:t>
            </a:r>
          </a:p>
          <a:p>
            <a:r>
              <a:rPr lang="en-US" sz="1800" dirty="0"/>
              <a:t>Examine the diagnostic statistics-in particular, the residual autocorrelations.</a:t>
            </a:r>
          </a:p>
          <a:p>
            <a:r>
              <a:rPr lang="en-US" sz="1800" dirty="0"/>
              <a:t>If there is residual autocorrelation, include additional AR or MA terms in the model</a:t>
            </a:r>
          </a:p>
          <a:p>
            <a:r>
              <a:rPr lang="en-US" sz="1800" dirty="0"/>
              <a:t>Consider simplifying the model if the coefficients are insignificant.</a:t>
            </a:r>
          </a:p>
          <a:p>
            <a:r>
              <a:rPr lang="en-US" sz="1800" dirty="0"/>
              <a:t>Use an information criterion supplemented, where possible, by an out-of-sample fit to choose among models.</a:t>
            </a:r>
          </a:p>
          <a:p>
            <a:r>
              <a:rPr lang="en-US" sz="1800" dirty="0"/>
              <a:t>Compare your ARIMA forecasts with alternative methods of forecasting </a:t>
            </a:r>
            <a:r>
              <a:rPr lang="en-US" sz="1800" dirty="0" smtClean="0"/>
              <a:t>– </a:t>
            </a:r>
            <a:r>
              <a:rPr lang="en-US" sz="1800" dirty="0"/>
              <a:t>in particular, with a naïve model.</a:t>
            </a:r>
          </a:p>
        </p:txBody>
      </p:sp>
    </p:spTree>
    <p:extLst>
      <p:ext uri="{BB962C8B-B14F-4D97-AF65-F5344CB8AC3E}">
        <p14:creationId xmlns:p14="http://schemas.microsoft.com/office/powerpoint/2010/main" val="1595369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6.11 Principles of ARIMA Modeling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51</a:t>
            </a:fld>
            <a:endParaRPr lang="en-US" dirty="0"/>
          </a:p>
        </p:txBody>
      </p:sp>
      <p:sp>
        <p:nvSpPr>
          <p:cNvPr id="6" name="Content Placeholder 2"/>
          <p:cNvSpPr>
            <a:spLocks noGrp="1"/>
          </p:cNvSpPr>
          <p:nvPr>
            <p:ph idx="1"/>
          </p:nvPr>
        </p:nvSpPr>
        <p:spPr>
          <a:xfrm>
            <a:off x="685800" y="1481959"/>
            <a:ext cx="7543800" cy="4698179"/>
          </a:xfrm>
        </p:spPr>
        <p:txBody>
          <a:bodyPr>
            <a:normAutofit/>
          </a:bodyPr>
          <a:lstStyle/>
          <a:p>
            <a:pPr marL="0" indent="0">
              <a:buNone/>
            </a:pPr>
            <a:r>
              <a:rPr lang="en-US" sz="2400" b="1" dirty="0" smtClean="0">
                <a:solidFill>
                  <a:srgbClr val="873B1F"/>
                </a:solidFill>
              </a:rPr>
              <a:t>GARCH Models</a:t>
            </a:r>
          </a:p>
          <a:p>
            <a:r>
              <a:rPr lang="en-US" sz="1800" dirty="0" smtClean="0"/>
              <a:t>Start </a:t>
            </a:r>
            <a:r>
              <a:rPr lang="en-US" sz="1800" dirty="0"/>
              <a:t>with a </a:t>
            </a:r>
            <a:r>
              <a:rPr lang="en-US" sz="1800" dirty="0" smtClean="0"/>
              <a:t>constant-variance </a:t>
            </a:r>
            <a:r>
              <a:rPr lang="en-US" sz="1800" dirty="0"/>
              <a:t>model, and then examine the autocorrelation structure of the squared residuals, using the methods of this chapter.</a:t>
            </a:r>
          </a:p>
          <a:p>
            <a:r>
              <a:rPr lang="en-US" sz="1800" dirty="0"/>
              <a:t>The GARCH(1,1) model will suffice for most purposes.</a:t>
            </a:r>
          </a:p>
          <a:p>
            <a:pPr marL="517525" indent="-285750">
              <a:buClr>
                <a:schemeClr val="tx1"/>
              </a:buClr>
              <a:buFont typeface=".AppleSystemUIFont" charset="-120"/>
              <a:buChar char="–"/>
            </a:pPr>
            <a:r>
              <a:rPr lang="en-US" sz="1600" dirty="0"/>
              <a:t>Remember </a:t>
            </a:r>
            <a:r>
              <a:rPr lang="en-US" sz="1600" dirty="0" smtClean="0"/>
              <a:t>KISS </a:t>
            </a:r>
            <a:r>
              <a:rPr lang="en-US" sz="1600" dirty="0"/>
              <a:t>(Keep It Simple, Statistician)!</a:t>
            </a:r>
          </a:p>
        </p:txBody>
      </p:sp>
    </p:spTree>
    <p:extLst>
      <p:ext uri="{BB962C8B-B14F-4D97-AF65-F5344CB8AC3E}">
        <p14:creationId xmlns:p14="http://schemas.microsoft.com/office/powerpoint/2010/main" val="1101265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p:txBody>
          <a:bodyPr>
            <a:normAutofit/>
          </a:bodyPr>
          <a:lstStyle/>
          <a:p>
            <a:r>
              <a:rPr lang="en-US" dirty="0"/>
              <a:t>The Box-Jenkins or ARIMA approach provides a framework for model selection, estimation and forecasting. </a:t>
            </a:r>
          </a:p>
          <a:p>
            <a:r>
              <a:rPr lang="en-US" dirty="0"/>
              <a:t>The ACF (and PACF) are the primary tools for model selection and they are also useful as diagnostic devices.</a:t>
            </a:r>
          </a:p>
          <a:p>
            <a:r>
              <a:rPr lang="en-US" dirty="0"/>
              <a:t>ARIMA models require the time series to be stationary or to be transformed to stationarity. </a:t>
            </a:r>
          </a:p>
          <a:p>
            <a:pPr lvl="1"/>
            <a:r>
              <a:rPr lang="en-US" dirty="0"/>
              <a:t>Typically business series will require differencing and/or transformations to achieve this condition.</a:t>
            </a:r>
          </a:p>
          <a:p>
            <a:r>
              <a:rPr lang="en-US" dirty="0"/>
              <a:t>There is a general equivalence between </a:t>
            </a:r>
            <a:r>
              <a:rPr lang="en-US" i="1" dirty="0"/>
              <a:t>linear</a:t>
            </a:r>
            <a:r>
              <a:rPr lang="en-US" dirty="0"/>
              <a:t> state-space models and ARIMA models. </a:t>
            </a:r>
            <a:r>
              <a:rPr lang="en-US" dirty="0" smtClean="0"/>
              <a:t>However</a:t>
            </a:r>
            <a:r>
              <a:rPr lang="en-US" dirty="0"/>
              <a:t>, the actual models selected in an application may well differ.</a:t>
            </a:r>
          </a:p>
          <a:p>
            <a:r>
              <a:rPr lang="en-US" dirty="0"/>
              <a:t>GARCH models provide for changing variances to complement the changes in the mean level.</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52</a:t>
            </a:fld>
            <a:endParaRPr lang="en-US" dirty="0"/>
          </a:p>
        </p:txBody>
      </p:sp>
    </p:spTree>
    <p:extLst>
      <p:ext uri="{BB962C8B-B14F-4D97-AF65-F5344CB8AC3E}">
        <p14:creationId xmlns:p14="http://schemas.microsoft.com/office/powerpoint/2010/main" val="545980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6.1 Analysis of UK Retail Sales</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a:t>The file </a:t>
            </a:r>
            <a:r>
              <a:rPr lang="en-US" sz="1800" i="1" dirty="0"/>
              <a:t>UK_retail_sales_2.xlsx </a:t>
            </a:r>
            <a:r>
              <a:rPr lang="en-US" sz="1800" dirty="0"/>
              <a:t>contains the quarterly index for the volume of </a:t>
            </a:r>
            <a:r>
              <a:rPr lang="en-US" sz="1800" dirty="0" smtClean="0"/>
              <a:t>total </a:t>
            </a:r>
            <a:r>
              <a:rPr lang="en-US" sz="1800" dirty="0"/>
              <a:t>retail trade in the UK from 1996Q1 to 2014Q4. </a:t>
            </a:r>
            <a:r>
              <a:rPr lang="en-US" sz="1800" dirty="0" smtClean="0"/>
              <a:t>The </a:t>
            </a:r>
            <a:r>
              <a:rPr lang="en-US" sz="1800" dirty="0"/>
              <a:t>index is not seasonally adjusted, and the index has 2010 as the base year with the index for that year set at 100. </a:t>
            </a:r>
          </a:p>
          <a:p>
            <a:pPr marL="0" indent="0">
              <a:buNone/>
            </a:pPr>
            <a:r>
              <a:rPr lang="en-US" sz="1800" dirty="0"/>
              <a:t>The file </a:t>
            </a:r>
            <a:r>
              <a:rPr lang="en-US" sz="1800" i="1" dirty="0" err="1"/>
              <a:t>UK_retail_sales_annual.xlsx</a:t>
            </a:r>
            <a:r>
              <a:rPr lang="en-US" sz="1800" i="1" dirty="0"/>
              <a:t> </a:t>
            </a:r>
            <a:r>
              <a:rPr lang="en-US" sz="1800" dirty="0"/>
              <a:t>gives yearly figures for the same index, from </a:t>
            </a:r>
            <a:r>
              <a:rPr lang="en-US" sz="1800" dirty="0" smtClean="0"/>
              <a:t>1955–2014 </a:t>
            </a:r>
            <a:r>
              <a:rPr lang="en-US" sz="1800" dirty="0"/>
              <a:t>with an index value of 100 for 2010.</a:t>
            </a:r>
          </a:p>
          <a:p>
            <a:r>
              <a:rPr lang="en-US" sz="1800" dirty="0"/>
              <a:t>Use the data</a:t>
            </a:r>
            <a:r>
              <a:rPr lang="en-US" sz="1800" i="1" dirty="0"/>
              <a:t> </a:t>
            </a:r>
            <a:r>
              <a:rPr lang="en-US" sz="1800" dirty="0"/>
              <a:t>to develop ARIMA models for the quarterly series and for the annual series. Generate forecasts for the years 2013 and 2014 in each case, and compare the forecasts from each approach. Which forecasts would you prefer? Why?</a:t>
            </a:r>
          </a:p>
          <a:p>
            <a:r>
              <a:rPr lang="en-US" sz="1800" dirty="0"/>
              <a:t>Given that the variability of the series increases over time, rework the analyses, using a logarithmic transformation. Compare your results and comment on which model you prefer to use</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53</a:t>
            </a:fld>
            <a:endParaRPr lang="en-US" dirty="0"/>
          </a:p>
        </p:txBody>
      </p:sp>
    </p:spTree>
    <p:extLst>
      <p:ext uri="{BB962C8B-B14F-4D97-AF65-F5344CB8AC3E}">
        <p14:creationId xmlns:p14="http://schemas.microsoft.com/office/powerpoint/2010/main" val="728211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6.2 Run Mileage</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a:t>The data file </a:t>
            </a:r>
            <a:r>
              <a:rPr lang="en-US" sz="1800" i="1" dirty="0" err="1"/>
              <a:t>Run_miles.xlsx</a:t>
            </a:r>
            <a:r>
              <a:rPr lang="en-US" sz="1800" i="1" dirty="0"/>
              <a:t> </a:t>
            </a:r>
            <a:r>
              <a:rPr lang="en-US" sz="1800" dirty="0"/>
              <a:t>records the miles run per month by a middle-aged forecaster </a:t>
            </a:r>
            <a:r>
              <a:rPr lang="en-US" sz="1800" dirty="0" smtClean="0"/>
              <a:t>(KO</a:t>
            </a:r>
            <a:r>
              <a:rPr lang="en-US" sz="1800" dirty="0"/>
              <a:t>) over the period January 1981-March 2007. The period from January 1981 to September 1996 shows considerably greater variability than the subsequent period from June 1997 to March 2007. The five months in between these two periods record zeros, because the runner was injured during that time. These months may be excluded from the record.</a:t>
            </a:r>
          </a:p>
          <a:p>
            <a:r>
              <a:rPr lang="en-US" sz="1800" dirty="0"/>
              <a:t>Use the observations through March 2005 as the estimation sample. After doing the usual preliminary data analyses,</a:t>
            </a:r>
          </a:p>
          <a:p>
            <a:pPr marL="573088" lvl="0" indent="-341313">
              <a:spcBef>
                <a:spcPts val="400"/>
              </a:spcBef>
              <a:buFont typeface="+mj-lt"/>
              <a:buAutoNum type="arabicPeriod"/>
            </a:pPr>
            <a:r>
              <a:rPr lang="en-US" sz="1600" dirty="0" smtClean="0"/>
              <a:t>Develop </a:t>
            </a:r>
            <a:r>
              <a:rPr lang="en-US" sz="1600" dirty="0"/>
              <a:t>an ARIMA model, assuming a constant variance.</a:t>
            </a:r>
          </a:p>
          <a:p>
            <a:pPr marL="573088" lvl="0" indent="-341313">
              <a:spcBef>
                <a:spcPts val="400"/>
              </a:spcBef>
              <a:buFont typeface="+mj-lt"/>
              <a:buAutoNum type="arabicPeriod"/>
            </a:pPr>
            <a:r>
              <a:rPr lang="en-US" sz="1600" dirty="0" smtClean="0"/>
              <a:t>Use </a:t>
            </a:r>
            <a:r>
              <a:rPr lang="en-US" sz="1600" dirty="0"/>
              <a:t>the model you developed to generate the one-step-ahead forecasts and </a:t>
            </a:r>
            <a:r>
              <a:rPr lang="en-US" sz="1600" dirty="0" smtClean="0"/>
              <a:t>corresponding prediction </a:t>
            </a:r>
            <a:r>
              <a:rPr lang="en-US" sz="1600" dirty="0"/>
              <a:t>intervals for the next 24 months.</a:t>
            </a:r>
          </a:p>
          <a:p>
            <a:pPr marL="573088" lvl="0" indent="-341313">
              <a:spcBef>
                <a:spcPts val="400"/>
              </a:spcBef>
              <a:buFont typeface="+mj-lt"/>
              <a:buAutoNum type="arabicPeriod"/>
            </a:pPr>
            <a:r>
              <a:rPr lang="en-US" sz="1600" dirty="0" smtClean="0"/>
              <a:t>Repeat </a:t>
            </a:r>
            <a:r>
              <a:rPr lang="en-US" sz="1600" dirty="0"/>
              <a:t>the analysis, incorporating a GARCH model for the variances.</a:t>
            </a:r>
          </a:p>
          <a:p>
            <a:r>
              <a:rPr lang="en-US" sz="1800" dirty="0"/>
              <a:t>Compare the results of the two analyses. In particular, examine the comparative widths of the prediction intervals and their coverage.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54</a:t>
            </a:fld>
            <a:endParaRPr lang="en-US" dirty="0"/>
          </a:p>
        </p:txBody>
      </p:sp>
    </p:spTree>
    <p:extLst>
      <p:ext uri="{BB962C8B-B14F-4D97-AF65-F5344CB8AC3E}">
        <p14:creationId xmlns:p14="http://schemas.microsoft.com/office/powerpoint/2010/main" val="1490812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6.1 The Sample Autocorrelation Function</a:t>
            </a:r>
          </a:p>
        </p:txBody>
      </p:sp>
      <p:sp>
        <p:nvSpPr>
          <p:cNvPr id="4" name="Content Placeholder 2"/>
          <p:cNvSpPr>
            <a:spLocks noGrp="1"/>
          </p:cNvSpPr>
          <p:nvPr>
            <p:ph idx="1"/>
          </p:nvPr>
        </p:nvSpPr>
        <p:spPr>
          <a:xfrm>
            <a:off x="685800" y="1481328"/>
            <a:ext cx="7159336" cy="4698810"/>
          </a:xfrm>
        </p:spPr>
        <p:txBody>
          <a:bodyPr>
            <a:normAutofit/>
          </a:bodyPr>
          <a:lstStyle/>
          <a:p>
            <a:pPr marL="0" indent="0">
              <a:buNone/>
            </a:pPr>
            <a:r>
              <a:rPr lang="en-US" sz="2400" b="1" dirty="0" smtClean="0">
                <a:solidFill>
                  <a:srgbClr val="873B1F"/>
                </a:solidFill>
              </a:rPr>
              <a:t>Model Assumptions</a:t>
            </a:r>
          </a:p>
          <a:p>
            <a:pPr marL="0" indent="0">
              <a:buNone/>
            </a:pPr>
            <a:r>
              <a:rPr lang="en-US" sz="1800" dirty="0"/>
              <a:t>A time series is </a:t>
            </a:r>
            <a:r>
              <a:rPr lang="en-US" sz="1800" i="1" dirty="0"/>
              <a:t>stationary</a:t>
            </a:r>
            <a:r>
              <a:rPr lang="en-US" sz="1800" dirty="0"/>
              <a:t> if it has a constant mean and variance and its autocorrelations depend only on the relative time between the observations.  Formally, we introduce the notation ω</a:t>
            </a:r>
            <a:r>
              <a:rPr lang="en-US" sz="1800" baseline="30000" dirty="0"/>
              <a:t>2</a:t>
            </a:r>
            <a:r>
              <a:rPr lang="en-US" sz="1800" dirty="0"/>
              <a:t> for the variance of </a:t>
            </a:r>
            <a:r>
              <a:rPr lang="en-US" sz="1800" i="1" dirty="0"/>
              <a:t>Y</a:t>
            </a:r>
            <a:r>
              <a:rPr lang="en-US" sz="1800" dirty="0"/>
              <a:t> and </a:t>
            </a:r>
            <a:r>
              <a:rPr lang="en-US" sz="1800" dirty="0" err="1"/>
              <a:t>ρ</a:t>
            </a:r>
            <a:r>
              <a:rPr lang="en-US" sz="1800" i="1" baseline="-25000" dirty="0" err="1"/>
              <a:t>k</a:t>
            </a:r>
            <a:r>
              <a:rPr lang="en-US" sz="1800" dirty="0"/>
              <a:t> to denote the autocorrelation at lag </a:t>
            </a:r>
            <a:r>
              <a:rPr lang="en-US" sz="1800" i="1" dirty="0"/>
              <a:t>k. </a:t>
            </a:r>
            <a:r>
              <a:rPr lang="en-US" sz="1800" dirty="0"/>
              <a:t>Then, for stationarity, we require that </a:t>
            </a:r>
          </a:p>
        </p:txBody>
      </p:sp>
      <p:sp>
        <p:nvSpPr>
          <p:cNvPr id="5" name="Slide Number Placeholder 4"/>
          <p:cNvSpPr>
            <a:spLocks noGrp="1"/>
          </p:cNvSpPr>
          <p:nvPr>
            <p:ph type="sldNum" sz="quarter" idx="4"/>
          </p:nvPr>
        </p:nvSpPr>
        <p:spPr/>
        <p:txBody>
          <a:bodyPr/>
          <a:lstStyle/>
          <a:p>
            <a:fld id="{9BB7F014-2DB4-4D49-99B4-59FA1294E957}" type="slidenum">
              <a:rPr lang="en-US" smtClean="0"/>
              <a:pPr/>
              <a:t>6</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18498103"/>
              </p:ext>
            </p:extLst>
          </p:nvPr>
        </p:nvGraphicFramePr>
        <p:xfrm>
          <a:off x="3476497" y="3252959"/>
          <a:ext cx="1857472" cy="1155548"/>
        </p:xfrm>
        <a:graphic>
          <a:graphicData uri="http://schemas.openxmlformats.org/presentationml/2006/ole">
            <mc:AlternateContent xmlns:mc="http://schemas.openxmlformats.org/markup-compatibility/2006">
              <mc:Choice xmlns:v="urn:schemas-microsoft-com:vml" Requires="v">
                <p:oleObj spid="_x0000_s4119" name="Equation" r:id="rId3" imgW="1143000" imgH="711200" progId="">
                  <p:embed/>
                </p:oleObj>
              </mc:Choice>
              <mc:Fallback>
                <p:oleObj name="Equation" r:id="rId3" imgW="1143000" imgH="711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497" y="3252959"/>
                        <a:ext cx="1857472" cy="1155548"/>
                      </a:xfrm>
                      <a:prstGeom prst="rect">
                        <a:avLst/>
                      </a:prstGeom>
                      <a:noFill/>
                      <a:extLst/>
                    </p:spPr>
                  </p:pic>
                </p:oleObj>
              </mc:Fallback>
            </mc:AlternateContent>
          </a:graphicData>
        </a:graphic>
      </p:graphicFrame>
      <p:sp>
        <p:nvSpPr>
          <p:cNvPr id="8" name="Text Box 6"/>
          <p:cNvSpPr txBox="1">
            <a:spLocks noChangeArrowheads="1"/>
          </p:cNvSpPr>
          <p:nvPr/>
        </p:nvSpPr>
        <p:spPr bwMode="auto">
          <a:xfrm>
            <a:off x="685799" y="4592219"/>
            <a:ext cx="7438869" cy="1261884"/>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Questions:</a:t>
            </a:r>
          </a:p>
          <a:p>
            <a:pPr marL="230188" indent="-230188" defTabSz="1047750" eaLnBrk="0" hangingPunct="0">
              <a:spcBef>
                <a:spcPts val="600"/>
              </a:spcBef>
              <a:buFont typeface="Arial" charset="0"/>
              <a:buChar char="•"/>
            </a:pPr>
            <a:r>
              <a:rPr lang="en-GB" u="none" dirty="0" smtClean="0">
                <a:solidFill>
                  <a:srgbClr val="873B1F"/>
                </a:solidFill>
                <a:latin typeface="Arial" charset="0"/>
                <a:ea typeface="Arial" charset="0"/>
                <a:cs typeface="Arial" charset="0"/>
              </a:rPr>
              <a:t>Can you suggest series that might be stationary?</a:t>
            </a:r>
          </a:p>
          <a:p>
            <a:pPr marL="230188" indent="-230188" defTabSz="1047750" eaLnBrk="0" hangingPunct="0">
              <a:spcBef>
                <a:spcPts val="600"/>
              </a:spcBef>
              <a:buFont typeface="Arial" charset="0"/>
              <a:buChar char="•"/>
            </a:pPr>
            <a:r>
              <a:rPr lang="en-GB" dirty="0" smtClean="0">
                <a:solidFill>
                  <a:srgbClr val="873B1F"/>
                </a:solidFill>
                <a:latin typeface="Arial" charset="0"/>
                <a:ea typeface="Arial" charset="0"/>
                <a:cs typeface="Arial" charset="0"/>
              </a:rPr>
              <a:t>Also, suggest series that may be nonstationary in either the mean or the variance or both.</a:t>
            </a:r>
            <a:endParaRPr lang="en-GB"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890375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Autoregressive Moving Average (ARMA) Models</a:t>
            </a:r>
            <a:endParaRPr lang="en-US" dirty="0"/>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685800" y="1481328"/>
                <a:ext cx="7273636" cy="4698810"/>
              </a:xfrm>
            </p:spPr>
            <p:txBody>
              <a:bodyPr>
                <a:normAutofit/>
              </a:bodyPr>
              <a:lstStyle/>
              <a:p>
                <a:r>
                  <a:rPr lang="en-US" sz="1800" dirty="0" smtClean="0"/>
                  <a:t>The autoregressive model of lag 1, written as AR(1) is:</a:t>
                </a:r>
              </a:p>
              <a:p>
                <a:pPr marL="0" indent="0">
                  <a:buNone/>
                </a:pPr>
                <a:endParaRPr lang="en-US" sz="1800" dirty="0"/>
              </a:p>
              <a:p>
                <a:r>
                  <a:rPr lang="en-US" sz="1800" dirty="0"/>
                  <a:t>Assumptions regarding the error term are  the same as before:</a:t>
                </a:r>
              </a:p>
              <a:p>
                <a:pPr lvl="1" indent="-220663"/>
                <a:r>
                  <a:rPr lang="en-US" sz="1600" dirty="0"/>
                  <a:t>The errors are independent of each other</a:t>
                </a:r>
              </a:p>
              <a:p>
                <a:pPr lvl="1" indent="-220663"/>
                <a:r>
                  <a:rPr lang="en-US" sz="1600" dirty="0"/>
                  <a:t>The errors are (normally) distributed with zero means and  constant variance, </a:t>
                </a:r>
                <a:r>
                  <a:rPr lang="el-GR" sz="1600" dirty="0"/>
                  <a:t>σ</a:t>
                </a:r>
                <a:r>
                  <a:rPr lang="en-US" sz="1600" baseline="30000" dirty="0"/>
                  <a:t>2</a:t>
                </a:r>
                <a:endParaRPr lang="en-US" sz="1600" dirty="0"/>
              </a:p>
              <a:p>
                <a:pPr lvl="1" indent="-220663"/>
                <a:r>
                  <a:rPr lang="en-US" sz="1600" dirty="0"/>
                  <a:t>The model is stationary if and only </a:t>
                </a:r>
                <a:r>
                  <a:rPr lang="en-US" sz="1600" dirty="0" smtClean="0"/>
                  <a:t>if </a:t>
                </a:r>
                <a14:m>
                  <m:oMath xmlns:m="http://schemas.openxmlformats.org/officeDocument/2006/math">
                    <m:r>
                      <a:rPr lang="en-US" sz="1600" i="1" dirty="0" smtClean="0">
                        <a:latin typeface="Cambria Math" charset="0"/>
                      </a:rPr>
                      <m:t>–1 &lt;</m:t>
                    </m:r>
                  </m:oMath>
                </a14:m>
                <a:r>
                  <a:rPr lang="en-US" sz="1600" dirty="0" smtClean="0"/>
                  <a:t> </a:t>
                </a:r>
                <a14:m>
                  <m:oMath xmlns:m="http://schemas.openxmlformats.org/officeDocument/2006/math">
                    <m:r>
                      <a:rPr lang="en-US" sz="1600" i="1">
                        <a:latin typeface="Cambria Math" charset="0"/>
                        <a:ea typeface="Cambria Math" charset="0"/>
                        <a:cs typeface="Cambria Math" charset="0"/>
                      </a:rPr>
                      <m:t>𝜙</m:t>
                    </m:r>
                    <m:r>
                      <a:rPr lang="hr-HR" sz="1600" i="1" smtClean="0">
                        <a:latin typeface="Cambria Math" charset="0"/>
                        <a:ea typeface="Cambria Math" charset="0"/>
                        <a:cs typeface="Cambria Math" charset="0"/>
                      </a:rPr>
                      <m:t>&lt;</m:t>
                    </m:r>
                    <m:r>
                      <a:rPr lang="en-US" sz="1600" b="0" i="1" smtClean="0">
                        <a:latin typeface="Cambria Math" charset="0"/>
                        <a:ea typeface="Cambria Math" charset="0"/>
                        <a:cs typeface="Cambria Math" charset="0"/>
                      </a:rPr>
                      <m:t>1</m:t>
                    </m:r>
                  </m:oMath>
                </a14:m>
                <a:r>
                  <a:rPr lang="en-US" sz="1600" dirty="0" smtClean="0"/>
                  <a:t> </a:t>
                </a:r>
                <a:endParaRPr lang="en-US" sz="1600" dirty="0"/>
              </a:p>
              <a:p>
                <a:r>
                  <a:rPr lang="en-US" sz="1800" dirty="0"/>
                  <a:t>Stationary models have unconditional mean, variance and autocorrelations that do not depend on time </a:t>
                </a:r>
                <a:r>
                  <a:rPr lang="en-US" sz="1800" i="1" dirty="0"/>
                  <a:t>t</a:t>
                </a:r>
                <a:r>
                  <a:rPr lang="en-US" sz="1800" dirty="0"/>
                  <a:t>:</a:t>
                </a:r>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685800" y="1481328"/>
                <a:ext cx="7273636" cy="4698810"/>
              </a:xfrm>
              <a:blipFill rotWithShape="0">
                <a:blip r:embed="rId3"/>
                <a:stretch>
                  <a:fillRect l="-1844" t="-1686"/>
                </a:stretch>
              </a:blipFill>
            </p:spPr>
            <p:txBody>
              <a:bodyPr/>
              <a:lstStyle/>
              <a:p>
                <a:r>
                  <a:rPr lang="en-US">
                    <a:noFill/>
                  </a:rPr>
                  <a:t> </a:t>
                </a:r>
              </a:p>
            </p:txBody>
          </p:sp>
        </mc:Fallback>
      </mc:AlternateContent>
      <p:sp>
        <p:nvSpPr>
          <p:cNvPr id="5" name="Slide Number Placeholder 4"/>
          <p:cNvSpPr>
            <a:spLocks noGrp="1"/>
          </p:cNvSpPr>
          <p:nvPr>
            <p:ph type="sldNum" sz="quarter" idx="4"/>
          </p:nvPr>
        </p:nvSpPr>
        <p:spPr/>
        <p:txBody>
          <a:bodyPr/>
          <a:lstStyle/>
          <a:p>
            <a:fld id="{9BB7F014-2DB4-4D49-99B4-59FA1294E957}" type="slidenum">
              <a:rPr lang="en-US" smtClean="0"/>
              <a:pPr/>
              <a:t>7</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914708941"/>
              </p:ext>
            </p:extLst>
          </p:nvPr>
        </p:nvGraphicFramePr>
        <p:xfrm>
          <a:off x="3616036" y="1820907"/>
          <a:ext cx="1915393" cy="415387"/>
        </p:xfrm>
        <a:graphic>
          <a:graphicData uri="http://schemas.openxmlformats.org/presentationml/2006/ole">
            <mc:AlternateContent xmlns:mc="http://schemas.openxmlformats.org/markup-compatibility/2006">
              <mc:Choice xmlns:v="urn:schemas-microsoft-com:vml" Requires="v">
                <p:oleObj spid="_x0000_s5159" name="Equation" r:id="rId4" imgW="1054100" imgH="228600" progId="">
                  <p:embed/>
                </p:oleObj>
              </mc:Choice>
              <mc:Fallback>
                <p:oleObj name="Equation" r:id="rId4" imgW="1054100" imgH="228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6036" y="1820907"/>
                        <a:ext cx="1915393" cy="41538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77596433"/>
              </p:ext>
            </p:extLst>
          </p:nvPr>
        </p:nvGraphicFramePr>
        <p:xfrm>
          <a:off x="3616036" y="4668321"/>
          <a:ext cx="2734744" cy="1109025"/>
        </p:xfrm>
        <a:graphic>
          <a:graphicData uri="http://schemas.openxmlformats.org/presentationml/2006/ole">
            <mc:AlternateContent xmlns:mc="http://schemas.openxmlformats.org/markup-compatibility/2006">
              <mc:Choice xmlns:v="urn:schemas-microsoft-com:vml" Requires="v">
                <p:oleObj spid="_x0000_s5160" name="Equation" r:id="rId6" imgW="1816100" imgH="736600" progId="">
                  <p:embed/>
                </p:oleObj>
              </mc:Choice>
              <mc:Fallback>
                <p:oleObj name="Equation" r:id="rId6" imgW="1816100" imgH="736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6036" y="4668321"/>
                        <a:ext cx="2734744" cy="1109025"/>
                      </a:xfrm>
                      <a:prstGeom prst="rect">
                        <a:avLst/>
                      </a:prstGeom>
                      <a:noFill/>
                      <a:extLst/>
                    </p:spPr>
                  </p:pic>
                </p:oleObj>
              </mc:Fallback>
            </mc:AlternateContent>
          </a:graphicData>
        </a:graphic>
      </p:graphicFrame>
    </p:spTree>
    <p:extLst>
      <p:ext uri="{BB962C8B-B14F-4D97-AF65-F5344CB8AC3E}">
        <p14:creationId xmlns:p14="http://schemas.microsoft.com/office/powerpoint/2010/main" val="804775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Autoregressive Moving Average (ARMA)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8</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10" name="Text Box 6"/>
          <p:cNvSpPr txBox="1">
            <a:spLocks noChangeArrowheads="1"/>
          </p:cNvSpPr>
          <p:nvPr/>
        </p:nvSpPr>
        <p:spPr bwMode="auto">
          <a:xfrm>
            <a:off x="6814355" y="2545097"/>
            <a:ext cx="1716581" cy="172354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Question: </a:t>
            </a:r>
            <a:r>
              <a:rPr lang="en-GB" sz="1600" u="none" dirty="0" smtClean="0">
                <a:solidFill>
                  <a:srgbClr val="873B1F"/>
                </a:solidFill>
                <a:latin typeface="Arial" charset="0"/>
                <a:ea typeface="Arial" charset="0"/>
                <a:cs typeface="Arial" charset="0"/>
              </a:rPr>
              <a:t>Why do even-numbered lags have positive autocorrelation even when the coefficient is negative?</a:t>
            </a:r>
          </a:p>
        </p:txBody>
      </p:sp>
      <p:sp>
        <p:nvSpPr>
          <p:cNvPr id="11" name="Text Box 6"/>
          <p:cNvSpPr txBox="1">
            <a:spLocks noChangeArrowheads="1"/>
          </p:cNvSpPr>
          <p:nvPr/>
        </p:nvSpPr>
        <p:spPr bwMode="auto">
          <a:xfrm>
            <a:off x="685798" y="5553940"/>
            <a:ext cx="7438869" cy="461665"/>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algn="ctr" defTabSz="1047750" eaLnBrk="0" hangingPunct="0">
              <a:spcBef>
                <a:spcPts val="600"/>
              </a:spcBef>
            </a:pPr>
            <a:r>
              <a:rPr lang="en-GB" u="none" dirty="0" smtClean="0">
                <a:solidFill>
                  <a:schemeClr val="bg1"/>
                </a:solidFill>
                <a:latin typeface="Arial" charset="0"/>
                <a:ea typeface="Arial" charset="0"/>
                <a:cs typeface="Arial" charset="0"/>
              </a:rPr>
              <a:t>Sample ACFs will not look exactly like the theoretical forms!</a:t>
            </a:r>
            <a:endParaRPr lang="en-GB" u="none" dirty="0">
              <a:solidFill>
                <a:schemeClr val="bg1"/>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8" name="TextBox 7"/>
              <p:cNvSpPr txBox="1"/>
              <p:nvPr/>
            </p:nvSpPr>
            <p:spPr>
              <a:xfrm>
                <a:off x="685798" y="1438004"/>
                <a:ext cx="7543801" cy="246221"/>
              </a:xfrm>
              <a:prstGeom prst="rect">
                <a:avLst/>
              </a:prstGeom>
              <a:noFill/>
            </p:spPr>
            <p:txBody>
              <a:bodyPr wrap="square" lIns="0" tIns="0" rIns="0" bIns="0" rtlCol="0">
                <a:spAutoFit/>
              </a:bodyPr>
              <a:lstStyle/>
              <a:p>
                <a:pPr marL="1030288" indent="-1030288"/>
                <a:r>
                  <a:rPr lang="en-US" sz="1600" b="1" dirty="0" smtClean="0">
                    <a:solidFill>
                      <a:srgbClr val="182752"/>
                    </a:solidFill>
                    <a:latin typeface="Arial" charset="0"/>
                    <a:ea typeface="Arial" charset="0"/>
                    <a:cs typeface="Arial" charset="0"/>
                  </a:rPr>
                  <a:t>Figure 6.2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 for AR(1) Scheme with </a:t>
                </a:r>
                <a14:m>
                  <m:oMath xmlns:m="http://schemas.openxmlformats.org/officeDocument/2006/math">
                    <m:r>
                      <a:rPr lang="en-US" sz="1600" b="1" i="1" dirty="0" smtClean="0">
                        <a:solidFill>
                          <a:srgbClr val="873B1F"/>
                        </a:solidFill>
                        <a:latin typeface="Cambria Math" charset="0"/>
                        <a:ea typeface="Cambria Math" charset="0"/>
                        <a:cs typeface="Cambria Math" charset="0"/>
                      </a:rPr>
                      <m:t>𝝓</m:t>
                    </m:r>
                  </m:oMath>
                </a14:m>
                <a:r>
                  <a:rPr lang="en-US" sz="1600" b="1" dirty="0" smtClean="0">
                    <a:solidFill>
                      <a:srgbClr val="873B1F"/>
                    </a:solidFill>
                    <a:latin typeface="Arial" charset="0"/>
                    <a:ea typeface="Arial" charset="0"/>
                    <a:cs typeface="Arial" charset="0"/>
                  </a:rPr>
                  <a:t> = 0.8, </a:t>
                </a:r>
                <a14:m>
                  <m:oMath xmlns:m="http://schemas.openxmlformats.org/officeDocument/2006/math">
                    <m:r>
                      <a:rPr lang="en-US" sz="1600" b="1" i="1" dirty="0">
                        <a:solidFill>
                          <a:srgbClr val="873B1F"/>
                        </a:solidFill>
                        <a:latin typeface="Cambria Math" charset="0"/>
                        <a:ea typeface="Cambria Math" charset="0"/>
                        <a:cs typeface="Cambria Math" charset="0"/>
                      </a:rPr>
                      <m:t>𝝓</m:t>
                    </m:r>
                  </m:oMath>
                </a14:m>
                <a:r>
                  <a:rPr lang="en-US" sz="1600" b="1" dirty="0" smtClean="0">
                    <a:solidFill>
                      <a:srgbClr val="873B1F"/>
                    </a:solidFill>
                    <a:latin typeface="Arial" charset="0"/>
                    <a:ea typeface="Arial" charset="0"/>
                    <a:cs typeface="Arial" charset="0"/>
                  </a:rPr>
                  <a:t> = –0.8, and </a:t>
                </a:r>
                <a14:m>
                  <m:oMath xmlns:m="http://schemas.openxmlformats.org/officeDocument/2006/math">
                    <m:r>
                      <a:rPr lang="en-US" sz="1600" b="1" i="1" dirty="0">
                        <a:solidFill>
                          <a:srgbClr val="873B1F"/>
                        </a:solidFill>
                        <a:latin typeface="Cambria Math" charset="0"/>
                        <a:ea typeface="Cambria Math" charset="0"/>
                        <a:cs typeface="Cambria Math" charset="0"/>
                      </a:rPr>
                      <m:t>𝝓</m:t>
                    </m:r>
                  </m:oMath>
                </a14:m>
                <a:r>
                  <a:rPr lang="en-US" sz="1600" b="1" dirty="0" smtClean="0">
                    <a:solidFill>
                      <a:srgbClr val="873B1F"/>
                    </a:solidFill>
                    <a:latin typeface="Arial" charset="0"/>
                    <a:ea typeface="Arial" charset="0"/>
                    <a:cs typeface="Arial" charset="0"/>
                  </a:rPr>
                  <a:t> = 0.4</a:t>
                </a:r>
                <a:endParaRPr lang="en-US" sz="1600" i="1" dirty="0">
                  <a:solidFill>
                    <a:srgbClr val="873B1F"/>
                  </a:solidFill>
                  <a:latin typeface="Arial" charset="0"/>
                  <a:ea typeface="Arial" charset="0"/>
                  <a:cs typeface="Arial"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85798" y="1438004"/>
                <a:ext cx="7543801" cy="246221"/>
              </a:xfrm>
              <a:prstGeom prst="rect">
                <a:avLst/>
              </a:prstGeom>
              <a:blipFill rotWithShape="0">
                <a:blip r:embed="rId2"/>
                <a:stretch>
                  <a:fillRect l="-1616" t="-27500" b="-50000"/>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685798" y="1735220"/>
            <a:ext cx="5983831" cy="3623397"/>
          </a:xfrm>
          <a:prstGeom prst="rect">
            <a:avLst/>
          </a:prstGeom>
        </p:spPr>
      </p:pic>
    </p:spTree>
    <p:extLst>
      <p:ext uri="{BB962C8B-B14F-4D97-AF65-F5344CB8AC3E}">
        <p14:creationId xmlns:p14="http://schemas.microsoft.com/office/powerpoint/2010/main" val="632806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Autoregressive Moving Average (ARMA) Models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9</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6: ARIMA Models</a:t>
            </a:r>
            <a:endParaRPr lang="en-US" dirty="0"/>
          </a:p>
        </p:txBody>
      </p:sp>
      <p:sp>
        <p:nvSpPr>
          <p:cNvPr id="10" name="Text Box 6"/>
          <p:cNvSpPr txBox="1">
            <a:spLocks noChangeArrowheads="1"/>
          </p:cNvSpPr>
          <p:nvPr/>
        </p:nvSpPr>
        <p:spPr bwMode="auto">
          <a:xfrm>
            <a:off x="685799" y="5028140"/>
            <a:ext cx="7438869" cy="553998"/>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GB" u="none" dirty="0" smtClean="0">
                <a:solidFill>
                  <a:srgbClr val="873B1F"/>
                </a:solidFill>
                <a:latin typeface="Arial" charset="0"/>
                <a:ea typeface="Arial" charset="0"/>
                <a:cs typeface="Arial" charset="0"/>
              </a:rPr>
              <a:t>What would the ACF look like when both coefficients </a:t>
            </a:r>
            <a:r>
              <a:rPr lang="el-GR" dirty="0" err="1">
                <a:solidFill>
                  <a:srgbClr val="873B1F"/>
                </a:solidFill>
                <a:latin typeface="Arial" charset="0"/>
                <a:ea typeface="Arial" charset="0"/>
                <a:cs typeface="Arial" charset="0"/>
              </a:rPr>
              <a:t>ϕ</a:t>
            </a:r>
            <a:r>
              <a:rPr lang="en-US" baseline="-25000" dirty="0">
                <a:solidFill>
                  <a:srgbClr val="873B1F"/>
                </a:solidFill>
                <a:latin typeface="Arial" charset="0"/>
                <a:ea typeface="Arial" charset="0"/>
                <a:cs typeface="Arial" charset="0"/>
              </a:rPr>
              <a:t>1 </a:t>
            </a:r>
            <a:r>
              <a:rPr lang="en-US" dirty="0">
                <a:solidFill>
                  <a:srgbClr val="873B1F"/>
                </a:solidFill>
                <a:latin typeface="Arial" charset="0"/>
                <a:ea typeface="Arial" charset="0"/>
                <a:cs typeface="Arial" charset="0"/>
              </a:rPr>
              <a:t>and </a:t>
            </a:r>
            <a:r>
              <a:rPr lang="el-GR" dirty="0" err="1">
                <a:solidFill>
                  <a:srgbClr val="873B1F"/>
                </a:solidFill>
                <a:latin typeface="Arial" charset="0"/>
                <a:ea typeface="Arial" charset="0"/>
                <a:cs typeface="Arial" charset="0"/>
              </a:rPr>
              <a:t>ϕ</a:t>
            </a:r>
            <a:r>
              <a:rPr lang="en-US" baseline="-25000" dirty="0">
                <a:solidFill>
                  <a:srgbClr val="873B1F"/>
                </a:solidFill>
                <a:latin typeface="Arial" charset="0"/>
                <a:ea typeface="Arial" charset="0"/>
                <a:cs typeface="Arial" charset="0"/>
              </a:rPr>
              <a:t>2  </a:t>
            </a:r>
            <a:r>
              <a:rPr lang="en-US" dirty="0">
                <a:solidFill>
                  <a:srgbClr val="873B1F"/>
                </a:solidFill>
                <a:latin typeface="Arial" charset="0"/>
                <a:ea typeface="Arial" charset="0"/>
                <a:cs typeface="Arial" charset="0"/>
              </a:rPr>
              <a:t>are </a:t>
            </a:r>
            <a:r>
              <a:rPr lang="en-US" dirty="0" smtClean="0">
                <a:solidFill>
                  <a:srgbClr val="873B1F"/>
                </a:solidFill>
                <a:latin typeface="Arial" charset="0"/>
                <a:ea typeface="Arial" charset="0"/>
                <a:cs typeface="Arial" charset="0"/>
              </a:rPr>
              <a:t>negative?</a:t>
            </a:r>
            <a:endParaRPr lang="en-GB" u="none" dirty="0" smtClean="0">
              <a:solidFill>
                <a:srgbClr val="873B1F"/>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7" name="TextBox 6"/>
              <p:cNvSpPr txBox="1"/>
              <p:nvPr/>
            </p:nvSpPr>
            <p:spPr>
              <a:xfrm>
                <a:off x="685798" y="1481328"/>
                <a:ext cx="7543801" cy="492443"/>
              </a:xfrm>
              <a:prstGeom prst="rect">
                <a:avLst/>
              </a:prstGeom>
              <a:noFill/>
            </p:spPr>
            <p:txBody>
              <a:bodyPr wrap="square" lIns="0" tIns="0" rIns="0" bIns="0" rtlCol="0">
                <a:spAutoFit/>
              </a:bodyPr>
              <a:lstStyle/>
              <a:p>
                <a:pPr marL="1030288" indent="-1030288"/>
                <a:r>
                  <a:rPr lang="en-US" sz="1600" b="1" dirty="0" smtClean="0">
                    <a:solidFill>
                      <a:srgbClr val="182752"/>
                    </a:solidFill>
                    <a:latin typeface="Arial" charset="0"/>
                    <a:ea typeface="Arial" charset="0"/>
                    <a:cs typeface="Arial" charset="0"/>
                  </a:rPr>
                  <a:t>Figure 6.3	</a:t>
                </a:r>
                <a:r>
                  <a:rPr lang="en-US" sz="1600" b="1" i="1" dirty="0" smtClean="0">
                    <a:solidFill>
                      <a:srgbClr val="873B1F"/>
                    </a:solidFill>
                    <a:latin typeface="Arial" charset="0"/>
                    <a:ea typeface="Arial" charset="0"/>
                    <a:cs typeface="Arial" charset="0"/>
                  </a:rPr>
                  <a:t>ACF</a:t>
                </a:r>
                <a:r>
                  <a:rPr lang="en-US" sz="1600" b="1" dirty="0" smtClean="0">
                    <a:solidFill>
                      <a:srgbClr val="873B1F"/>
                    </a:solidFill>
                    <a:latin typeface="Arial" charset="0"/>
                    <a:ea typeface="Arial" charset="0"/>
                    <a:cs typeface="Arial" charset="0"/>
                  </a:rPr>
                  <a:t>s for an AR(2) Scheme with (A) </a:t>
                </a:r>
                <a14:m>
                  <m:oMath xmlns:m="http://schemas.openxmlformats.org/officeDocument/2006/math">
                    <m:sSub>
                      <m:sSubPr>
                        <m:ctrlPr>
                          <a:rPr lang="en-US" sz="1600" b="1" i="1" dirty="0" smtClean="0">
                            <a:solidFill>
                              <a:srgbClr val="873B1F"/>
                            </a:solidFill>
                            <a:latin typeface="Cambria Math" charset="0"/>
                            <a:ea typeface="Cambria Math" charset="0"/>
                            <a:cs typeface="Cambria Math" charset="0"/>
                          </a:rPr>
                        </m:ctrlPr>
                      </m:sSubPr>
                      <m:e>
                        <m:r>
                          <a:rPr lang="en-US" sz="1600" b="1" i="1" dirty="0" smtClean="0">
                            <a:solidFill>
                              <a:srgbClr val="873B1F"/>
                            </a:solidFill>
                            <a:latin typeface="Cambria Math" charset="0"/>
                            <a:ea typeface="Cambria Math" charset="0"/>
                            <a:cs typeface="Cambria Math" charset="0"/>
                          </a:rPr>
                          <m:t>𝝓</m:t>
                        </m:r>
                      </m:e>
                      <m:sub>
                        <m:r>
                          <a:rPr lang="en-US" sz="1600" b="1" i="1" dirty="0" smtClean="0">
                            <a:solidFill>
                              <a:srgbClr val="873B1F"/>
                            </a:solidFill>
                            <a:latin typeface="Cambria Math" charset="0"/>
                            <a:ea typeface="Cambria Math" charset="0"/>
                            <a:cs typeface="Cambria Math" charset="0"/>
                          </a:rPr>
                          <m:t>𝟏</m:t>
                        </m:r>
                      </m:sub>
                    </m:sSub>
                  </m:oMath>
                </a14:m>
                <a:r>
                  <a:rPr lang="en-US" sz="1600" b="1" dirty="0" smtClean="0">
                    <a:solidFill>
                      <a:srgbClr val="873B1F"/>
                    </a:solidFill>
                    <a:latin typeface="Arial" charset="0"/>
                    <a:ea typeface="Arial" charset="0"/>
                    <a:cs typeface="Arial" charset="0"/>
                  </a:rPr>
                  <a:t> = 1.1 and </a:t>
                </a:r>
                <a14:m>
                  <m:oMath xmlns:m="http://schemas.openxmlformats.org/officeDocument/2006/math">
                    <m:sSub>
                      <m:sSubPr>
                        <m:ctrlPr>
                          <a:rPr lang="en-US" sz="1600" b="1" i="1" dirty="0">
                            <a:solidFill>
                              <a:srgbClr val="873B1F"/>
                            </a:solidFill>
                            <a:latin typeface="Cambria Math" charset="0"/>
                            <a:ea typeface="Cambria Math" charset="0"/>
                            <a:cs typeface="Cambria Math" charset="0"/>
                          </a:rPr>
                        </m:ctrlPr>
                      </m:sSubPr>
                      <m:e>
                        <m:r>
                          <a:rPr lang="en-US" sz="1600" b="1" i="1" dirty="0">
                            <a:solidFill>
                              <a:srgbClr val="873B1F"/>
                            </a:solidFill>
                            <a:latin typeface="Cambria Math" charset="0"/>
                            <a:ea typeface="Cambria Math" charset="0"/>
                            <a:cs typeface="Cambria Math" charset="0"/>
                          </a:rPr>
                          <m:t>𝝓</m:t>
                        </m:r>
                      </m:e>
                      <m:sub>
                        <m:r>
                          <a:rPr lang="en-US" sz="1600" b="1" i="1" dirty="0" smtClean="0">
                            <a:solidFill>
                              <a:srgbClr val="873B1F"/>
                            </a:solidFill>
                            <a:latin typeface="Cambria Math" charset="0"/>
                            <a:ea typeface="Cambria Math" charset="0"/>
                            <a:cs typeface="Cambria Math" charset="0"/>
                          </a:rPr>
                          <m:t>𝟐</m:t>
                        </m:r>
                      </m:sub>
                    </m:sSub>
                  </m:oMath>
                </a14:m>
                <a:r>
                  <a:rPr lang="en-US" sz="1600" b="1" dirty="0">
                    <a:solidFill>
                      <a:srgbClr val="873B1F"/>
                    </a:solidFill>
                    <a:latin typeface="Arial" charset="0"/>
                    <a:ea typeface="Arial" charset="0"/>
                    <a:cs typeface="Arial" charset="0"/>
                  </a:rPr>
                  <a:t> = </a:t>
                </a:r>
                <a:r>
                  <a:rPr lang="en-US" sz="1600" b="1" dirty="0" smtClean="0">
                    <a:solidFill>
                      <a:srgbClr val="873B1F"/>
                    </a:solidFill>
                    <a:latin typeface="Arial" charset="0"/>
                    <a:ea typeface="Arial" charset="0"/>
                    <a:cs typeface="Arial" charset="0"/>
                  </a:rPr>
                  <a:t>–0.5 and </a:t>
                </a:r>
                <a:br>
                  <a:rPr lang="en-US" sz="1600" b="1" dirty="0" smtClean="0">
                    <a:solidFill>
                      <a:srgbClr val="873B1F"/>
                    </a:solidFill>
                    <a:latin typeface="Arial" charset="0"/>
                    <a:ea typeface="Arial" charset="0"/>
                    <a:cs typeface="Arial" charset="0"/>
                  </a:rPr>
                </a:br>
                <a:r>
                  <a:rPr lang="en-US" sz="1600" b="1" dirty="0" smtClean="0">
                    <a:solidFill>
                      <a:srgbClr val="873B1F"/>
                    </a:solidFill>
                    <a:latin typeface="Arial" charset="0"/>
                    <a:ea typeface="Arial" charset="0"/>
                    <a:cs typeface="Arial" charset="0"/>
                  </a:rPr>
                  <a:t>(B) </a:t>
                </a:r>
                <a14:m>
                  <m:oMath xmlns:m="http://schemas.openxmlformats.org/officeDocument/2006/math">
                    <m:sSub>
                      <m:sSubPr>
                        <m:ctrlPr>
                          <a:rPr lang="en-US" sz="1600" b="1" i="1" dirty="0">
                            <a:solidFill>
                              <a:srgbClr val="873B1F"/>
                            </a:solidFill>
                            <a:latin typeface="Cambria Math" charset="0"/>
                            <a:ea typeface="Cambria Math" charset="0"/>
                            <a:cs typeface="Cambria Math" charset="0"/>
                          </a:rPr>
                        </m:ctrlPr>
                      </m:sSubPr>
                      <m:e>
                        <m:r>
                          <a:rPr lang="en-US" sz="1600" b="1" i="1" dirty="0">
                            <a:solidFill>
                              <a:srgbClr val="873B1F"/>
                            </a:solidFill>
                            <a:latin typeface="Cambria Math" charset="0"/>
                            <a:ea typeface="Cambria Math" charset="0"/>
                            <a:cs typeface="Cambria Math" charset="0"/>
                          </a:rPr>
                          <m:t>𝝓</m:t>
                        </m:r>
                      </m:e>
                      <m:sub>
                        <m:r>
                          <a:rPr lang="en-US" sz="1600" b="1" i="1" dirty="0">
                            <a:solidFill>
                              <a:srgbClr val="873B1F"/>
                            </a:solidFill>
                            <a:latin typeface="Cambria Math" charset="0"/>
                            <a:ea typeface="Cambria Math" charset="0"/>
                            <a:cs typeface="Cambria Math" charset="0"/>
                          </a:rPr>
                          <m:t>𝟏</m:t>
                        </m:r>
                      </m:sub>
                    </m:sSub>
                  </m:oMath>
                </a14:m>
                <a:r>
                  <a:rPr lang="en-US" sz="1600" b="1" dirty="0">
                    <a:solidFill>
                      <a:srgbClr val="873B1F"/>
                    </a:solidFill>
                    <a:latin typeface="Arial" charset="0"/>
                    <a:ea typeface="Arial" charset="0"/>
                    <a:cs typeface="Arial" charset="0"/>
                  </a:rPr>
                  <a:t> = </a:t>
                </a:r>
                <a:r>
                  <a:rPr lang="en-US" sz="1600" b="1" dirty="0" smtClean="0">
                    <a:solidFill>
                      <a:srgbClr val="873B1F"/>
                    </a:solidFill>
                    <a:latin typeface="Arial" charset="0"/>
                    <a:ea typeface="Arial" charset="0"/>
                    <a:cs typeface="Arial" charset="0"/>
                  </a:rPr>
                  <a:t>0.3 </a:t>
                </a:r>
                <a:r>
                  <a:rPr lang="en-US" sz="1600" b="1" dirty="0">
                    <a:solidFill>
                      <a:srgbClr val="873B1F"/>
                    </a:solidFill>
                    <a:latin typeface="Arial" charset="0"/>
                    <a:ea typeface="Arial" charset="0"/>
                    <a:cs typeface="Arial" charset="0"/>
                  </a:rPr>
                  <a:t>and </a:t>
                </a:r>
                <a14:m>
                  <m:oMath xmlns:m="http://schemas.openxmlformats.org/officeDocument/2006/math">
                    <m:sSub>
                      <m:sSubPr>
                        <m:ctrlPr>
                          <a:rPr lang="en-US" sz="1600" b="1" i="1" dirty="0">
                            <a:solidFill>
                              <a:srgbClr val="873B1F"/>
                            </a:solidFill>
                            <a:latin typeface="Cambria Math" charset="0"/>
                            <a:ea typeface="Cambria Math" charset="0"/>
                            <a:cs typeface="Cambria Math" charset="0"/>
                          </a:rPr>
                        </m:ctrlPr>
                      </m:sSubPr>
                      <m:e>
                        <m:r>
                          <a:rPr lang="en-US" sz="1600" b="1" i="1" dirty="0">
                            <a:solidFill>
                              <a:srgbClr val="873B1F"/>
                            </a:solidFill>
                            <a:latin typeface="Cambria Math" charset="0"/>
                            <a:ea typeface="Cambria Math" charset="0"/>
                            <a:cs typeface="Cambria Math" charset="0"/>
                          </a:rPr>
                          <m:t>𝝓</m:t>
                        </m:r>
                      </m:e>
                      <m:sub>
                        <m:r>
                          <a:rPr lang="en-US" sz="1600" b="1" i="1" dirty="0">
                            <a:solidFill>
                              <a:srgbClr val="873B1F"/>
                            </a:solidFill>
                            <a:latin typeface="Cambria Math" charset="0"/>
                            <a:ea typeface="Cambria Math" charset="0"/>
                            <a:cs typeface="Cambria Math" charset="0"/>
                          </a:rPr>
                          <m:t>𝟐</m:t>
                        </m:r>
                      </m:sub>
                    </m:sSub>
                  </m:oMath>
                </a14:m>
                <a:r>
                  <a:rPr lang="en-US" sz="1600" b="1" dirty="0">
                    <a:solidFill>
                      <a:srgbClr val="873B1F"/>
                    </a:solidFill>
                    <a:latin typeface="Arial" charset="0"/>
                    <a:ea typeface="Arial" charset="0"/>
                    <a:cs typeface="Arial" charset="0"/>
                  </a:rPr>
                  <a:t> = </a:t>
                </a:r>
                <a:r>
                  <a:rPr lang="en-US" sz="1600" b="1" dirty="0" smtClean="0">
                    <a:solidFill>
                      <a:srgbClr val="873B1F"/>
                    </a:solidFill>
                    <a:latin typeface="Arial" charset="0"/>
                    <a:ea typeface="Arial" charset="0"/>
                    <a:cs typeface="Arial" charset="0"/>
                  </a:rPr>
                  <a:t>0.5</a:t>
                </a:r>
                <a:endParaRPr lang="en-US" sz="1600" i="1" dirty="0">
                  <a:solidFill>
                    <a:srgbClr val="873B1F"/>
                  </a:solidFill>
                  <a:latin typeface="Arial" charset="0"/>
                  <a:ea typeface="Arial" charset="0"/>
                  <a:cs typeface="Arial"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85798" y="1481328"/>
                <a:ext cx="7543801" cy="492443"/>
              </a:xfrm>
              <a:prstGeom prst="rect">
                <a:avLst/>
              </a:prstGeom>
              <a:blipFill rotWithShape="0">
                <a:blip r:embed="rId2"/>
                <a:stretch>
                  <a:fillRect l="-1616" t="-12346" b="-23457"/>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685798" y="2210867"/>
            <a:ext cx="7652607" cy="2413686"/>
          </a:xfrm>
          <a:prstGeom prst="rect">
            <a:avLst/>
          </a:prstGeom>
        </p:spPr>
      </p:pic>
    </p:spTree>
    <p:extLst>
      <p:ext uri="{BB962C8B-B14F-4D97-AF65-F5344CB8AC3E}">
        <p14:creationId xmlns:p14="http://schemas.microsoft.com/office/powerpoint/2010/main" val="18242721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844</TotalTime>
  <Words>3959</Words>
  <Application>Microsoft Macintosh PowerPoint</Application>
  <PresentationFormat>On-screen Show (4:3)</PresentationFormat>
  <Paragraphs>413</Paragraphs>
  <Slides>54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.AppleSystemUIFont</vt:lpstr>
      <vt:lpstr>Arial</vt:lpstr>
      <vt:lpstr>Calibri</vt:lpstr>
      <vt:lpstr>Cambria Math</vt:lpstr>
      <vt:lpstr>MinionPro-It</vt:lpstr>
      <vt:lpstr>MinionPro-Regular</vt:lpstr>
      <vt:lpstr>Symbol</vt:lpstr>
      <vt:lpstr>Times New Roman</vt:lpstr>
      <vt:lpstr>Office Theme</vt:lpstr>
      <vt:lpstr>Equation</vt:lpstr>
      <vt:lpstr>Autoregressive Integrated  Moving Average (ARIMA)  Models</vt:lpstr>
      <vt:lpstr>Chapter 6: Autoregressive Integrated  Moving Average (ARIMA) Models</vt:lpstr>
      <vt:lpstr>6.1 The Sample Autocorrelation Function</vt:lpstr>
      <vt:lpstr>6.1 The Sample Autocorrelation Function</vt:lpstr>
      <vt:lpstr>6.1 The Sample Autocorrelation Function</vt:lpstr>
      <vt:lpstr>6.1 The Sample Autocorrelation Function</vt:lpstr>
      <vt:lpstr>6.2 Autoregressive Moving Average (ARMA) Models</vt:lpstr>
      <vt:lpstr>6.2 Autoregressive Moving Average (ARMA) Models</vt:lpstr>
      <vt:lpstr>6.2 Autoregressive Moving Average (ARMA) Models</vt:lpstr>
      <vt:lpstr>6.2 Autoregressive Moving Average (ARMA) Models</vt:lpstr>
      <vt:lpstr>6.2 Autoregressive Moving Average (ARMA) Models</vt:lpstr>
      <vt:lpstr>6.2 Autoregressive Moving Average (ARMA) Models</vt:lpstr>
      <vt:lpstr>6.2 Autoregressive Moving Average (ARMA) Models</vt:lpstr>
      <vt:lpstr>6.2 Autoregressive Moving Average (ARMA) Models</vt:lpstr>
      <vt:lpstr>6.3 An Introduction to Nonstationary Series</vt:lpstr>
      <vt:lpstr>6.3 An Introduction to Nonstationary Series</vt:lpstr>
      <vt:lpstr>6.3 An Introduction to Nonstationary Series</vt:lpstr>
      <vt:lpstr>6.3 An Introduction to Nonstationary Series</vt:lpstr>
      <vt:lpstr>6.3 An Introduction to Nonstationary Series</vt:lpstr>
      <vt:lpstr>6.3 An Introduction to Nonstationary Series</vt:lpstr>
      <vt:lpstr>6.4 Model Estimation and Differencing</vt:lpstr>
      <vt:lpstr>6.4 Model Estimation and Differencing</vt:lpstr>
      <vt:lpstr>6.4 Model Estimation and Differencing</vt:lpstr>
      <vt:lpstr>6.4 Model Estimation and Differencing</vt:lpstr>
      <vt:lpstr>6.4 Model Estimation and Differencing</vt:lpstr>
      <vt:lpstr>6.4 Model Estimation and Differencing</vt:lpstr>
      <vt:lpstr>6.5 Model Diagnostics</vt:lpstr>
      <vt:lpstr>6.5 Model Diagnostics</vt:lpstr>
      <vt:lpstr>6.5 Model Diagnostics</vt:lpstr>
      <vt:lpstr>6.5 Model Diagnostics</vt:lpstr>
      <vt:lpstr>6.5 Model Diagnostics</vt:lpstr>
      <vt:lpstr>6.5 Model Diagnostics</vt:lpstr>
      <vt:lpstr>6.5 Model Diagnostics</vt:lpstr>
      <vt:lpstr>6.6 Outliers Again</vt:lpstr>
      <vt:lpstr>6.7 Forecasting with ARIMA Models</vt:lpstr>
      <vt:lpstr>6.7 Forecasting with ARIMA Models</vt:lpstr>
      <vt:lpstr>6.7 Forecasting with ARIMA Models</vt:lpstr>
      <vt:lpstr>6.7 Forecasting with ARIMA Models</vt:lpstr>
      <vt:lpstr>6.7 Forecasting with ARIMA Models</vt:lpstr>
      <vt:lpstr>6.7 Forecasting with ARIMA Models</vt:lpstr>
      <vt:lpstr>6.8 Seasonal ARIMA Models</vt:lpstr>
      <vt:lpstr>6.8 Seasonal ARIMA Models</vt:lpstr>
      <vt:lpstr>6.8 Seasonal ARIMA Models</vt:lpstr>
      <vt:lpstr>6.9 State-Space and ARIMA Models</vt:lpstr>
      <vt:lpstr>6.9 State-Space and ARIMA Models</vt:lpstr>
      <vt:lpstr>6.10 GARCH Models</vt:lpstr>
      <vt:lpstr>6.10 GARCH Models</vt:lpstr>
      <vt:lpstr>6.10 GARCH Models</vt:lpstr>
      <vt:lpstr>6.10 GARCH Models</vt:lpstr>
      <vt:lpstr>6.11 Principles of ARIMA Modeling</vt:lpstr>
      <vt:lpstr>6.11 Principles of ARIMA Modeling</vt:lpstr>
      <vt:lpstr>Take-Aways</vt:lpstr>
      <vt:lpstr>Minicase 6.1 Analysis of UK Retail Sales</vt:lpstr>
      <vt:lpstr>Minicase 6.2 Run Mileage</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70</cp:revision>
  <dcterms:created xsi:type="dcterms:W3CDTF">2017-08-05T17:51:38Z</dcterms:created>
  <dcterms:modified xsi:type="dcterms:W3CDTF">2017-08-23T18:12:59Z</dcterms:modified>
</cp:coreProperties>
</file>