
<file path=[Content_Types].xml><?xml version="1.0" encoding="utf-8"?>
<Types xmlns="http://schemas.openxmlformats.org/package/2006/content-types">
  <Default Extension="xml" ContentType="application/xml"/>
  <Default Extension="png" ContentType="image/png"/>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7"/>
  </p:notesMasterIdLst>
  <p:sldIdLst>
    <p:sldId id="256" r:id="rId2"/>
    <p:sldId id="258" r:id="rId3"/>
    <p:sldId id="259" r:id="rId4"/>
    <p:sldId id="403" r:id="rId5"/>
    <p:sldId id="404" r:id="rId6"/>
    <p:sldId id="405" r:id="rId7"/>
    <p:sldId id="389" r:id="rId8"/>
    <p:sldId id="390" r:id="rId9"/>
    <p:sldId id="406" r:id="rId10"/>
    <p:sldId id="407" r:id="rId11"/>
    <p:sldId id="409" r:id="rId12"/>
    <p:sldId id="391" r:id="rId13"/>
    <p:sldId id="410" r:id="rId14"/>
    <p:sldId id="411" r:id="rId15"/>
    <p:sldId id="392" r:id="rId16"/>
    <p:sldId id="412" r:id="rId17"/>
    <p:sldId id="413" r:id="rId18"/>
    <p:sldId id="414" r:id="rId19"/>
    <p:sldId id="415" r:id="rId20"/>
    <p:sldId id="416" r:id="rId21"/>
    <p:sldId id="417" r:id="rId22"/>
    <p:sldId id="418" r:id="rId23"/>
    <p:sldId id="419" r:id="rId24"/>
    <p:sldId id="420" r:id="rId25"/>
    <p:sldId id="421" r:id="rId26"/>
    <p:sldId id="422" r:id="rId27"/>
    <p:sldId id="423" r:id="rId28"/>
    <p:sldId id="424" r:id="rId29"/>
    <p:sldId id="425" r:id="rId30"/>
    <p:sldId id="426" r:id="rId31"/>
    <p:sldId id="428" r:id="rId32"/>
    <p:sldId id="429" r:id="rId33"/>
    <p:sldId id="430" r:id="rId34"/>
    <p:sldId id="431" r:id="rId35"/>
    <p:sldId id="432" r:id="rId36"/>
    <p:sldId id="433" r:id="rId37"/>
    <p:sldId id="434" r:id="rId38"/>
    <p:sldId id="435" r:id="rId39"/>
    <p:sldId id="436" r:id="rId40"/>
    <p:sldId id="437" r:id="rId41"/>
    <p:sldId id="290" r:id="rId42"/>
    <p:sldId id="365" r:id="rId43"/>
    <p:sldId id="438" r:id="rId44"/>
    <p:sldId id="439" r:id="rId45"/>
    <p:sldId id="44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752"/>
    <a:srgbClr val="873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1"/>
    <p:restoredTop sz="94643"/>
  </p:normalViewPr>
  <p:slideViewPr>
    <p:cSldViewPr snapToGrid="0" snapToObjects="1">
      <p:cViewPr varScale="1">
        <p:scale>
          <a:sx n="135" d="100"/>
          <a:sy n="135" d="100"/>
        </p:scale>
        <p:origin x="6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wmf"/><Relationship Id="rId3"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 Id="rId2" Type="http://schemas.openxmlformats.org/officeDocument/2006/relationships/image" Target="../media/image30.wmf"/><Relationship Id="rId3"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1" Type="http://schemas.openxmlformats.org/officeDocument/2006/relationships/image" Target="../media/image38.emf"/><Relationship Id="rId2"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8/28/17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9634CD-C043-3F44-B5E6-9E1B6AE4D74C}" type="slidenum">
              <a:rPr lang="en-US" smtClean="0"/>
              <a:t>1</a:t>
            </a:fld>
            <a:endParaRPr lang="en-US"/>
          </a:p>
        </p:txBody>
      </p:sp>
    </p:spTree>
    <p:extLst>
      <p:ext uri="{BB962C8B-B14F-4D97-AF65-F5344CB8AC3E}">
        <p14:creationId xmlns:p14="http://schemas.microsoft.com/office/powerpoint/2010/main" val="31834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3</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685800" y="1481328"/>
            <a:ext cx="7543800" cy="1364476"/>
          </a:xfrm>
        </p:spPr>
        <p:txBody>
          <a:bodyPr>
            <a:normAutofit/>
          </a:bodyPr>
          <a:lstStyle>
            <a:lvl1pPr>
              <a:buClr>
                <a:srgbClr val="873B1F"/>
              </a:buClr>
              <a:defRPr sz="2000"/>
            </a:lvl1pPr>
            <a:lvl2pPr marL="457200" indent="-228600">
              <a:buFont typeface=".AppleSystemUIFont" charset="-120"/>
              <a:buChar char="–"/>
              <a:defRPr sz="1800"/>
            </a:lvl2pPr>
            <a:lvl3pPr>
              <a:buClr>
                <a:srgbClr val="873B1F"/>
              </a:buClr>
              <a:defRPr sz="1600"/>
            </a:lvl3pPr>
            <a:lvl4pPr marL="915988" indent="-228600">
              <a:buFont typeface=".AppleSystemUIFont" charset="-120"/>
              <a:buChar char="–"/>
              <a:defRPr sz="1400"/>
            </a:lvl4pPr>
            <a:lvl5pPr>
              <a:buClr>
                <a:srgbClr val="873B1F"/>
              </a:buCl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7: Simple Linear Regression for Forecasting</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30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oleObject" Target="../embeddings/oleObject4.bin"/><Relationship Id="rId5"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1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1.emf"/><Relationship Id="rId5" Type="http://schemas.openxmlformats.org/officeDocument/2006/relationships/oleObject" Target="../embeddings/oleObject6.bin"/><Relationship Id="rId6" Type="http://schemas.openxmlformats.org/officeDocument/2006/relationships/image" Target="../media/image22.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4.wmf"/><Relationship Id="rId5" Type="http://schemas.openxmlformats.org/officeDocument/2006/relationships/image" Target="../media/image2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9.wmf"/><Relationship Id="rId5" Type="http://schemas.openxmlformats.org/officeDocument/2006/relationships/oleObject" Target="../embeddings/oleObject9.bin"/><Relationship Id="rId6" Type="http://schemas.openxmlformats.org/officeDocument/2006/relationships/image" Target="../media/image30.wmf"/><Relationship Id="rId7" Type="http://schemas.openxmlformats.org/officeDocument/2006/relationships/oleObject" Target="../embeddings/oleObject10.bin"/><Relationship Id="rId8" Type="http://schemas.openxmlformats.org/officeDocument/2006/relationships/image" Target="../media/image31.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3.wmf"/><Relationship Id="rId5" Type="http://schemas.openxmlformats.org/officeDocument/2006/relationships/oleObject" Target="../embeddings/oleObject12.bin"/><Relationship Id="rId6" Type="http://schemas.openxmlformats.org/officeDocument/2006/relationships/image" Target="../media/image34.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38.emf"/><Relationship Id="rId5" Type="http://schemas.openxmlformats.org/officeDocument/2006/relationships/oleObject" Target="../embeddings/oleObject14.bin"/><Relationship Id="rId6" Type="http://schemas.openxmlformats.org/officeDocument/2006/relationships/image" Target="../media/image39.wmf"/><Relationship Id="rId7" Type="http://schemas.openxmlformats.org/officeDocument/2006/relationships/oleObject" Target="../embeddings/oleObject15.bin"/><Relationship Id="rId8" Type="http://schemas.openxmlformats.org/officeDocument/2006/relationships/image" Target="../media/image40.wmf"/><Relationship Id="rId9" Type="http://schemas.openxmlformats.org/officeDocument/2006/relationships/oleObject" Target="../embeddings/oleObject16.bin"/><Relationship Id="rId10" Type="http://schemas.openxmlformats.org/officeDocument/2006/relationships/image" Target="../media/image41.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1.bin"/><Relationship Id="rId5" Type="http://schemas.openxmlformats.org/officeDocument/2006/relationships/image" Target="../media/image6.emf"/><Relationship Id="rId6" Type="http://schemas.openxmlformats.org/officeDocument/2006/relationships/oleObject" Target="../embeddings/oleObject2.bin"/><Relationship Id="rId7" Type="http://schemas.openxmlformats.org/officeDocument/2006/relationships/image" Target="../media/image7.wmf"/><Relationship Id="rId8" Type="http://schemas.openxmlformats.org/officeDocument/2006/relationships/oleObject" Target="../embeddings/oleObject3.bin"/><Relationship Id="rId9" Type="http://schemas.openxmlformats.org/officeDocument/2006/relationships/image" Target="../media/image8.emf"/><Relationship Id="rId10" Type="http://schemas.openxmlformats.org/officeDocument/2006/relationships/image" Target="../media/image9.tif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Simple Linear Regression for Forecasting</a:t>
            </a:r>
            <a:endParaRPr lang="en-US" dirty="0"/>
          </a:p>
        </p:txBody>
      </p:sp>
      <p:sp>
        <p:nvSpPr>
          <p:cNvPr id="3" name="Subtitle 2"/>
          <p:cNvSpPr>
            <a:spLocks noGrp="1"/>
          </p:cNvSpPr>
          <p:nvPr>
            <p:ph type="subTitle" idx="1"/>
          </p:nvPr>
        </p:nvSpPr>
        <p:spPr/>
        <p:txBody>
          <a:bodyPr/>
          <a:lstStyle/>
          <a:p>
            <a:r>
              <a:rPr lang="en-US" dirty="0" smtClean="0"/>
              <a:t>Chapter 7</a:t>
            </a:r>
            <a:endParaRPr lang="en-US" dirty="0"/>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63880" y="5068358"/>
            <a:ext cx="2675634" cy="640241"/>
          </a:xfrm>
          <a:prstGeom prst="rect">
            <a:avLst/>
          </a:prstGeom>
        </p:spPr>
      </p:pic>
      <p:sp>
        <p:nvSpPr>
          <p:cNvPr id="2" name="Title 1"/>
          <p:cNvSpPr>
            <a:spLocks noGrp="1"/>
          </p:cNvSpPr>
          <p:nvPr>
            <p:ph type="title"/>
          </p:nvPr>
        </p:nvSpPr>
        <p:spPr/>
        <p:txBody>
          <a:bodyPr>
            <a:normAutofit/>
          </a:bodyPr>
          <a:lstStyle/>
          <a:p>
            <a:r>
              <a:rPr lang="en-US" dirty="0"/>
              <a:t>7.2 Fitting a Regression Line by </a:t>
            </a:r>
            <a:br>
              <a:rPr lang="en-US" dirty="0"/>
            </a:br>
            <a:r>
              <a:rPr lang="en-US" dirty="0"/>
              <a:t>Ordinary Least Squares (OLS)</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pPr marL="0" indent="0">
              <a:buNone/>
            </a:pPr>
            <a:r>
              <a:rPr lang="en-US" sz="1800" b="1" dirty="0" smtClean="0">
                <a:solidFill>
                  <a:srgbClr val="873B1F"/>
                </a:solidFill>
              </a:rPr>
              <a:t>The Method of Ordinary Least Squares (OLS)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10</a:t>
            </a:fld>
            <a:endParaRPr lang="en-US" dirty="0"/>
          </a:p>
        </p:txBody>
      </p:sp>
      <p:sp>
        <p:nvSpPr>
          <p:cNvPr id="8" name="Content Placeholder 2"/>
          <p:cNvSpPr txBox="1">
            <a:spLocks/>
          </p:cNvSpPr>
          <p:nvPr/>
        </p:nvSpPr>
        <p:spPr>
          <a:xfrm>
            <a:off x="685799" y="1851913"/>
            <a:ext cx="7543800" cy="2910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Table 7.1	</a:t>
            </a:r>
            <a:r>
              <a:rPr lang="en-US" sz="1600" b="1" dirty="0" smtClean="0">
                <a:solidFill>
                  <a:srgbClr val="873B1F"/>
                </a:solidFill>
              </a:rPr>
              <a:t>Spreadsheet for Regression Calculations </a:t>
            </a:r>
            <a:r>
              <a:rPr lang="en-US" sz="1600" b="1" smtClean="0">
                <a:solidFill>
                  <a:srgbClr val="873B1F"/>
                </a:solidFill>
              </a:rPr>
              <a:t>Using Equation (7.5)</a:t>
            </a:r>
            <a:endParaRPr lang="en-US" sz="1600" b="1" i="1" dirty="0">
              <a:solidFill>
                <a:srgbClr val="873B1F"/>
              </a:solidFill>
            </a:endParaRPr>
          </a:p>
        </p:txBody>
      </p:sp>
      <p:pic>
        <p:nvPicPr>
          <p:cNvPr id="9" name="Picture 8"/>
          <p:cNvPicPr>
            <a:picLocks noChangeAspect="1"/>
          </p:cNvPicPr>
          <p:nvPr/>
        </p:nvPicPr>
        <p:blipFill>
          <a:blip r:embed="rId3"/>
          <a:stretch>
            <a:fillRect/>
          </a:stretch>
        </p:blipFill>
        <p:spPr>
          <a:xfrm>
            <a:off x="685796" y="2195381"/>
            <a:ext cx="7443555" cy="2714076"/>
          </a:xfrm>
          <a:prstGeom prst="rect">
            <a:avLst/>
          </a:prstGeom>
        </p:spPr>
      </p:pic>
    </p:spTree>
    <p:extLst>
      <p:ext uri="{BB962C8B-B14F-4D97-AF65-F5344CB8AC3E}">
        <p14:creationId xmlns:p14="http://schemas.microsoft.com/office/powerpoint/2010/main" val="114254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798" y="2350484"/>
            <a:ext cx="5077279" cy="3307121"/>
          </a:xfrm>
          <a:prstGeom prst="rect">
            <a:avLst/>
          </a:prstGeom>
        </p:spPr>
      </p:pic>
      <p:sp>
        <p:nvSpPr>
          <p:cNvPr id="2" name="Title 1"/>
          <p:cNvSpPr>
            <a:spLocks noGrp="1"/>
          </p:cNvSpPr>
          <p:nvPr>
            <p:ph type="title"/>
          </p:nvPr>
        </p:nvSpPr>
        <p:spPr/>
        <p:txBody>
          <a:bodyPr>
            <a:normAutofit/>
          </a:bodyPr>
          <a:lstStyle/>
          <a:p>
            <a:r>
              <a:rPr lang="en-US" dirty="0"/>
              <a:t>7.2 Fitting a Regression Line by </a:t>
            </a:r>
            <a:br>
              <a:rPr lang="en-US" dirty="0"/>
            </a:br>
            <a:r>
              <a:rPr lang="en-US" dirty="0"/>
              <a:t>Ordinary Least Squares (OLS)</a:t>
            </a:r>
            <a:endParaRPr lang="en-US" sz="2800" dirty="0"/>
          </a:p>
        </p:txBody>
      </p:sp>
      <p:sp>
        <p:nvSpPr>
          <p:cNvPr id="3" name="Content Placeholder 2"/>
          <p:cNvSpPr>
            <a:spLocks noGrp="1"/>
          </p:cNvSpPr>
          <p:nvPr>
            <p:ph idx="1"/>
          </p:nvPr>
        </p:nvSpPr>
        <p:spPr>
          <a:xfrm>
            <a:off x="685798" y="2005128"/>
            <a:ext cx="7326984" cy="263911"/>
          </a:xfrm>
        </p:spPr>
        <p:txBody>
          <a:bodyPr>
            <a:normAutofit/>
          </a:bodyPr>
          <a:lstStyle/>
          <a:p>
            <a:pPr marL="0" indent="0">
              <a:buNone/>
            </a:pPr>
            <a:r>
              <a:rPr lang="en-US" sz="1600" b="1" dirty="0" smtClean="0">
                <a:solidFill>
                  <a:srgbClr val="873B1F"/>
                </a:solidFill>
              </a:rPr>
              <a:t>Example 7.3: Baseball Salaries: Scatterplot and Regression Line</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11</a:t>
            </a:fld>
            <a:endParaRPr lang="en-US" dirty="0"/>
          </a:p>
        </p:txBody>
      </p:sp>
      <p:sp>
        <p:nvSpPr>
          <p:cNvPr id="8" name="TextBox 7"/>
          <p:cNvSpPr txBox="1"/>
          <p:nvPr/>
        </p:nvSpPr>
        <p:spPr>
          <a:xfrm>
            <a:off x="685798" y="5830218"/>
            <a:ext cx="4541982" cy="246221"/>
          </a:xfrm>
          <a:prstGeom prst="rect">
            <a:avLst/>
          </a:prstGeom>
          <a:noFill/>
        </p:spPr>
        <p:txBody>
          <a:bodyPr wrap="square" lIns="0" tIns="0" rIns="0" bIns="0" rtlCol="0">
            <a:spAutoFit/>
          </a:bodyPr>
          <a:lstStyle/>
          <a:p>
            <a:r>
              <a:rPr lang="en-IN" sz="1600" dirty="0" smtClean="0">
                <a:latin typeface="Arial" charset="0"/>
                <a:ea typeface="Arial" charset="0"/>
                <a:cs typeface="Arial" charset="0"/>
              </a:rPr>
              <a:t>Salary ($000s) = 224 + 43.6 years in majors.</a:t>
            </a:r>
            <a:endParaRPr lang="en-US" sz="1600" dirty="0">
              <a:latin typeface="Arial" charset="0"/>
              <a:ea typeface="Arial" charset="0"/>
              <a:cs typeface="Arial" charset="0"/>
            </a:endParaRPr>
          </a:p>
        </p:txBody>
      </p:sp>
      <p:sp>
        <p:nvSpPr>
          <p:cNvPr id="10" name="Content Placeholder 2"/>
          <p:cNvSpPr txBox="1">
            <a:spLocks/>
          </p:cNvSpPr>
          <p:nvPr/>
        </p:nvSpPr>
        <p:spPr>
          <a:xfrm>
            <a:off x="685798" y="1481328"/>
            <a:ext cx="7326984" cy="35172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mtClean="0">
                <a:solidFill>
                  <a:srgbClr val="873B1F"/>
                </a:solidFill>
              </a:rPr>
              <a:t>The Method of Ordinary Least Squares (OLS)</a:t>
            </a:r>
            <a:endParaRPr lang="en-US" sz="1800" b="1" dirty="0" smtClean="0">
              <a:solidFill>
                <a:srgbClr val="873B1F"/>
              </a:solidFill>
            </a:endParaRPr>
          </a:p>
        </p:txBody>
      </p:sp>
      <p:sp>
        <p:nvSpPr>
          <p:cNvPr id="11" name="Text Box 6"/>
          <p:cNvSpPr txBox="1">
            <a:spLocks noChangeArrowheads="1"/>
          </p:cNvSpPr>
          <p:nvPr/>
        </p:nvSpPr>
        <p:spPr bwMode="auto">
          <a:xfrm>
            <a:off x="5898966" y="3049696"/>
            <a:ext cx="2536372" cy="1538883"/>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Questions</a:t>
            </a:r>
            <a:r>
              <a:rPr lang="en-GB" b="1" dirty="0" smtClean="0">
                <a:solidFill>
                  <a:srgbClr val="873B1F"/>
                </a:solidFill>
                <a:latin typeface="Arial" charset="0"/>
                <a:ea typeface="Arial" charset="0"/>
                <a:cs typeface="Arial" charset="0"/>
              </a:rPr>
              <a:t>:</a:t>
            </a:r>
          </a:p>
          <a:p>
            <a:pPr marL="173038" indent="-173038" defTabSz="1047750" eaLnBrk="0" hangingPunct="0">
              <a:spcBef>
                <a:spcPts val="600"/>
              </a:spcBef>
              <a:buFont typeface="Arial" charset="0"/>
              <a:buChar char="•"/>
            </a:pPr>
            <a:r>
              <a:rPr lang="en-GB" dirty="0" smtClean="0">
                <a:solidFill>
                  <a:srgbClr val="873B1F"/>
                </a:solidFill>
                <a:latin typeface="Arial" charset="0"/>
                <a:ea typeface="Arial" charset="0"/>
                <a:cs typeface="Arial" charset="0"/>
              </a:rPr>
              <a:t>Is a linear relationship appropriate?</a:t>
            </a:r>
          </a:p>
          <a:p>
            <a:pPr marL="173038" indent="-173038" defTabSz="1047750" eaLnBrk="0" hangingPunct="0">
              <a:spcBef>
                <a:spcPts val="600"/>
              </a:spcBef>
              <a:buFont typeface="Arial" charset="0"/>
              <a:buChar char="•"/>
            </a:pPr>
            <a:r>
              <a:rPr lang="en-GB" u="none" dirty="0" smtClean="0">
                <a:solidFill>
                  <a:srgbClr val="873B1F"/>
                </a:solidFill>
                <a:latin typeface="Arial" charset="0"/>
                <a:ea typeface="Arial" charset="0"/>
                <a:cs typeface="Arial" charset="0"/>
              </a:rPr>
              <a:t>What do you observe from the scatterplot?</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600399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7.3 A Case Study on the Price of Gasoline</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r>
              <a:rPr lang="en-US" sz="1800" dirty="0"/>
              <a:t>Suppose we are interested in predicting the price of (unleaded regular) gasoline (at the pump), given the price of crude oil at the refinery.</a:t>
            </a:r>
          </a:p>
          <a:p>
            <a:r>
              <a:rPr lang="en-US" sz="1800" dirty="0"/>
              <a:t>We examine monthly data; see the text for definitions of the variables.</a:t>
            </a:r>
          </a:p>
          <a:p>
            <a:r>
              <a:rPr lang="en-US" sz="1800" dirty="0"/>
              <a:t>The price of crude oil takes some time to have its effect on the pump price, so we lag the price of crude by one month.</a:t>
            </a:r>
            <a:r>
              <a:rPr lang="en-US" sz="1800" b="1" dirty="0">
                <a:solidFill>
                  <a:srgbClr val="FF0000"/>
                </a:solidFill>
              </a:rPr>
              <a:t> </a:t>
            </a:r>
          </a:p>
          <a:p>
            <a:pPr>
              <a:tabLst>
                <a:tab pos="2508250" algn="l"/>
              </a:tabLst>
            </a:pPr>
            <a:r>
              <a:rPr lang="en-US" sz="1800" dirty="0"/>
              <a:t>Define the variables: </a:t>
            </a:r>
            <a:r>
              <a:rPr lang="en-US" sz="1800" dirty="0" smtClean="0"/>
              <a:t>	</a:t>
            </a:r>
            <a:r>
              <a:rPr lang="en-US" sz="1800" i="1" dirty="0" smtClean="0"/>
              <a:t>Y </a:t>
            </a:r>
            <a:r>
              <a:rPr lang="en-US" sz="1800" i="1" dirty="0"/>
              <a:t>= </a:t>
            </a:r>
            <a:r>
              <a:rPr lang="en-US" sz="1800" i="1" dirty="0" smtClean="0"/>
              <a:t>Unleaded</a:t>
            </a:r>
            <a:br>
              <a:rPr lang="en-US" sz="1800" i="1" dirty="0" smtClean="0"/>
            </a:br>
            <a:r>
              <a:rPr lang="en-US" sz="1800" i="1" dirty="0" smtClean="0"/>
              <a:t>	X </a:t>
            </a:r>
            <a:r>
              <a:rPr lang="en-US" sz="1800" i="1" dirty="0"/>
              <a:t>= L1_crude_price</a:t>
            </a:r>
            <a:endParaRPr lang="en-US"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12</a:t>
            </a:fld>
            <a:endParaRPr lang="en-US" dirty="0"/>
          </a:p>
        </p:txBody>
      </p:sp>
      <p:sp>
        <p:nvSpPr>
          <p:cNvPr id="10" name="Text Box 6"/>
          <p:cNvSpPr txBox="1">
            <a:spLocks noChangeArrowheads="1"/>
          </p:cNvSpPr>
          <p:nvPr/>
        </p:nvSpPr>
        <p:spPr bwMode="auto">
          <a:xfrm>
            <a:off x="685798" y="4646339"/>
            <a:ext cx="7326985" cy="984885"/>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Questions</a:t>
            </a:r>
            <a:r>
              <a:rPr lang="en-GB" b="1" dirty="0" smtClean="0">
                <a:solidFill>
                  <a:srgbClr val="873B1F"/>
                </a:solidFill>
                <a:latin typeface="Arial" charset="0"/>
                <a:ea typeface="Arial" charset="0"/>
                <a:cs typeface="Arial" charset="0"/>
              </a:rPr>
              <a:t>:</a:t>
            </a:r>
          </a:p>
          <a:p>
            <a:pPr marL="236538" indent="-236538" defTabSz="1047750" eaLnBrk="0" hangingPunct="0">
              <a:spcBef>
                <a:spcPts val="600"/>
              </a:spcBef>
              <a:buFont typeface="Arial" charset="0"/>
              <a:buChar char="•"/>
            </a:pPr>
            <a:r>
              <a:rPr lang="en-GB" dirty="0" smtClean="0">
                <a:solidFill>
                  <a:srgbClr val="873B1F"/>
                </a:solidFill>
                <a:latin typeface="Arial" charset="0"/>
                <a:ea typeface="Arial" charset="0"/>
                <a:cs typeface="Arial" charset="0"/>
              </a:rPr>
              <a:t>What other variables might we include in the model?</a:t>
            </a:r>
          </a:p>
          <a:p>
            <a:pPr marL="236538" indent="-236538" defTabSz="1047750" eaLnBrk="0" hangingPunct="0">
              <a:spcBef>
                <a:spcPts val="600"/>
              </a:spcBef>
              <a:buFont typeface="Arial" charset="0"/>
              <a:buChar char="•"/>
            </a:pPr>
            <a:r>
              <a:rPr lang="en-GB" u="none" dirty="0" smtClean="0">
                <a:solidFill>
                  <a:srgbClr val="873B1F"/>
                </a:solidFill>
                <a:latin typeface="Arial" charset="0"/>
                <a:ea typeface="Arial" charset="0"/>
                <a:cs typeface="Arial" charset="0"/>
              </a:rPr>
              <a:t>Why else might we use a lagged value for the </a:t>
            </a:r>
            <a:r>
              <a:rPr lang="en-GB" i="1" u="none" dirty="0" smtClean="0">
                <a:solidFill>
                  <a:srgbClr val="873B1F"/>
                </a:solidFill>
                <a:latin typeface="Arial" charset="0"/>
                <a:ea typeface="Arial" charset="0"/>
                <a:cs typeface="Arial" charset="0"/>
              </a:rPr>
              <a:t>X</a:t>
            </a:r>
            <a:r>
              <a:rPr lang="en-GB" u="none" dirty="0" smtClean="0">
                <a:solidFill>
                  <a:srgbClr val="873B1F"/>
                </a:solidFill>
                <a:latin typeface="Arial" charset="0"/>
                <a:ea typeface="Arial" charset="0"/>
                <a:cs typeface="Arial" charset="0"/>
              </a:rPr>
              <a:t> variable?</a:t>
            </a:r>
            <a:endParaRPr lang="en-GB" u="none"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95278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7.3 A Case Study on the Price of Gasoline</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r>
              <a:rPr lang="en-US" sz="1800" dirty="0"/>
              <a:t>Observe </a:t>
            </a:r>
            <a:r>
              <a:rPr lang="en-US" sz="1800" i="1" dirty="0"/>
              <a:t>Unleaded</a:t>
            </a:r>
            <a:r>
              <a:rPr lang="en-US" sz="1800" dirty="0"/>
              <a:t> and </a:t>
            </a:r>
            <a:r>
              <a:rPr lang="en-US" sz="1800" i="1" dirty="0"/>
              <a:t>L1_crude_price  </a:t>
            </a:r>
            <a:r>
              <a:rPr lang="en-US" sz="1800" dirty="0"/>
              <a:t>over n time periods, </a:t>
            </a:r>
            <a:r>
              <a:rPr lang="en-US" sz="1800" dirty="0" smtClean="0"/>
              <a:t/>
            </a:r>
            <a:br>
              <a:rPr lang="en-US" sz="1800" dirty="0" smtClean="0"/>
            </a:br>
            <a:r>
              <a:rPr lang="en-US" sz="1800" dirty="0" smtClean="0"/>
              <a:t>t </a:t>
            </a:r>
            <a:r>
              <a:rPr lang="en-US" sz="1800" dirty="0"/>
              <a:t>= 1, 2, …, n</a:t>
            </a:r>
          </a:p>
          <a:p>
            <a:r>
              <a:rPr lang="en-US" sz="1800" dirty="0"/>
              <a:t>Step 1: Plot </a:t>
            </a:r>
            <a:r>
              <a:rPr lang="en-US" sz="1800" i="1" dirty="0"/>
              <a:t>Y</a:t>
            </a:r>
            <a:r>
              <a:rPr lang="en-US" sz="1800" dirty="0"/>
              <a:t> = </a:t>
            </a:r>
            <a:r>
              <a:rPr lang="en-US" sz="1800" i="1" dirty="0"/>
              <a:t>Unleaded</a:t>
            </a:r>
            <a:r>
              <a:rPr lang="en-US" sz="1800" dirty="0"/>
              <a:t> against time</a:t>
            </a:r>
          </a:p>
          <a:p>
            <a:r>
              <a:rPr lang="en-US" sz="1800" dirty="0"/>
              <a:t>Step 2: Generate a scatter plot of </a:t>
            </a:r>
            <a:r>
              <a:rPr lang="en-US" sz="1800" i="1" dirty="0"/>
              <a:t>Y</a:t>
            </a:r>
            <a:r>
              <a:rPr lang="en-US" sz="1800" dirty="0"/>
              <a:t> against X = </a:t>
            </a:r>
            <a:r>
              <a:rPr lang="en-US" sz="1800" i="1" dirty="0"/>
              <a:t>L1_crude_price</a:t>
            </a:r>
          </a:p>
          <a:p>
            <a:r>
              <a:rPr lang="en-US" sz="1800" dirty="0"/>
              <a:t>Step 3: If several explanatory variables are available, plot </a:t>
            </a:r>
            <a:r>
              <a:rPr lang="en-US" sz="1800" i="1" dirty="0"/>
              <a:t>Y</a:t>
            </a:r>
            <a:r>
              <a:rPr lang="en-US" sz="1800" dirty="0"/>
              <a:t> against each of them to identify the most promising relationship</a:t>
            </a:r>
          </a:p>
          <a:p>
            <a:r>
              <a:rPr lang="en-US" sz="1800" dirty="0"/>
              <a:t>Step 4: Identify any unusual features in the data that may require special attention [A topic to which we return later]</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13</a:t>
            </a:fld>
            <a:endParaRPr lang="en-US" dirty="0"/>
          </a:p>
        </p:txBody>
      </p:sp>
    </p:spTree>
    <p:extLst>
      <p:ext uri="{BB962C8B-B14F-4D97-AF65-F5344CB8AC3E}">
        <p14:creationId xmlns:p14="http://schemas.microsoft.com/office/powerpoint/2010/main" val="2077423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7.3 A Case Study on the Price of Gasoline</a:t>
            </a:r>
            <a:endParaRPr lang="en-US" sz="2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14</a:t>
            </a:fld>
            <a:endParaRPr lang="en-US" dirty="0"/>
          </a:p>
        </p:txBody>
      </p:sp>
      <p:sp>
        <p:nvSpPr>
          <p:cNvPr id="9" name="Text Box 6"/>
          <p:cNvSpPr txBox="1">
            <a:spLocks noChangeArrowheads="1"/>
          </p:cNvSpPr>
          <p:nvPr/>
        </p:nvSpPr>
        <p:spPr bwMode="auto">
          <a:xfrm>
            <a:off x="685799" y="5846527"/>
            <a:ext cx="7326985"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a:t>
            </a:r>
            <a:r>
              <a:rPr lang="en-GB" b="1" dirty="0" smtClean="0">
                <a:solidFill>
                  <a:srgbClr val="873B1F"/>
                </a:solidFill>
                <a:latin typeface="Arial" charset="0"/>
                <a:ea typeface="Arial" charset="0"/>
                <a:cs typeface="Arial" charset="0"/>
              </a:rPr>
              <a:t>: </a:t>
            </a:r>
            <a:r>
              <a:rPr lang="en-GB" dirty="0" smtClean="0">
                <a:solidFill>
                  <a:srgbClr val="873B1F"/>
                </a:solidFill>
                <a:latin typeface="Arial" charset="0"/>
                <a:ea typeface="Arial" charset="0"/>
                <a:cs typeface="Arial" charset="0"/>
              </a:rPr>
              <a:t>What do you notice about this plot?</a:t>
            </a:r>
          </a:p>
        </p:txBody>
      </p:sp>
      <p:sp>
        <p:nvSpPr>
          <p:cNvPr id="8" name="Content Placeholder 2"/>
          <p:cNvSpPr txBox="1">
            <a:spLocks/>
          </p:cNvSpPr>
          <p:nvPr/>
        </p:nvSpPr>
        <p:spPr>
          <a:xfrm>
            <a:off x="685799" y="1514782"/>
            <a:ext cx="7543800" cy="2910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5" indent="-1095375">
              <a:lnSpc>
                <a:spcPct val="100000"/>
              </a:lnSpc>
              <a:buFont typeface="Arial" panose="020B0604020202020204" pitchFamily="34" charset="0"/>
              <a:buNone/>
            </a:pPr>
            <a:r>
              <a:rPr lang="en-US" sz="1600" b="1" dirty="0" smtClean="0">
                <a:solidFill>
                  <a:srgbClr val="182752"/>
                </a:solidFill>
              </a:rPr>
              <a:t>Figure 7.7	</a:t>
            </a:r>
            <a:r>
              <a:rPr lang="en-US" sz="1600" b="1" dirty="0" smtClean="0">
                <a:solidFill>
                  <a:srgbClr val="873B1F"/>
                </a:solidFill>
              </a:rPr>
              <a:t>Time Plot of U.S. Gasoline Prices, in Cents per Gallon </a:t>
            </a:r>
            <a:br>
              <a:rPr lang="en-US" sz="1600" b="1" dirty="0" smtClean="0">
                <a:solidFill>
                  <a:srgbClr val="873B1F"/>
                </a:solidFill>
              </a:rPr>
            </a:br>
            <a:r>
              <a:rPr lang="en-US" sz="1600" b="1" dirty="0" smtClean="0">
                <a:solidFill>
                  <a:srgbClr val="873B1F"/>
                </a:solidFill>
              </a:rPr>
              <a:t>(Jan 1996–Dec 2008)</a:t>
            </a:r>
            <a:endParaRPr lang="en-US" sz="1600" b="1" i="1" dirty="0">
              <a:solidFill>
                <a:srgbClr val="873B1F"/>
              </a:solidFill>
            </a:endParaRPr>
          </a:p>
        </p:txBody>
      </p:sp>
      <p:pic>
        <p:nvPicPr>
          <p:cNvPr id="4" name="Picture 3"/>
          <p:cNvPicPr>
            <a:picLocks noChangeAspect="1"/>
          </p:cNvPicPr>
          <p:nvPr/>
        </p:nvPicPr>
        <p:blipFill>
          <a:blip r:embed="rId2"/>
          <a:stretch>
            <a:fillRect/>
          </a:stretch>
        </p:blipFill>
        <p:spPr>
          <a:xfrm>
            <a:off x="685799" y="2177642"/>
            <a:ext cx="5681446" cy="3435604"/>
          </a:xfrm>
          <a:prstGeom prst="rect">
            <a:avLst/>
          </a:prstGeom>
        </p:spPr>
      </p:pic>
    </p:spTree>
    <p:extLst>
      <p:ext uri="{BB962C8B-B14F-4D97-AF65-F5344CB8AC3E}">
        <p14:creationId xmlns:p14="http://schemas.microsoft.com/office/powerpoint/2010/main" val="109581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7.3 A Case Study on the Price of Gasoline</a:t>
            </a:r>
            <a:endParaRPr lang="en-US" sz="2800" dirty="0"/>
          </a:p>
        </p:txBody>
      </p:sp>
      <p:sp>
        <p:nvSpPr>
          <p:cNvPr id="3" name="Content Placeholder 2"/>
          <p:cNvSpPr>
            <a:spLocks noGrp="1"/>
          </p:cNvSpPr>
          <p:nvPr>
            <p:ph idx="1"/>
          </p:nvPr>
        </p:nvSpPr>
        <p:spPr>
          <a:xfrm>
            <a:off x="685799" y="1481328"/>
            <a:ext cx="7543799" cy="4698810"/>
          </a:xfrm>
        </p:spPr>
        <p:txBody>
          <a:bodyPr>
            <a:normAutofit/>
          </a:bodyPr>
          <a:lstStyle/>
          <a:p>
            <a:r>
              <a:rPr lang="en-US" dirty="0"/>
              <a:t>Possible input variables that could relate to </a:t>
            </a:r>
            <a:r>
              <a:rPr lang="en-US" i="1" dirty="0"/>
              <a:t>Unleaded:</a:t>
            </a:r>
          </a:p>
          <a:p>
            <a:pPr lvl="1">
              <a:spcBef>
                <a:spcPts val="1100"/>
              </a:spcBef>
            </a:pPr>
            <a:r>
              <a:rPr lang="en-US" dirty="0"/>
              <a:t>The price of crude oil (“L1_crude_price”; in dollars  per barrel) </a:t>
            </a:r>
          </a:p>
          <a:p>
            <a:pPr lvl="1"/>
            <a:r>
              <a:rPr lang="en-US" dirty="0"/>
              <a:t>Unemployment (“L1_Unemp”; Overall percentage rate for the United States)</a:t>
            </a:r>
          </a:p>
          <a:p>
            <a:pPr lvl="1"/>
            <a:r>
              <a:rPr lang="en-US" dirty="0"/>
              <a:t>The S&amp;P 500 Stock Index (“L1_SP500”).</a:t>
            </a:r>
          </a:p>
          <a:p>
            <a:pPr lvl="1"/>
            <a:r>
              <a:rPr lang="en-US" dirty="0"/>
              <a:t>Total disposable income (“L1_PDI”; in billions of current dollars</a:t>
            </a:r>
            <a:r>
              <a:rPr lang="en-US" dirty="0" smtClean="0"/>
              <a:t>)</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15</a:t>
            </a:fld>
            <a:endParaRPr lang="en-US" dirty="0"/>
          </a:p>
        </p:txBody>
      </p:sp>
      <p:sp>
        <p:nvSpPr>
          <p:cNvPr id="8" name="Text Box 6"/>
          <p:cNvSpPr txBox="1">
            <a:spLocks noChangeArrowheads="1"/>
          </p:cNvSpPr>
          <p:nvPr/>
        </p:nvSpPr>
        <p:spPr bwMode="auto">
          <a:xfrm>
            <a:off x="685799" y="3974457"/>
            <a:ext cx="7326985" cy="553998"/>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a:t>
            </a:r>
            <a:r>
              <a:rPr lang="en-GB" b="1" dirty="0" smtClean="0">
                <a:solidFill>
                  <a:srgbClr val="873B1F"/>
                </a:solidFill>
                <a:latin typeface="Arial" charset="0"/>
                <a:ea typeface="Arial" charset="0"/>
                <a:cs typeface="Arial" charset="0"/>
              </a:rPr>
              <a:t>: </a:t>
            </a:r>
            <a:r>
              <a:rPr lang="en-GB" dirty="0" smtClean="0">
                <a:solidFill>
                  <a:srgbClr val="873B1F"/>
                </a:solidFill>
                <a:latin typeface="Arial" charset="0"/>
                <a:ea typeface="Arial" charset="0"/>
                <a:cs typeface="Arial" charset="0"/>
              </a:rPr>
              <a:t>What other variables might be important in the short term </a:t>
            </a:r>
            <a:br>
              <a:rPr lang="en-GB" dirty="0" smtClean="0">
                <a:solidFill>
                  <a:srgbClr val="873B1F"/>
                </a:solidFill>
                <a:latin typeface="Arial" charset="0"/>
                <a:ea typeface="Arial" charset="0"/>
                <a:cs typeface="Arial" charset="0"/>
              </a:rPr>
            </a:br>
            <a:r>
              <a:rPr lang="en-GB" dirty="0" smtClean="0">
                <a:solidFill>
                  <a:srgbClr val="873B1F"/>
                </a:solidFill>
                <a:latin typeface="Arial" charset="0"/>
                <a:ea typeface="Arial" charset="0"/>
                <a:cs typeface="Arial" charset="0"/>
              </a:rPr>
              <a:t>(i.e., over the next few months)?</a:t>
            </a:r>
          </a:p>
        </p:txBody>
      </p:sp>
    </p:spTree>
    <p:extLst>
      <p:ext uri="{BB962C8B-B14F-4D97-AF65-F5344CB8AC3E}">
        <p14:creationId xmlns:p14="http://schemas.microsoft.com/office/powerpoint/2010/main" val="1833626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93" t="14706" r="2099" b="7476"/>
          <a:stretch/>
        </p:blipFill>
        <p:spPr>
          <a:xfrm>
            <a:off x="685799" y="2275114"/>
            <a:ext cx="6927482" cy="3820886"/>
          </a:xfrm>
          <a:prstGeom prst="rect">
            <a:avLst/>
          </a:prstGeom>
        </p:spPr>
      </p:pic>
      <p:sp>
        <p:nvSpPr>
          <p:cNvPr id="2" name="Title 1"/>
          <p:cNvSpPr>
            <a:spLocks noGrp="1"/>
          </p:cNvSpPr>
          <p:nvPr>
            <p:ph type="title"/>
          </p:nvPr>
        </p:nvSpPr>
        <p:spPr/>
        <p:txBody>
          <a:bodyPr>
            <a:normAutofit/>
          </a:bodyPr>
          <a:lstStyle/>
          <a:p>
            <a:r>
              <a:rPr lang="en-US" dirty="0"/>
              <a:t>7.3 A Case Study on the Price of Gasoline</a:t>
            </a:r>
            <a:endParaRPr lang="en-US" sz="2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16</a:t>
            </a:fld>
            <a:endParaRPr lang="en-US" dirty="0"/>
          </a:p>
        </p:txBody>
      </p:sp>
      <p:sp>
        <p:nvSpPr>
          <p:cNvPr id="8" name="Content Placeholder 2"/>
          <p:cNvSpPr txBox="1">
            <a:spLocks/>
          </p:cNvSpPr>
          <p:nvPr/>
        </p:nvSpPr>
        <p:spPr>
          <a:xfrm>
            <a:off x="685799" y="1462042"/>
            <a:ext cx="7543800" cy="58616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6313" indent="-976313">
              <a:lnSpc>
                <a:spcPct val="100000"/>
              </a:lnSpc>
              <a:buFont typeface="Arial" panose="020B0604020202020204" pitchFamily="34" charset="0"/>
              <a:buNone/>
            </a:pPr>
            <a:r>
              <a:rPr lang="en-US" sz="1400" b="1" dirty="0" smtClean="0">
                <a:solidFill>
                  <a:srgbClr val="182752"/>
                </a:solidFill>
              </a:rPr>
              <a:t>Figure 7.8	</a:t>
            </a:r>
            <a:r>
              <a:rPr lang="en-US" sz="1400" b="1" dirty="0" smtClean="0">
                <a:solidFill>
                  <a:srgbClr val="873B1F"/>
                </a:solidFill>
              </a:rPr>
              <a:t>Matrix Plot: Gasoline Prices Against Price of Crude Oil, the S&amp;P Index, Personal Disposable Income (current prices), the Consumer Price Index (CPI), Retail Sales (</a:t>
            </a:r>
            <a:r>
              <a:rPr lang="en-US" sz="1400" b="1" dirty="0" err="1" smtClean="0">
                <a:solidFill>
                  <a:srgbClr val="873B1F"/>
                </a:solidFill>
              </a:rPr>
              <a:t>RR_sales</a:t>
            </a:r>
            <a:r>
              <a:rPr lang="en-US" sz="1400" b="1" dirty="0" smtClean="0">
                <a:solidFill>
                  <a:srgbClr val="873B1F"/>
                </a:solidFill>
              </a:rPr>
              <a:t>), and Demand (all lagged one period)</a:t>
            </a:r>
            <a:endParaRPr lang="en-US" sz="1400" b="1" i="1" dirty="0">
              <a:solidFill>
                <a:srgbClr val="873B1F"/>
              </a:solidFill>
            </a:endParaRPr>
          </a:p>
        </p:txBody>
      </p:sp>
    </p:spTree>
    <p:extLst>
      <p:ext uri="{BB962C8B-B14F-4D97-AF65-F5344CB8AC3E}">
        <p14:creationId xmlns:p14="http://schemas.microsoft.com/office/powerpoint/2010/main" val="21706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3188" b="13804"/>
          <a:stretch/>
        </p:blipFill>
        <p:spPr>
          <a:xfrm>
            <a:off x="685797" y="2571141"/>
            <a:ext cx="7425853" cy="2580097"/>
          </a:xfrm>
          <a:prstGeom prst="rect">
            <a:avLst/>
          </a:prstGeom>
        </p:spPr>
      </p:pic>
      <p:sp>
        <p:nvSpPr>
          <p:cNvPr id="2" name="Title 1"/>
          <p:cNvSpPr>
            <a:spLocks noGrp="1"/>
          </p:cNvSpPr>
          <p:nvPr>
            <p:ph type="title"/>
          </p:nvPr>
        </p:nvSpPr>
        <p:spPr/>
        <p:txBody>
          <a:bodyPr/>
          <a:lstStyle/>
          <a:p>
            <a:r>
              <a:rPr lang="en-US" dirty="0"/>
              <a:t>7.3 A Case Study on the Price of Gasoline</a:t>
            </a:r>
          </a:p>
        </p:txBody>
      </p:sp>
      <p:sp>
        <p:nvSpPr>
          <p:cNvPr id="3" name="Content Placeholder 2"/>
          <p:cNvSpPr>
            <a:spLocks noGrp="1"/>
          </p:cNvSpPr>
          <p:nvPr>
            <p:ph idx="1"/>
          </p:nvPr>
        </p:nvSpPr>
        <p:spPr>
          <a:xfrm>
            <a:off x="685800" y="1481328"/>
            <a:ext cx="7543800" cy="397145"/>
          </a:xfrm>
        </p:spPr>
        <p:txBody>
          <a:bodyPr/>
          <a:lstStyle/>
          <a:p>
            <a:pPr marL="0" indent="0">
              <a:buNone/>
            </a:pPr>
            <a:r>
              <a:rPr lang="en-US" b="1" dirty="0" smtClean="0">
                <a:solidFill>
                  <a:srgbClr val="873B1F"/>
                </a:solidFill>
              </a:rPr>
              <a:t>Correlation Analysis</a:t>
            </a: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17</a:t>
            </a:fld>
            <a:endParaRPr lang="en-US" dirty="0"/>
          </a:p>
        </p:txBody>
      </p:sp>
      <p:sp>
        <p:nvSpPr>
          <p:cNvPr id="8" name="Content Placeholder 2"/>
          <p:cNvSpPr txBox="1">
            <a:spLocks/>
          </p:cNvSpPr>
          <p:nvPr/>
        </p:nvSpPr>
        <p:spPr>
          <a:xfrm>
            <a:off x="685797" y="1962576"/>
            <a:ext cx="7543800" cy="52446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6313" indent="-976313">
              <a:lnSpc>
                <a:spcPct val="100000"/>
              </a:lnSpc>
              <a:buFont typeface="Arial" panose="020B0604020202020204" pitchFamily="34" charset="0"/>
              <a:buNone/>
            </a:pPr>
            <a:r>
              <a:rPr lang="en-US" sz="1600" b="1" dirty="0" smtClean="0">
                <a:solidFill>
                  <a:srgbClr val="182752"/>
                </a:solidFill>
              </a:rPr>
              <a:t>Table 7.2	</a:t>
            </a:r>
            <a:r>
              <a:rPr lang="en-US" sz="1600" b="1" dirty="0" smtClean="0">
                <a:solidFill>
                  <a:srgbClr val="873B1F"/>
                </a:solidFill>
              </a:rPr>
              <a:t>Correlations of Lagged Predictor Variables with Unleaded Price, and </a:t>
            </a:r>
            <a:r>
              <a:rPr lang="en-US" sz="1600" b="1" dirty="0" err="1" smtClean="0">
                <a:solidFill>
                  <a:srgbClr val="873B1F"/>
                </a:solidFill>
              </a:rPr>
              <a:t>Intercorrelations</a:t>
            </a:r>
            <a:r>
              <a:rPr lang="en-US" sz="1600" b="1" dirty="0" smtClean="0">
                <a:solidFill>
                  <a:srgbClr val="873B1F"/>
                </a:solidFill>
              </a:rPr>
              <a:t> (Jan 1996–Dec 2008)</a:t>
            </a:r>
            <a:endParaRPr lang="en-US" sz="1600" b="1" i="1" dirty="0">
              <a:solidFill>
                <a:srgbClr val="873B1F"/>
              </a:solidFill>
            </a:endParaRPr>
          </a:p>
        </p:txBody>
      </p:sp>
    </p:spTree>
    <p:extLst>
      <p:ext uri="{BB962C8B-B14F-4D97-AF65-F5344CB8AC3E}">
        <p14:creationId xmlns:p14="http://schemas.microsoft.com/office/powerpoint/2010/main" val="894568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3019" t="7806" r="13039" b="387"/>
          <a:stretch/>
        </p:blipFill>
        <p:spPr>
          <a:xfrm>
            <a:off x="685799" y="2495619"/>
            <a:ext cx="4971890" cy="3164951"/>
          </a:xfrm>
          <a:prstGeom prst="rect">
            <a:avLst/>
          </a:prstGeom>
        </p:spPr>
      </p:pic>
      <p:sp>
        <p:nvSpPr>
          <p:cNvPr id="2" name="Title 1"/>
          <p:cNvSpPr>
            <a:spLocks noGrp="1"/>
          </p:cNvSpPr>
          <p:nvPr>
            <p:ph type="title"/>
          </p:nvPr>
        </p:nvSpPr>
        <p:spPr/>
        <p:txBody>
          <a:bodyPr/>
          <a:lstStyle/>
          <a:p>
            <a:r>
              <a:rPr lang="en-US" dirty="0"/>
              <a:t>7.3 A Case Study on the Price of Gasoline</a:t>
            </a:r>
          </a:p>
        </p:txBody>
      </p:sp>
      <p:sp>
        <p:nvSpPr>
          <p:cNvPr id="3" name="Content Placeholder 2"/>
          <p:cNvSpPr>
            <a:spLocks noGrp="1"/>
          </p:cNvSpPr>
          <p:nvPr>
            <p:ph idx="1"/>
          </p:nvPr>
        </p:nvSpPr>
        <p:spPr/>
        <p:txBody>
          <a:bodyPr/>
          <a:lstStyle/>
          <a:p>
            <a:pPr marL="0" indent="0">
              <a:buNone/>
            </a:pPr>
            <a:r>
              <a:rPr lang="en-US" b="1" dirty="0" smtClean="0">
                <a:solidFill>
                  <a:srgbClr val="873B1F"/>
                </a:solidFill>
              </a:rPr>
              <a:t>Regression Analysis</a:t>
            </a: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sp>
        <p:nvSpPr>
          <p:cNvPr id="8" name="Content Placeholder 2"/>
          <p:cNvSpPr txBox="1">
            <a:spLocks/>
          </p:cNvSpPr>
          <p:nvPr/>
        </p:nvSpPr>
        <p:spPr>
          <a:xfrm>
            <a:off x="685800" y="5857449"/>
            <a:ext cx="7543800" cy="34576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Clr>
                <a:srgbClr val="873B1F"/>
              </a:buClr>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Clr>
                <a:srgbClr val="873B1F"/>
              </a:buClr>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Fitted regression line: </a:t>
            </a:r>
            <a:r>
              <a:rPr lang="en-US" sz="1800" i="1" dirty="0" smtClean="0"/>
              <a:t>Unleaded = </a:t>
            </a:r>
            <a:r>
              <a:rPr lang="en-US" sz="1800" dirty="0" smtClean="0"/>
              <a:t>0.688 + 0.0271 </a:t>
            </a:r>
            <a:r>
              <a:rPr lang="en-US" sz="1800" i="1" dirty="0" smtClean="0"/>
              <a:t>L1_crude_price</a:t>
            </a:r>
            <a:endParaRPr lang="en-US" sz="1800" dirty="0"/>
          </a:p>
        </p:txBody>
      </p:sp>
      <p:sp>
        <p:nvSpPr>
          <p:cNvPr id="9" name="Text Box 6"/>
          <p:cNvSpPr txBox="1">
            <a:spLocks noChangeArrowheads="1"/>
          </p:cNvSpPr>
          <p:nvPr/>
        </p:nvSpPr>
        <p:spPr bwMode="auto">
          <a:xfrm>
            <a:off x="5889171" y="3485984"/>
            <a:ext cx="2340428" cy="830997"/>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a:t>
            </a:r>
            <a:r>
              <a:rPr lang="en-GB" b="1" dirty="0" smtClean="0">
                <a:solidFill>
                  <a:srgbClr val="873B1F"/>
                </a:solidFill>
                <a:latin typeface="Arial" charset="0"/>
                <a:ea typeface="Arial" charset="0"/>
                <a:cs typeface="Arial" charset="0"/>
              </a:rPr>
              <a:t>: </a:t>
            </a:r>
            <a:r>
              <a:rPr lang="en-GB" dirty="0" smtClean="0">
                <a:solidFill>
                  <a:srgbClr val="873B1F"/>
                </a:solidFill>
                <a:latin typeface="Arial" charset="0"/>
                <a:ea typeface="Arial" charset="0"/>
                <a:cs typeface="Arial" charset="0"/>
              </a:rPr>
              <a:t>How is </a:t>
            </a:r>
            <a:br>
              <a:rPr lang="en-GB" dirty="0" smtClean="0">
                <a:solidFill>
                  <a:srgbClr val="873B1F"/>
                </a:solidFill>
                <a:latin typeface="Arial" charset="0"/>
                <a:ea typeface="Arial" charset="0"/>
                <a:cs typeface="Arial" charset="0"/>
              </a:rPr>
            </a:br>
            <a:r>
              <a:rPr lang="en-GB" dirty="0" smtClean="0">
                <a:solidFill>
                  <a:srgbClr val="873B1F"/>
                </a:solidFill>
                <a:latin typeface="Arial" charset="0"/>
                <a:ea typeface="Arial" charset="0"/>
                <a:cs typeface="Arial" charset="0"/>
              </a:rPr>
              <a:t>this fitted line to be interpreted?</a:t>
            </a:r>
          </a:p>
        </p:txBody>
      </p:sp>
      <p:sp>
        <p:nvSpPr>
          <p:cNvPr id="10" name="Content Placeholder 2"/>
          <p:cNvSpPr txBox="1">
            <a:spLocks/>
          </p:cNvSpPr>
          <p:nvPr/>
        </p:nvSpPr>
        <p:spPr>
          <a:xfrm>
            <a:off x="685800" y="1893140"/>
            <a:ext cx="7543800" cy="52446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5" indent="-1095375">
              <a:lnSpc>
                <a:spcPct val="100000"/>
              </a:lnSpc>
              <a:buFont typeface="Arial" panose="020B0604020202020204" pitchFamily="34" charset="0"/>
              <a:buNone/>
            </a:pPr>
            <a:r>
              <a:rPr lang="en-US" sz="1600" b="1" dirty="0" smtClean="0">
                <a:solidFill>
                  <a:srgbClr val="182752"/>
                </a:solidFill>
              </a:rPr>
              <a:t>Figure 7.9	</a:t>
            </a:r>
            <a:r>
              <a:rPr lang="en-US" sz="1600" b="1" dirty="0" smtClean="0">
                <a:solidFill>
                  <a:srgbClr val="873B1F"/>
                </a:solidFill>
              </a:rPr>
              <a:t>Plot of Unleaded Prices Against Lagged Crude Oil Prices (L1_Crude_price)</a:t>
            </a:r>
            <a:endParaRPr lang="en-US" sz="1600" b="1" i="1" dirty="0">
              <a:solidFill>
                <a:srgbClr val="873B1F"/>
              </a:solidFill>
            </a:endParaRPr>
          </a:p>
        </p:txBody>
      </p:sp>
    </p:spTree>
    <p:extLst>
      <p:ext uri="{BB962C8B-B14F-4D97-AF65-F5344CB8AC3E}">
        <p14:creationId xmlns:p14="http://schemas.microsoft.com/office/powerpoint/2010/main" val="214464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7.4 How Good is the Fitted Line?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543800" cy="4483054"/>
              </a:xfrm>
            </p:spPr>
            <p:txBody>
              <a:bodyPr>
                <a:normAutofit/>
              </a:bodyPr>
              <a:lstStyle/>
              <a:p>
                <a:pPr marL="0" indent="0">
                  <a:buNone/>
                </a:pPr>
                <a:r>
                  <a:rPr lang="en-US" b="1" dirty="0" smtClean="0">
                    <a:solidFill>
                      <a:srgbClr val="873B1F"/>
                    </a:solidFill>
                  </a:rPr>
                  <a:t>Partition of the Sum of Squares</a:t>
                </a:r>
              </a:p>
              <a:p>
                <a:pPr>
                  <a:spcBef>
                    <a:spcPts val="2200"/>
                  </a:spcBef>
                </a:pPr>
                <a:r>
                  <a:rPr lang="en-US" sz="1800" dirty="0"/>
                  <a:t>Total Sum of Squares</a:t>
                </a:r>
                <a:r>
                  <a:rPr lang="en-US" sz="1800" dirty="0" smtClean="0"/>
                  <a:t>:</a:t>
                </a:r>
                <a:endParaRPr lang="en-US" sz="1800" dirty="0"/>
              </a:p>
              <a:p>
                <a:endParaRPr lang="en-US" sz="1800" dirty="0" smtClean="0"/>
              </a:p>
              <a:p>
                <a:r>
                  <a:rPr lang="en-US" sz="1800" dirty="0" smtClean="0"/>
                  <a:t>Sum </a:t>
                </a:r>
                <a:r>
                  <a:rPr lang="en-US" sz="1800" dirty="0"/>
                  <a:t>of Squared Errors (Unexplained Variation):</a:t>
                </a:r>
              </a:p>
              <a:p>
                <a:endParaRPr lang="en-US" sz="1800" dirty="0"/>
              </a:p>
              <a:p>
                <a:endParaRPr lang="en-US" sz="1800" dirty="0"/>
              </a:p>
              <a:p>
                <a:pPr marL="238125" indent="0">
                  <a:buNone/>
                </a:pPr>
                <a:r>
                  <a:rPr lang="en-US" sz="1800" dirty="0" smtClean="0"/>
                  <a:t>where </a:t>
                </a:r>
                <a14:m>
                  <m:oMath xmlns:m="http://schemas.openxmlformats.org/officeDocument/2006/math">
                    <m:acc>
                      <m:accPr>
                        <m:chr m:val="̂"/>
                        <m:ctrlPr>
                          <a:rPr lang="en-US" sz="1800" i="1">
                            <a:latin typeface="Cambria Math" charset="0"/>
                          </a:rPr>
                        </m:ctrlPr>
                      </m:accPr>
                      <m:e>
                        <m:r>
                          <a:rPr lang="en-US" sz="1800" i="1">
                            <a:latin typeface="Cambria Math" charset="0"/>
                          </a:rPr>
                          <m:t>𝑌</m:t>
                        </m:r>
                        <m:r>
                          <a:rPr lang="en-GB" sz="1800" i="1" baseline="-25000">
                            <a:latin typeface="Cambria Math" panose="02040503050406030204" pitchFamily="18" charset="0"/>
                          </a:rPr>
                          <m:t>𝑖</m:t>
                        </m:r>
                      </m:e>
                    </m:acc>
                  </m:oMath>
                </a14:m>
                <a:r>
                  <a:rPr lang="en-US" sz="1800" dirty="0" smtClean="0"/>
                  <a:t> is the predicted value of </a:t>
                </a:r>
                <a:r>
                  <a:rPr lang="en-US" sz="1800" i="1" dirty="0" smtClean="0"/>
                  <a:t>Y</a:t>
                </a:r>
                <a:r>
                  <a:rPr lang="en-US" sz="1800" dirty="0" smtClean="0"/>
                  <a:t> for each </a:t>
                </a:r>
                <a:r>
                  <a:rPr lang="en-US" sz="1800" i="1" dirty="0"/>
                  <a:t>X</a:t>
                </a:r>
                <a:r>
                  <a:rPr lang="en-US" sz="1800" i="1" baseline="-25000" dirty="0"/>
                  <a:t>i</a:t>
                </a:r>
                <a:r>
                  <a:rPr lang="en-US" sz="1800" i="1" dirty="0"/>
                  <a:t> </a:t>
                </a:r>
                <a:r>
                  <a:rPr lang="en-US" sz="1800" dirty="0" smtClean="0"/>
                  <a:t>value</a:t>
                </a:r>
              </a:p>
              <a:p>
                <a:pPr>
                  <a:spcBef>
                    <a:spcPts val="1600"/>
                  </a:spcBef>
                </a:pPr>
                <a:r>
                  <a:rPr lang="en-US" sz="1800" dirty="0" smtClean="0"/>
                  <a:t>Sum </a:t>
                </a:r>
                <a:r>
                  <a:rPr lang="en-US" sz="1800" dirty="0"/>
                  <a:t>of Squares accounted for by the regression equation:</a:t>
                </a:r>
              </a:p>
              <a:p>
                <a:endParaRPr lang="en-US" sz="1800" dirty="0"/>
              </a:p>
              <a:p>
                <a:endParaRPr lang="en-US" sz="1800" dirty="0"/>
              </a:p>
              <a:p>
                <a:r>
                  <a:rPr lang="en-US" sz="1800" dirty="0"/>
                  <a:t>The sums of squares are partitioned</a:t>
                </a:r>
                <a:r>
                  <a:rPr lang="en-US" sz="1800" dirty="0" smtClean="0"/>
                  <a:t>:</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543800" cy="4483054"/>
              </a:xfrm>
              <a:blipFill rotWithShape="0">
                <a:blip r:embed="rId2"/>
                <a:stretch>
                  <a:fillRect l="-2102" t="-2313"/>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3532909" y="1787237"/>
                <a:ext cx="2581476"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𝑆𝑆𝑇</m:t>
                      </m:r>
                      <m:r>
                        <a:rPr lang="en-US" b="0" i="1" smtClean="0">
                          <a:latin typeface="Cambria Math" charset="0"/>
                        </a:rPr>
                        <m:t>=</m:t>
                      </m:r>
                      <m:sSub>
                        <m:sSubPr>
                          <m:ctrlPr>
                            <a:rPr lang="en-US" b="0" i="1" smtClean="0">
                              <a:latin typeface="Cambria Math" charset="0"/>
                            </a:rPr>
                          </m:ctrlPr>
                        </m:sSubPr>
                        <m:e>
                          <m:r>
                            <a:rPr lang="en-US" b="0" i="1" smtClean="0">
                              <a:latin typeface="Cambria Math" charset="0"/>
                            </a:rPr>
                            <m:t>𝑆</m:t>
                          </m:r>
                        </m:e>
                        <m:sub>
                          <m:r>
                            <a:rPr lang="en-US" b="0" i="1" smtClean="0">
                              <a:latin typeface="Cambria Math" charset="0"/>
                            </a:rPr>
                            <m:t>𝑌𝑌</m:t>
                          </m:r>
                        </m:sub>
                      </m:sSub>
                      <m:r>
                        <a:rPr lang="en-US" b="0" i="1" smtClean="0">
                          <a:latin typeface="Cambria Math" charset="0"/>
                        </a:rPr>
                        <m:t>=</m:t>
                      </m:r>
                      <m:nary>
                        <m:naryPr>
                          <m:chr m:val="∑"/>
                          <m:ctrlPr>
                            <a:rPr lang="is-IS" b="0" i="1" smtClean="0">
                              <a:latin typeface="Cambria Math" charset="0"/>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𝑛</m:t>
                          </m:r>
                        </m:sup>
                        <m:e>
                          <m:r>
                            <a:rPr lang="en-US" b="0" i="1" smtClean="0">
                              <a:latin typeface="Cambria Math" charset="0"/>
                            </a:rPr>
                            <m:t>(</m:t>
                          </m:r>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𝑖</m:t>
                              </m:r>
                            </m:sub>
                          </m:sSub>
                          <m:r>
                            <a:rPr lang="en-US" b="0" i="1" smtClean="0">
                              <a:latin typeface="Cambria Math" charset="0"/>
                            </a:rPr>
                            <m:t>−</m:t>
                          </m:r>
                          <m:acc>
                            <m:accPr>
                              <m:chr m:val="̅"/>
                              <m:ctrlPr>
                                <a:rPr lang="en-US" b="0" i="1" smtClean="0">
                                  <a:latin typeface="Cambria Math" charset="0"/>
                                </a:rPr>
                              </m:ctrlPr>
                            </m:accPr>
                            <m:e>
                              <m:r>
                                <a:rPr lang="en-US" b="0" i="1" smtClean="0">
                                  <a:latin typeface="Cambria Math" charset="0"/>
                                </a:rPr>
                                <m:t>𝑌</m:t>
                              </m:r>
                            </m:e>
                          </m:acc>
                          <m:sSup>
                            <m:sSupPr>
                              <m:ctrlPr>
                                <a:rPr lang="en-US" b="0" i="1" smtClean="0">
                                  <a:latin typeface="Cambria Math" charset="0"/>
                                </a:rPr>
                              </m:ctrlPr>
                            </m:sSupPr>
                            <m:e>
                              <m:r>
                                <a:rPr lang="en-US" b="0" i="1" smtClean="0">
                                  <a:latin typeface="Cambria Math" charset="0"/>
                                </a:rPr>
                                <m:t>)</m:t>
                              </m:r>
                            </m:e>
                            <m:sup>
                              <m:r>
                                <a:rPr lang="en-US" b="0" i="1" smtClean="0">
                                  <a:latin typeface="Cambria Math" charset="0"/>
                                </a:rPr>
                                <m:t>2</m:t>
                              </m:r>
                            </m:sup>
                          </m:sSup>
                        </m:e>
                      </m:nary>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532909" y="1787237"/>
                <a:ext cx="2581476" cy="756233"/>
              </a:xfrm>
              <a:prstGeom prst="rect">
                <a:avLst/>
              </a:prstGeom>
              <a:blipFill rotWithShape="0">
                <a:blip r:embed="rId3"/>
                <a:stretch>
                  <a:fillRect b="-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532909" y="3008100"/>
                <a:ext cx="2003689"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𝑆𝑆𝐸</m:t>
                      </m:r>
                      <m:r>
                        <a:rPr lang="en-US" b="0" i="1" smtClean="0">
                          <a:latin typeface="Cambria Math" charset="0"/>
                        </a:rPr>
                        <m:t>=</m:t>
                      </m:r>
                      <m:nary>
                        <m:naryPr>
                          <m:chr m:val="∑"/>
                          <m:ctrlPr>
                            <a:rPr lang="is-IS" b="0" i="1" smtClean="0">
                              <a:latin typeface="Cambria Math" charset="0"/>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𝑛</m:t>
                          </m:r>
                        </m:sup>
                        <m:e>
                          <m:r>
                            <a:rPr lang="en-US" b="0" i="1" smtClean="0">
                              <a:latin typeface="Cambria Math" charset="0"/>
                            </a:rPr>
                            <m:t>(</m:t>
                          </m:r>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𝑖</m:t>
                              </m:r>
                            </m:sub>
                          </m:sSub>
                          <m:r>
                            <a:rPr lang="en-US" b="0" i="1" smtClean="0">
                              <a:latin typeface="Cambria Math" charset="0"/>
                            </a:rPr>
                            <m:t>−</m:t>
                          </m:r>
                          <m:acc>
                            <m:accPr>
                              <m:chr m:val="̂"/>
                              <m:ctrlPr>
                                <a:rPr lang="en-US" i="1">
                                  <a:latin typeface="Cambria Math" charset="0"/>
                                </a:rPr>
                              </m:ctrlPr>
                            </m:accPr>
                            <m:e>
                              <m:r>
                                <a:rPr lang="en-US" i="1">
                                  <a:latin typeface="Cambria Math" charset="0"/>
                                </a:rPr>
                                <m:t>𝑌</m:t>
                              </m:r>
                              <m:r>
                                <a:rPr lang="en-GB" i="1" baseline="-25000">
                                  <a:latin typeface="Cambria Math" panose="02040503050406030204" pitchFamily="18" charset="0"/>
                                </a:rPr>
                                <m:t>𝑖</m:t>
                              </m:r>
                            </m:e>
                          </m:acc>
                          <m:sSup>
                            <m:sSupPr>
                              <m:ctrlPr>
                                <a:rPr lang="en-US" i="1">
                                  <a:latin typeface="Cambria Math" charset="0"/>
                                </a:rPr>
                              </m:ctrlPr>
                            </m:sSupPr>
                            <m:e>
                              <m:r>
                                <a:rPr lang="en-US" i="1">
                                  <a:latin typeface="Cambria Math" charset="0"/>
                                </a:rPr>
                                <m:t>)</m:t>
                              </m:r>
                            </m:e>
                            <m:sup>
                              <m:r>
                                <a:rPr lang="en-US" i="1">
                                  <a:latin typeface="Cambria Math" charset="0"/>
                                </a:rPr>
                                <m:t>2</m:t>
                              </m:r>
                            </m:sup>
                          </m:sSup>
                        </m:e>
                      </m:nary>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532909" y="3008100"/>
                <a:ext cx="2003689" cy="75623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532909" y="4652653"/>
                <a:ext cx="1954831"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𝑆𝑆𝑅</m:t>
                      </m:r>
                      <m:r>
                        <a:rPr lang="en-US" b="0" i="1" smtClean="0">
                          <a:latin typeface="Cambria Math" charset="0"/>
                        </a:rPr>
                        <m:t>=</m:t>
                      </m:r>
                      <m:nary>
                        <m:naryPr>
                          <m:chr m:val="∑"/>
                          <m:ctrlPr>
                            <a:rPr lang="is-IS" b="0" i="1" smtClean="0">
                              <a:latin typeface="Cambria Math" charset="0"/>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𝑛</m:t>
                          </m:r>
                        </m:sup>
                        <m:e>
                          <m:r>
                            <a:rPr lang="en-US" b="0" i="1" smtClean="0">
                              <a:latin typeface="Cambria Math" charset="0"/>
                            </a:rPr>
                            <m:t>(</m:t>
                          </m:r>
                          <m:sSub>
                            <m:sSubPr>
                              <m:ctrlPr>
                                <a:rPr lang="en-US" b="0" i="1" smtClean="0">
                                  <a:latin typeface="Cambria Math" charset="0"/>
                                </a:rPr>
                              </m:ctrlPr>
                            </m:sSubPr>
                            <m:e>
                              <m:acc>
                                <m:accPr>
                                  <m:chr m:val="̂"/>
                                  <m:ctrlPr>
                                    <a:rPr lang="en-US" b="0" i="1" smtClean="0">
                                      <a:latin typeface="Cambria Math" charset="0"/>
                                    </a:rPr>
                                  </m:ctrlPr>
                                </m:accPr>
                                <m:e>
                                  <m:r>
                                    <a:rPr lang="en-US" b="0" i="1" smtClean="0">
                                      <a:latin typeface="Cambria Math" charset="0"/>
                                    </a:rPr>
                                    <m:t>𝑌</m:t>
                                  </m:r>
                                </m:e>
                              </m:acc>
                            </m:e>
                            <m:sub>
                              <m:r>
                                <a:rPr lang="en-US" b="0" i="1" smtClean="0">
                                  <a:latin typeface="Cambria Math" charset="0"/>
                                </a:rPr>
                                <m:t>𝑖</m:t>
                              </m:r>
                            </m:sub>
                          </m:sSub>
                          <m:r>
                            <a:rPr lang="en-US" b="0" i="1" smtClean="0">
                              <a:latin typeface="Cambria Math" charset="0"/>
                            </a:rPr>
                            <m:t>−</m:t>
                          </m:r>
                          <m:acc>
                            <m:accPr>
                              <m:chr m:val="̅"/>
                              <m:ctrlPr>
                                <a:rPr lang="en-US" b="0" i="1" smtClean="0">
                                  <a:latin typeface="Cambria Math" charset="0"/>
                                </a:rPr>
                              </m:ctrlPr>
                            </m:accPr>
                            <m:e>
                              <m:r>
                                <a:rPr lang="en-US" b="0" i="1" smtClean="0">
                                  <a:latin typeface="Cambria Math" charset="0"/>
                                </a:rPr>
                                <m:t>𝑌</m:t>
                              </m:r>
                            </m:e>
                          </m:acc>
                          <m:sSup>
                            <m:sSupPr>
                              <m:ctrlPr>
                                <a:rPr lang="en-US" b="0" i="1" smtClean="0">
                                  <a:latin typeface="Cambria Math" charset="0"/>
                                </a:rPr>
                              </m:ctrlPr>
                            </m:sSupPr>
                            <m:e>
                              <m:r>
                                <a:rPr lang="en-US" b="0" i="1" smtClean="0">
                                  <a:latin typeface="Cambria Math" charset="0"/>
                                </a:rPr>
                                <m:t>)</m:t>
                              </m:r>
                            </m:e>
                            <m:sup>
                              <m:r>
                                <a:rPr lang="en-US" b="0" i="1" smtClean="0">
                                  <a:latin typeface="Cambria Math" charset="0"/>
                                </a:rPr>
                                <m:t>2</m:t>
                              </m:r>
                            </m:sup>
                          </m:sSup>
                        </m:e>
                      </m:nary>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532909" y="4652653"/>
                <a:ext cx="1954831" cy="756233"/>
              </a:xfrm>
              <a:prstGeom prst="rect">
                <a:avLst/>
              </a:prstGeom>
              <a:blipFill rotWithShape="0">
                <a:blip r:embed="rId5"/>
                <a:stretch>
                  <a:fillRect b="-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532909" y="5813286"/>
                <a:ext cx="18113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𝑆𝑆𝑇</m:t>
                      </m:r>
                      <m:r>
                        <a:rPr lang="en-US" b="0" i="1" smtClean="0">
                          <a:latin typeface="Cambria Math" charset="0"/>
                        </a:rPr>
                        <m:t>=</m:t>
                      </m:r>
                      <m:r>
                        <a:rPr lang="en-US" b="0" i="1" smtClean="0">
                          <a:latin typeface="Cambria Math" charset="0"/>
                        </a:rPr>
                        <m:t>𝑆𝑆𝑅</m:t>
                      </m:r>
                      <m:r>
                        <a:rPr lang="en-US" b="0" i="1" smtClean="0">
                          <a:latin typeface="Cambria Math" charset="0"/>
                        </a:rPr>
                        <m:t>+</m:t>
                      </m:r>
                      <m:r>
                        <a:rPr lang="en-US" b="0" i="1" smtClean="0">
                          <a:latin typeface="Cambria Math" charset="0"/>
                        </a:rPr>
                        <m:t>𝑆𝑆𝐸</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532909" y="5813286"/>
                <a:ext cx="1811393" cy="276999"/>
              </a:xfrm>
              <a:prstGeom prst="rect">
                <a:avLst/>
              </a:prstGeom>
              <a:blipFill rotWithShape="0">
                <a:blip r:embed="rId6"/>
                <a:stretch>
                  <a:fillRect l="-2694" r="-2357" b="-6667"/>
                </a:stretch>
              </a:blipFill>
            </p:spPr>
            <p:txBody>
              <a:bodyPr/>
              <a:lstStyle/>
              <a:p>
                <a:r>
                  <a:rPr lang="en-US">
                    <a:noFill/>
                  </a:rPr>
                  <a:t> </a:t>
                </a:r>
              </a:p>
            </p:txBody>
          </p:sp>
        </mc:Fallback>
      </mc:AlternateContent>
    </p:spTree>
    <p:extLst>
      <p:ext uri="{BB962C8B-B14F-4D97-AF65-F5344CB8AC3E}">
        <p14:creationId xmlns:p14="http://schemas.microsoft.com/office/powerpoint/2010/main" val="812353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7: Simple Linear Regression for Forecasting</a:t>
            </a:r>
            <a:endParaRPr lang="en-US" dirty="0"/>
          </a:p>
        </p:txBody>
      </p:sp>
      <p:sp>
        <p:nvSpPr>
          <p:cNvPr id="3" name="Content Placeholder 2"/>
          <p:cNvSpPr>
            <a:spLocks noGrp="1"/>
          </p:cNvSpPr>
          <p:nvPr>
            <p:ph idx="1"/>
          </p:nvPr>
        </p:nvSpPr>
        <p:spPr>
          <a:xfrm>
            <a:off x="685800" y="1481327"/>
            <a:ext cx="7543800" cy="3443964"/>
          </a:xfrm>
        </p:spPr>
        <p:txBody>
          <a:bodyPr>
            <a:noAutofit/>
          </a:bodyPr>
          <a:lstStyle/>
          <a:p>
            <a:pPr marL="574675" indent="-566738">
              <a:buNone/>
            </a:pPr>
            <a:r>
              <a:rPr lang="en-US" dirty="0" smtClean="0"/>
              <a:t>7.1	Relationship between Variables: Correlation and Causation</a:t>
            </a:r>
          </a:p>
          <a:p>
            <a:pPr marL="574675" indent="-566738">
              <a:buNone/>
            </a:pPr>
            <a:r>
              <a:rPr lang="en-US" dirty="0"/>
              <a:t>7</a:t>
            </a:r>
            <a:r>
              <a:rPr lang="en-US" dirty="0" smtClean="0"/>
              <a:t>.2	Fitting a Regression Line by Ordinary Least Squares (OLS)</a:t>
            </a:r>
          </a:p>
          <a:p>
            <a:pPr marL="574675" indent="-566738">
              <a:buNone/>
            </a:pPr>
            <a:r>
              <a:rPr lang="en-US" dirty="0"/>
              <a:t>7</a:t>
            </a:r>
            <a:r>
              <a:rPr lang="en-US" dirty="0" smtClean="0"/>
              <a:t>.3	A Case Study on the Price of Gasoline</a:t>
            </a:r>
          </a:p>
          <a:p>
            <a:pPr marL="574675" indent="-566738">
              <a:buNone/>
            </a:pPr>
            <a:r>
              <a:rPr lang="en-US" dirty="0"/>
              <a:t>7</a:t>
            </a:r>
            <a:r>
              <a:rPr lang="en-US" dirty="0" smtClean="0"/>
              <a:t>.4	How Good is the Fitted Line?</a:t>
            </a:r>
          </a:p>
          <a:p>
            <a:pPr marL="574675" indent="-566738">
              <a:buNone/>
            </a:pPr>
            <a:r>
              <a:rPr lang="en-US" dirty="0"/>
              <a:t>7</a:t>
            </a:r>
            <a:r>
              <a:rPr lang="en-US" dirty="0" smtClean="0"/>
              <a:t>.5	The Statistical Framework for Regression</a:t>
            </a:r>
          </a:p>
          <a:p>
            <a:pPr marL="574675" indent="-566738">
              <a:buNone/>
            </a:pPr>
            <a:r>
              <a:rPr lang="en-US" dirty="0"/>
              <a:t>7</a:t>
            </a:r>
            <a:r>
              <a:rPr lang="en-US" dirty="0" smtClean="0"/>
              <a:t>.6	Testing the Slope</a:t>
            </a:r>
          </a:p>
          <a:p>
            <a:pPr marL="574675" indent="-566738">
              <a:buNone/>
            </a:pPr>
            <a:r>
              <a:rPr lang="en-US" dirty="0" smtClean="0"/>
              <a:t>7.7	Forecasting Using Simple Linear Regression</a:t>
            </a:r>
          </a:p>
          <a:p>
            <a:pPr marL="574675" indent="-566738">
              <a:buNone/>
            </a:pPr>
            <a:r>
              <a:rPr lang="en-US" dirty="0" smtClean="0"/>
              <a:t>7.8	Forecasting Using Leading Indicators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7.4 How Good is the Fitted Line?</a:t>
            </a:r>
            <a:endParaRPr lang="en-US" dirty="0"/>
          </a:p>
        </p:txBody>
      </p:sp>
      <p:sp>
        <p:nvSpPr>
          <p:cNvPr id="3" name="Content Placeholder 2"/>
          <p:cNvSpPr>
            <a:spLocks noGrp="1"/>
          </p:cNvSpPr>
          <p:nvPr>
            <p:ph idx="1"/>
          </p:nvPr>
        </p:nvSpPr>
        <p:spPr/>
        <p:txBody>
          <a:bodyPr>
            <a:noAutofit/>
          </a:bodyPr>
          <a:lstStyle/>
          <a:p>
            <a:pPr marL="0" indent="0">
              <a:buNone/>
            </a:pPr>
            <a:r>
              <a:rPr lang="en-US" b="1" dirty="0" smtClean="0">
                <a:solidFill>
                  <a:srgbClr val="873B1F"/>
                </a:solidFill>
              </a:rPr>
              <a:t>The Standard Error of Estimate</a:t>
            </a:r>
          </a:p>
          <a:p>
            <a:pPr marL="0" indent="0">
              <a:spcBef>
                <a:spcPts val="1600"/>
              </a:spcBef>
              <a:buNone/>
            </a:pPr>
            <a:r>
              <a:rPr lang="en-US" sz="1800" dirty="0"/>
              <a:t>Denoted by </a:t>
            </a:r>
            <a:r>
              <a:rPr lang="en-US" sz="1800" i="1" dirty="0"/>
              <a:t>S</a:t>
            </a:r>
            <a:r>
              <a:rPr lang="en-US" sz="1800" dirty="0"/>
              <a:t>:</a:t>
            </a:r>
          </a:p>
          <a:p>
            <a:pPr marL="0" indent="0">
              <a:buNone/>
            </a:pPr>
            <a:endParaRPr lang="en-US" sz="1800" dirty="0"/>
          </a:p>
          <a:p>
            <a:pPr marL="0" indent="0">
              <a:buNone/>
            </a:pPr>
            <a:endParaRPr lang="en-US" sz="1800" dirty="0"/>
          </a:p>
          <a:p>
            <a:r>
              <a:rPr lang="en-US" sz="1800" dirty="0"/>
              <a:t>The denominator has </a:t>
            </a:r>
            <a:r>
              <a:rPr lang="en-US" sz="1800" i="1" dirty="0"/>
              <a:t>(n-2) </a:t>
            </a:r>
            <a:r>
              <a:rPr lang="en-US" sz="1800" dirty="0"/>
              <a:t>rather than </a:t>
            </a:r>
            <a:r>
              <a:rPr lang="en-US" sz="1800" i="1" dirty="0"/>
              <a:t>(n-1) </a:t>
            </a:r>
            <a:r>
              <a:rPr lang="en-US" sz="1800" dirty="0"/>
              <a:t>because we are estimating two parameters. “Two points define a straight line” so we need at least three observations to get any estimate of the standard error.</a:t>
            </a:r>
          </a:p>
          <a:p>
            <a:r>
              <a:rPr lang="en-US" sz="1800" i="1" dirty="0" smtClean="0"/>
              <a:t> </a:t>
            </a:r>
            <a:r>
              <a:rPr lang="en-US" sz="1800" i="1" dirty="0"/>
              <a:t>S </a:t>
            </a:r>
            <a:r>
              <a:rPr lang="en-US" sz="1800" dirty="0"/>
              <a:t>is the standard deviation of the errors, defined as the differences between the observed values and the point on the regression line with the same value of </a:t>
            </a:r>
            <a:r>
              <a:rPr lang="en-US" sz="1800" i="1" dirty="0"/>
              <a:t>X</a:t>
            </a:r>
            <a:r>
              <a:rPr lang="en-US" sz="1800" i="1" dirty="0" smtClean="0"/>
              <a:t>.</a:t>
            </a:r>
            <a:endParaRPr lang="en-US" sz="1800" i="1"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20</a:t>
            </a:fld>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2638920" y="1963882"/>
                <a:ext cx="1198085"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𝑆</m:t>
                      </m:r>
                      <m:r>
                        <a:rPr lang="en-US" b="0" i="1" smtClean="0">
                          <a:latin typeface="Cambria Math" charset="0"/>
                        </a:rPr>
                        <m:t>=</m:t>
                      </m:r>
                      <m:rad>
                        <m:radPr>
                          <m:degHide m:val="on"/>
                          <m:ctrlPr>
                            <a:rPr lang="en-US" b="0" i="1" smtClean="0">
                              <a:latin typeface="Cambria Math" charset="0"/>
                            </a:rPr>
                          </m:ctrlPr>
                        </m:radPr>
                        <m:deg/>
                        <m:e>
                          <m:f>
                            <m:fPr>
                              <m:ctrlPr>
                                <a:rPr lang="bg-BG" b="0" i="1" smtClean="0">
                                  <a:latin typeface="Cambria Math" charset="0"/>
                                </a:rPr>
                              </m:ctrlPr>
                            </m:fPr>
                            <m:num>
                              <m:r>
                                <a:rPr lang="en-US" b="0" i="1" smtClean="0">
                                  <a:latin typeface="Cambria Math" charset="0"/>
                                </a:rPr>
                                <m:t>𝑆𝑆𝐸</m:t>
                              </m:r>
                            </m:num>
                            <m:den>
                              <m:r>
                                <a:rPr lang="en-US" b="0" i="1" smtClean="0">
                                  <a:latin typeface="Cambria Math" charset="0"/>
                                </a:rPr>
                                <m:t>𝑛</m:t>
                              </m:r>
                              <m:r>
                                <a:rPr lang="en-US" b="0" i="1" smtClean="0">
                                  <a:latin typeface="Cambria Math" charset="0"/>
                                </a:rPr>
                                <m:t>−2</m:t>
                              </m:r>
                            </m:den>
                          </m:f>
                        </m:e>
                      </m:rad>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638920" y="1963882"/>
                <a:ext cx="1198085" cy="818366"/>
              </a:xfrm>
              <a:prstGeom prst="rect">
                <a:avLst/>
              </a:prstGeom>
              <a:blipFill rotWithShape="0">
                <a:blip r:embed="rId2"/>
                <a:stretch>
                  <a:fillRect b="-746"/>
                </a:stretch>
              </a:blipFill>
            </p:spPr>
            <p:txBody>
              <a:bodyPr/>
              <a:lstStyle/>
              <a:p>
                <a:r>
                  <a:rPr lang="en-US">
                    <a:noFill/>
                  </a:rPr>
                  <a:t> </a:t>
                </a:r>
              </a:p>
            </p:txBody>
          </p:sp>
        </mc:Fallback>
      </mc:AlternateContent>
    </p:spTree>
    <p:extLst>
      <p:ext uri="{BB962C8B-B14F-4D97-AF65-F5344CB8AC3E}">
        <p14:creationId xmlns:p14="http://schemas.microsoft.com/office/powerpoint/2010/main" val="1238242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7.4 How Good is the Fitted Line?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marL="0" indent="0">
                  <a:buNone/>
                </a:pPr>
                <a:r>
                  <a:rPr lang="en-US" b="1" dirty="0" smtClean="0">
                    <a:solidFill>
                      <a:srgbClr val="873B1F"/>
                    </a:solidFill>
                  </a:rPr>
                  <a:t>The Standard Error of Estimate</a:t>
                </a:r>
              </a:p>
              <a:p>
                <a:pPr>
                  <a:spcBef>
                    <a:spcPts val="1600"/>
                  </a:spcBef>
                </a:pPr>
                <a:r>
                  <a:rPr lang="en-US" sz="1800" dirty="0"/>
                  <a:t>The standard error is a key measure of the accuracy of the model and is used in testing hypotheses and creating confidence intervals and prediction intervals.</a:t>
                </a:r>
              </a:p>
              <a:p>
                <a:pPr>
                  <a:spcAft>
                    <a:spcPts val="600"/>
                  </a:spcAft>
                </a:pPr>
                <a:r>
                  <a:rPr lang="en-US" sz="1800" dirty="0"/>
                  <a:t>Standard Scores (</a:t>
                </a:r>
                <a:r>
                  <a:rPr lang="en-US" sz="1800" i="1" dirty="0"/>
                  <a:t>Z</a:t>
                </a:r>
                <a:r>
                  <a:rPr lang="en-US" sz="1800" dirty="0"/>
                  <a:t>-scores) are defined as</a:t>
                </a:r>
                <a:r>
                  <a:rPr lang="en-US" sz="1800" dirty="0" smtClean="0"/>
                  <a:t>:</a:t>
                </a:r>
              </a:p>
              <a:p>
                <a:pPr marL="0" indent="0" algn="ctr">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charset="0"/>
                            </a:rPr>
                          </m:ctrlPr>
                        </m:sSubPr>
                        <m:e>
                          <m:r>
                            <a:rPr lang="en-US" sz="1800" b="0" i="1" smtClean="0">
                              <a:latin typeface="Cambria Math" charset="0"/>
                            </a:rPr>
                            <m:t>𝑍</m:t>
                          </m:r>
                        </m:e>
                        <m:sub>
                          <m:r>
                            <a:rPr lang="en-US" sz="1800" b="0" i="1" smtClean="0">
                              <a:latin typeface="Cambria Math" charset="0"/>
                            </a:rPr>
                            <m:t>𝑖</m:t>
                          </m:r>
                        </m:sub>
                      </m:sSub>
                      <m:r>
                        <a:rPr lang="en-US" sz="1800" b="0" i="1" smtClean="0">
                          <a:latin typeface="Cambria Math" charset="0"/>
                        </a:rPr>
                        <m:t>=</m:t>
                      </m:r>
                      <m:f>
                        <m:fPr>
                          <m:ctrlPr>
                            <a:rPr lang="bg-BG" sz="1800" b="0" i="1" smtClean="0">
                              <a:latin typeface="Cambria Math" charset="0"/>
                            </a:rPr>
                          </m:ctrlPr>
                        </m:fPr>
                        <m:num>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𝑖</m:t>
                              </m:r>
                            </m:sub>
                          </m:sSub>
                          <m:r>
                            <a:rPr lang="en-US" sz="1800" b="0" i="1" smtClean="0">
                              <a:latin typeface="Cambria Math" charset="0"/>
                            </a:rPr>
                            <m:t>−</m:t>
                          </m:r>
                          <m:sSub>
                            <m:sSubPr>
                              <m:ctrlPr>
                                <a:rPr lang="en-US" sz="1800" b="0" i="1" smtClean="0">
                                  <a:latin typeface="Cambria Math" charset="0"/>
                                </a:rPr>
                              </m:ctrlPr>
                            </m:sSubPr>
                            <m:e>
                              <m:acc>
                                <m:accPr>
                                  <m:chr m:val="̂"/>
                                  <m:ctrlPr>
                                    <a:rPr lang="en-US" sz="1800" b="0" i="1" smtClean="0">
                                      <a:latin typeface="Cambria Math" charset="0"/>
                                    </a:rPr>
                                  </m:ctrlPr>
                                </m:accPr>
                                <m:e>
                                  <m:r>
                                    <a:rPr lang="en-US" sz="1800" b="0" i="1" smtClean="0">
                                      <a:latin typeface="Cambria Math" charset="0"/>
                                    </a:rPr>
                                    <m:t>𝑌</m:t>
                                  </m:r>
                                </m:e>
                              </m:acc>
                            </m:e>
                            <m:sub>
                              <m:r>
                                <a:rPr lang="en-US" sz="1800" b="0" i="1" smtClean="0">
                                  <a:latin typeface="Cambria Math" charset="0"/>
                                </a:rPr>
                                <m:t>𝑖</m:t>
                              </m:r>
                            </m:sub>
                          </m:sSub>
                        </m:num>
                        <m:den>
                          <m:r>
                            <a:rPr lang="en-US" sz="1800" b="0" i="1" smtClean="0">
                              <a:latin typeface="Cambria Math" charset="0"/>
                            </a:rPr>
                            <m:t>𝑆</m:t>
                          </m:r>
                        </m:den>
                      </m:f>
                    </m:oMath>
                  </m:oMathPara>
                </a14:m>
                <a:endParaRPr lang="en-US" sz="1800" dirty="0"/>
              </a:p>
              <a:p>
                <a:r>
                  <a:rPr lang="en-US" sz="1800" dirty="0" smtClean="0"/>
                  <a:t>Large </a:t>
                </a:r>
                <a:r>
                  <a:rPr lang="en-US" sz="1800" dirty="0"/>
                  <a:t>absolute values of </a:t>
                </a:r>
                <a:r>
                  <a:rPr lang="en-US" sz="1800" i="1" dirty="0"/>
                  <a:t>Z</a:t>
                </a:r>
                <a:r>
                  <a:rPr lang="en-US" sz="1800" dirty="0"/>
                  <a:t> indicate unusual observations, a feature we use later</a:t>
                </a:r>
                <a:r>
                  <a:rPr lang="en-US" sz="1800" dirty="0" smtClean="0"/>
                  <a:t>.</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2102" t="-7589" r="-2425" b="-114732"/>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21</a:t>
            </a:fld>
            <a:endParaRPr lang="en-US" dirty="0"/>
          </a:p>
        </p:txBody>
      </p:sp>
    </p:spTree>
    <p:extLst>
      <p:ext uri="{BB962C8B-B14F-4D97-AF65-F5344CB8AC3E}">
        <p14:creationId xmlns:p14="http://schemas.microsoft.com/office/powerpoint/2010/main" val="1502433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7.4 How Good is the Fitted Line?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7"/>
                <a:ext cx="7543800" cy="3706565"/>
              </a:xfrm>
            </p:spPr>
            <p:txBody>
              <a:bodyPr>
                <a:normAutofit/>
              </a:bodyPr>
              <a:lstStyle/>
              <a:p>
                <a:pPr marL="0" indent="0">
                  <a:buNone/>
                </a:pPr>
                <a:r>
                  <a:rPr lang="en-US" b="1" dirty="0" smtClean="0">
                    <a:solidFill>
                      <a:srgbClr val="873B1F"/>
                    </a:solidFill>
                  </a:rPr>
                  <a:t>The Coefficient of Determination, R</a:t>
                </a:r>
                <a:r>
                  <a:rPr lang="en-US" b="1" baseline="30000" dirty="0" smtClean="0">
                    <a:solidFill>
                      <a:srgbClr val="873B1F"/>
                    </a:solidFill>
                  </a:rPr>
                  <a:t>2</a:t>
                </a:r>
              </a:p>
              <a:p>
                <a:pPr marL="0" indent="0">
                  <a:spcAft>
                    <a:spcPts val="600"/>
                  </a:spcAft>
                  <a:buNone/>
                </a:pPr>
                <a:r>
                  <a:rPr lang="en-US" sz="1800" dirty="0"/>
                  <a:t>Proportion of variance explained:</a:t>
                </a:r>
              </a:p>
              <a:p>
                <a:pPr marL="0" indent="0" algn="ctr">
                  <a:buNone/>
                </a:pPr>
                <a14:m>
                  <m:oMathPara xmlns:m="http://schemas.openxmlformats.org/officeDocument/2006/math">
                    <m:oMathParaPr>
                      <m:jc m:val="centerGroup"/>
                    </m:oMathParaPr>
                    <m:oMath xmlns:m="http://schemas.openxmlformats.org/officeDocument/2006/math">
                      <m:sSup>
                        <m:sSupPr>
                          <m:ctrlPr>
                            <a:rPr lang="en-US" sz="1800" i="1" smtClean="0">
                              <a:latin typeface="Cambria Math" charset="0"/>
                            </a:rPr>
                          </m:ctrlPr>
                        </m:sSupPr>
                        <m:e>
                          <m:r>
                            <a:rPr lang="en-US" sz="1800" b="0" i="1" smtClean="0">
                              <a:latin typeface="Cambria Math" charset="0"/>
                            </a:rPr>
                            <m:t>𝑅</m:t>
                          </m:r>
                        </m:e>
                        <m:sup>
                          <m:r>
                            <a:rPr lang="en-US" sz="1800" b="0" i="1" smtClean="0">
                              <a:latin typeface="Cambria Math" charset="0"/>
                            </a:rPr>
                            <m:t>2</m:t>
                          </m:r>
                        </m:sup>
                      </m:sSup>
                      <m:r>
                        <a:rPr lang="en-US" sz="1800" b="0" i="1" smtClean="0">
                          <a:latin typeface="Cambria Math" charset="0"/>
                        </a:rPr>
                        <m:t>=</m:t>
                      </m:r>
                      <m:f>
                        <m:fPr>
                          <m:ctrlPr>
                            <a:rPr lang="bg-BG" sz="1800" b="0" i="1" smtClean="0">
                              <a:latin typeface="Cambria Math" charset="0"/>
                            </a:rPr>
                          </m:ctrlPr>
                        </m:fPr>
                        <m:num>
                          <m:r>
                            <a:rPr lang="en-US" sz="1800" b="0" i="1" smtClean="0">
                              <a:latin typeface="Cambria Math" charset="0"/>
                            </a:rPr>
                            <m:t>𝑆𝑆𝑅</m:t>
                          </m:r>
                        </m:num>
                        <m:den>
                          <m:r>
                            <a:rPr lang="en-US" sz="1800" b="0" i="1" smtClean="0">
                              <a:latin typeface="Cambria Math" charset="0"/>
                            </a:rPr>
                            <m:t>𝑆𝑆𝑇</m:t>
                          </m:r>
                        </m:den>
                      </m:f>
                      <m:r>
                        <a:rPr lang="en-US" sz="1800" b="0" i="1" smtClean="0">
                          <a:latin typeface="Cambria Math" charset="0"/>
                        </a:rPr>
                        <m:t>=1−</m:t>
                      </m:r>
                      <m:f>
                        <m:fPr>
                          <m:ctrlPr>
                            <a:rPr lang="bg-BG" sz="1800" b="0" i="1" smtClean="0">
                              <a:latin typeface="Cambria Math" charset="0"/>
                            </a:rPr>
                          </m:ctrlPr>
                        </m:fPr>
                        <m:num>
                          <m:r>
                            <a:rPr lang="en-US" sz="1800" b="0" i="1" smtClean="0">
                              <a:latin typeface="Cambria Math" charset="0"/>
                            </a:rPr>
                            <m:t>𝑆𝑆𝐸</m:t>
                          </m:r>
                        </m:num>
                        <m:den>
                          <m:r>
                            <a:rPr lang="en-US" sz="1800" b="0" i="1" smtClean="0">
                              <a:latin typeface="Cambria Math" charset="0"/>
                            </a:rPr>
                            <m:t>𝑆𝑆𝑇</m:t>
                          </m:r>
                        </m:den>
                      </m:f>
                    </m:oMath>
                  </m:oMathPara>
                </a14:m>
                <a:endParaRPr lang="en-US" sz="1800" dirty="0"/>
              </a:p>
              <a:p>
                <a:pPr>
                  <a:spcBef>
                    <a:spcPts val="1600"/>
                  </a:spcBef>
                </a:pPr>
                <a:r>
                  <a:rPr lang="en-US" sz="1800" dirty="0" smtClean="0"/>
                  <a:t>R</a:t>
                </a:r>
                <a:r>
                  <a:rPr lang="en-US" sz="1800" baseline="30000" dirty="0" smtClean="0"/>
                  <a:t>2</a:t>
                </a:r>
                <a:r>
                  <a:rPr lang="en-US" sz="1800" dirty="0" smtClean="0"/>
                  <a:t>=1 </a:t>
                </a:r>
                <a:r>
                  <a:rPr lang="en-US" sz="1800" dirty="0"/>
                  <a:t>means the regression line fits perfectly</a:t>
                </a:r>
              </a:p>
              <a:p>
                <a:r>
                  <a:rPr lang="en-US" sz="1800" dirty="0"/>
                  <a:t>For simple linear regression </a:t>
                </a:r>
                <a:r>
                  <a:rPr lang="en-US" sz="1800" b="1" u="sng" dirty="0"/>
                  <a:t>only</a:t>
                </a:r>
                <a:r>
                  <a:rPr lang="en-US" sz="1800" dirty="0"/>
                  <a:t>, R=|r|</a:t>
                </a:r>
              </a:p>
              <a:p>
                <a:r>
                  <a:rPr lang="en-US" sz="1800" dirty="0"/>
                  <a:t>R</a:t>
                </a:r>
                <a:r>
                  <a:rPr lang="en-US" sz="1800" baseline="30000" dirty="0"/>
                  <a:t>2 </a:t>
                </a:r>
                <a:r>
                  <a:rPr lang="en-US" sz="1800" dirty="0"/>
                  <a:t> represents the proportion of variance explained by the model</a:t>
                </a:r>
              </a:p>
              <a:p>
                <a:pPr marL="0" indent="0">
                  <a:spcBef>
                    <a:spcPts val="2200"/>
                  </a:spcBef>
                  <a:buNone/>
                </a:pPr>
                <a:r>
                  <a:rPr lang="en-US" sz="1800" b="1" dirty="0" smtClean="0">
                    <a:solidFill>
                      <a:srgbClr val="873B1F"/>
                    </a:solidFill>
                  </a:rPr>
                  <a:t>Gas </a:t>
                </a:r>
                <a:r>
                  <a:rPr lang="en-US" sz="1800" b="1" dirty="0">
                    <a:solidFill>
                      <a:srgbClr val="873B1F"/>
                    </a:solidFill>
                  </a:rPr>
                  <a:t>Prices Example:</a:t>
                </a:r>
                <a:r>
                  <a:rPr lang="en-US" sz="1800" dirty="0">
                    <a:solidFill>
                      <a:srgbClr val="873B1F"/>
                    </a:solidFill>
                  </a:rPr>
                  <a:t> </a:t>
                </a:r>
                <a:r>
                  <a:rPr lang="en-US" sz="1800" dirty="0"/>
                  <a:t>SSE = 4.746, SSR = 78.916 and SST = 83.662</a:t>
                </a:r>
              </a:p>
              <a:p>
                <a:pPr marL="0" indent="0">
                  <a:buNone/>
                </a:pPr>
                <a:r>
                  <a:rPr lang="en-US" sz="1800" dirty="0" smtClean="0"/>
                  <a:t>Hence                      </a:t>
                </a:r>
                <a:endParaRPr lang="en-US" sz="1800" dirty="0"/>
              </a:p>
              <a:p>
                <a:pPr marL="0" indent="0">
                  <a:buNone/>
                </a:pPr>
                <a:r>
                  <a:rPr lang="en-US" sz="1800" dirty="0" smtClean="0"/>
                  <a:t>94</a:t>
                </a:r>
                <a:r>
                  <a:rPr lang="en-US" sz="1800" dirty="0"/>
                  <a:t>% of the variation in </a:t>
                </a:r>
                <a:r>
                  <a:rPr lang="en-US" sz="1800" i="1" dirty="0"/>
                  <a:t>Unleaded</a:t>
                </a:r>
                <a:r>
                  <a:rPr lang="en-US" sz="1800" dirty="0"/>
                  <a:t> is accounted for by </a:t>
                </a:r>
                <a:r>
                  <a:rPr lang="en-US" sz="1800" i="1" dirty="0"/>
                  <a:t>L1_crude_price</a:t>
                </a:r>
                <a:r>
                  <a:rPr lang="en-US" sz="1800" dirty="0" smtClean="0"/>
                  <a:t>.</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7"/>
                <a:ext cx="7543800" cy="3706565"/>
              </a:xfrm>
              <a:blipFill rotWithShape="0">
                <a:blip r:embed="rId2"/>
                <a:stretch>
                  <a:fillRect l="-2102" t="-2796" b="-2632"/>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22</a:t>
            </a:fld>
            <a:endParaRPr lang="en-US" dirty="0"/>
          </a:p>
        </p:txBody>
      </p:sp>
      <p:sp>
        <p:nvSpPr>
          <p:cNvPr id="6" name="Text Box 6"/>
          <p:cNvSpPr txBox="1">
            <a:spLocks noChangeArrowheads="1"/>
          </p:cNvSpPr>
          <p:nvPr/>
        </p:nvSpPr>
        <p:spPr bwMode="auto">
          <a:xfrm>
            <a:off x="685799" y="5503030"/>
            <a:ext cx="7438869" cy="677108"/>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defTabSz="1047750" eaLnBrk="0" hangingPunct="0">
              <a:spcBef>
                <a:spcPts val="600"/>
              </a:spcBef>
            </a:pPr>
            <a:r>
              <a:rPr lang="en-GB" sz="1600" i="1" spc="300" dirty="0" smtClean="0">
                <a:solidFill>
                  <a:schemeClr val="bg1"/>
                </a:solidFill>
                <a:latin typeface="Arial" charset="0"/>
                <a:ea typeface="Arial" charset="0"/>
                <a:cs typeface="Arial" charset="0"/>
              </a:rPr>
              <a:t>R</a:t>
            </a:r>
            <a:r>
              <a:rPr lang="en-GB" sz="1600" spc="300" baseline="30000" dirty="0" smtClean="0">
                <a:solidFill>
                  <a:schemeClr val="bg1"/>
                </a:solidFill>
                <a:latin typeface="Arial" charset="0"/>
                <a:ea typeface="Arial" charset="0"/>
                <a:cs typeface="Arial" charset="0"/>
              </a:rPr>
              <a:t>2</a:t>
            </a:r>
            <a:r>
              <a:rPr lang="en-GB" sz="1600" dirty="0" smtClean="0">
                <a:solidFill>
                  <a:schemeClr val="bg1"/>
                </a:solidFill>
                <a:latin typeface="Arial" charset="0"/>
                <a:ea typeface="Arial" charset="0"/>
                <a:cs typeface="Arial" charset="0"/>
              </a:rPr>
              <a:t>, the </a:t>
            </a:r>
            <a:r>
              <a:rPr lang="en-GB" sz="1600" i="1" dirty="0" smtClean="0">
                <a:solidFill>
                  <a:schemeClr val="bg1"/>
                </a:solidFill>
                <a:latin typeface="Arial" charset="0"/>
                <a:ea typeface="Arial" charset="0"/>
                <a:cs typeface="Arial" charset="0"/>
              </a:rPr>
              <a:t>coefficient of determination</a:t>
            </a:r>
            <a:r>
              <a:rPr lang="en-GB" sz="1600" dirty="0" smtClean="0">
                <a:solidFill>
                  <a:schemeClr val="bg1"/>
                </a:solidFill>
                <a:latin typeface="Arial" charset="0"/>
                <a:ea typeface="Arial" charset="0"/>
                <a:cs typeface="Arial" charset="0"/>
              </a:rPr>
              <a:t>, measures the proportion (percentage) of the variation in the dependent variable, </a:t>
            </a:r>
            <a:r>
              <a:rPr lang="en-GB" sz="1600" i="1" dirty="0" smtClean="0">
                <a:solidFill>
                  <a:schemeClr val="bg1"/>
                </a:solidFill>
                <a:latin typeface="Arial" charset="0"/>
                <a:ea typeface="Arial" charset="0"/>
                <a:cs typeface="Arial" charset="0"/>
              </a:rPr>
              <a:t>Y</a:t>
            </a:r>
            <a:r>
              <a:rPr lang="en-GB" sz="1600" dirty="0" smtClean="0">
                <a:solidFill>
                  <a:schemeClr val="bg1"/>
                </a:solidFill>
                <a:latin typeface="Arial" charset="0"/>
                <a:ea typeface="Arial" charset="0"/>
                <a:cs typeface="Arial" charset="0"/>
              </a:rPr>
              <a:t>, explained by the regression model.</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668640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7.5 The Statistical Framework for Regression, I</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543800" cy="3447610"/>
              </a:xfrm>
            </p:spPr>
            <p:txBody>
              <a:bodyPr>
                <a:spAutoFit/>
              </a:bodyPr>
              <a:lstStyle/>
              <a:p>
                <a:pPr marL="9525" indent="-9525">
                  <a:buNone/>
                </a:pPr>
                <a:r>
                  <a:rPr lang="en-US" sz="1800" b="1" dirty="0" smtClean="0"/>
                  <a:t>A set of assumptions underlies the statistical analysis that we will develop:</a:t>
                </a:r>
              </a:p>
              <a:p>
                <a:pPr>
                  <a:spcAft>
                    <a:spcPts val="600"/>
                  </a:spcAft>
                </a:pPr>
                <a:r>
                  <a:rPr lang="en-US" sz="1800" b="1" i="1" dirty="0" smtClean="0">
                    <a:solidFill>
                      <a:srgbClr val="873B1F"/>
                    </a:solidFill>
                  </a:rPr>
                  <a:t>Assumption R1: </a:t>
                </a:r>
                <a:r>
                  <a:rPr lang="en-US" sz="1800" dirty="0" smtClean="0"/>
                  <a:t>For given values of the explanatory variable, </a:t>
                </a:r>
                <a:r>
                  <a:rPr lang="en-US" sz="1800" i="1" dirty="0" smtClean="0"/>
                  <a:t>X</a:t>
                </a:r>
                <a:r>
                  <a:rPr lang="en-US" sz="1800" dirty="0" smtClean="0"/>
                  <a:t>, the expected value of</a:t>
                </a:r>
                <a:r>
                  <a:rPr lang="en-US" sz="1800" i="1" dirty="0" smtClean="0"/>
                  <a:t> Y </a:t>
                </a:r>
                <a:r>
                  <a:rPr lang="en-US" sz="1800" dirty="0" smtClean="0"/>
                  <a:t>is written as E(</a:t>
                </a:r>
                <a:r>
                  <a:rPr lang="en-US" sz="1800" i="1" dirty="0" smtClean="0"/>
                  <a:t>Y</a:t>
                </a:r>
                <a:r>
                  <a:rPr lang="en-US" sz="1800" dirty="0" smtClean="0"/>
                  <a:t>|</a:t>
                </a:r>
                <a:r>
                  <a:rPr lang="en-US" sz="1800" i="1" dirty="0" smtClean="0"/>
                  <a:t>X</a:t>
                </a:r>
                <a:r>
                  <a:rPr lang="en-US" sz="1800" dirty="0" smtClean="0"/>
                  <a:t>) and has the form:</a:t>
                </a:r>
              </a:p>
              <a:p>
                <a:pPr marL="0" indent="0" algn="ctr">
                  <a:buNone/>
                </a:pPr>
                <a14:m>
                  <m:oMathPara xmlns:m="http://schemas.openxmlformats.org/officeDocument/2006/math">
                    <m:oMathParaPr>
                      <m:jc m:val="centerGroup"/>
                    </m:oMathParaPr>
                    <m:oMath xmlns:m="http://schemas.openxmlformats.org/officeDocument/2006/math">
                      <m:r>
                        <a:rPr lang="en-US" sz="1800" b="0" i="1" smtClean="0">
                          <a:latin typeface="Cambria Math" charset="0"/>
                        </a:rPr>
                        <m:t>𝐸</m:t>
                      </m:r>
                      <m:d>
                        <m:dPr>
                          <m:ctrlPr>
                            <a:rPr lang="en-US" sz="1800" b="0" i="1" smtClean="0">
                              <a:latin typeface="Cambria Math" charset="0"/>
                            </a:rPr>
                          </m:ctrlPr>
                        </m:dPr>
                        <m:e>
                          <m:r>
                            <a:rPr lang="en-US" sz="1800" b="0" i="1" smtClean="0">
                              <a:latin typeface="Cambria Math" charset="0"/>
                            </a:rPr>
                            <m:t>𝑌</m:t>
                          </m:r>
                        </m:e>
                        <m:e>
                          <m:r>
                            <a:rPr lang="en-US" sz="1800" b="0" i="1" smtClean="0">
                              <a:latin typeface="Cambria Math" charset="0"/>
                            </a:rPr>
                            <m:t>𝑋</m:t>
                          </m:r>
                        </m:e>
                      </m:d>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𝛽</m:t>
                          </m:r>
                        </m:e>
                        <m:sub>
                          <m:r>
                            <a:rPr lang="en-US" sz="1800" b="0" i="1" smtClean="0">
                              <a:latin typeface="Cambria Math" charset="0"/>
                            </a:rPr>
                            <m:t>0</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𝛽</m:t>
                          </m:r>
                        </m:e>
                        <m:sub>
                          <m:r>
                            <a:rPr lang="en-US" sz="1800" b="0" i="1" smtClean="0">
                              <a:latin typeface="Cambria Math" charset="0"/>
                            </a:rPr>
                            <m:t>1</m:t>
                          </m:r>
                        </m:sub>
                      </m:sSub>
                      <m:r>
                        <a:rPr lang="en-US" sz="1800" b="0" i="1" smtClean="0">
                          <a:latin typeface="Cambria Math" charset="0"/>
                        </a:rPr>
                        <m:t>𝑋</m:t>
                      </m:r>
                    </m:oMath>
                  </m:oMathPara>
                </a14:m>
                <a:endParaRPr lang="en-US" sz="1800" dirty="0" smtClean="0"/>
              </a:p>
              <a:p>
                <a:pPr marL="228600" lvl="1" indent="0">
                  <a:spcBef>
                    <a:spcPts val="1100"/>
                  </a:spcBef>
                  <a:buNone/>
                </a:pPr>
                <a:r>
                  <a:rPr lang="en-US" dirty="0" smtClean="0"/>
                  <a:t>Here, </a:t>
                </a:r>
                <a14:m>
                  <m:oMath xmlns:m="http://schemas.openxmlformats.org/officeDocument/2006/math">
                    <m:sSub>
                      <m:sSubPr>
                        <m:ctrlPr>
                          <a:rPr lang="en-US" i="1">
                            <a:latin typeface="Cambria Math" charset="0"/>
                          </a:rPr>
                        </m:ctrlPr>
                      </m:sSubPr>
                      <m:e>
                        <m:r>
                          <a:rPr lang="en-US" i="1">
                            <a:latin typeface="Cambria Math" charset="0"/>
                            <a:ea typeface="Cambria Math" charset="0"/>
                            <a:cs typeface="Cambria Math" charset="0"/>
                          </a:rPr>
                          <m:t>𝛽</m:t>
                        </m:r>
                      </m:e>
                      <m:sub>
                        <m:r>
                          <a:rPr lang="en-US" i="1">
                            <a:latin typeface="Cambria Math" charset="0"/>
                          </a:rPr>
                          <m:t>0</m:t>
                        </m:r>
                      </m:sub>
                    </m:sSub>
                  </m:oMath>
                </a14:m>
                <a:r>
                  <a:rPr lang="en-US" dirty="0" smtClean="0"/>
                  <a:t> denotes the intercept and </a:t>
                </a:r>
                <a14:m>
                  <m:oMath xmlns:m="http://schemas.openxmlformats.org/officeDocument/2006/math">
                    <m:sSub>
                      <m:sSubPr>
                        <m:ctrlPr>
                          <a:rPr lang="en-US" i="1">
                            <a:latin typeface="Cambria Math" charset="0"/>
                          </a:rPr>
                        </m:ctrlPr>
                      </m:sSubPr>
                      <m:e>
                        <m:r>
                          <a:rPr lang="en-US" i="1">
                            <a:latin typeface="Cambria Math" charset="0"/>
                            <a:ea typeface="Cambria Math" charset="0"/>
                            <a:cs typeface="Cambria Math" charset="0"/>
                          </a:rPr>
                          <m:t>𝛽</m:t>
                        </m:r>
                      </m:e>
                      <m:sub>
                        <m:r>
                          <a:rPr lang="en-US" i="1">
                            <a:latin typeface="Cambria Math" charset="0"/>
                          </a:rPr>
                          <m:t>1</m:t>
                        </m:r>
                      </m:sub>
                    </m:sSub>
                  </m:oMath>
                </a14:m>
                <a:r>
                  <a:rPr lang="en-US" dirty="0" smtClean="0"/>
                  <a:t> is the slope; the values of these parameters are unknown.</a:t>
                </a:r>
              </a:p>
              <a:p>
                <a:pPr>
                  <a:spcBef>
                    <a:spcPts val="2200"/>
                  </a:spcBef>
                  <a:spcAft>
                    <a:spcPts val="600"/>
                  </a:spcAft>
                </a:pPr>
                <a:r>
                  <a:rPr lang="en-US" sz="1800" b="1" i="1" dirty="0" smtClean="0">
                    <a:solidFill>
                      <a:srgbClr val="873B1F"/>
                    </a:solidFill>
                  </a:rPr>
                  <a:t>Assumption R2</a:t>
                </a:r>
                <a:r>
                  <a:rPr lang="en-US" sz="1800" b="1" dirty="0" smtClean="0">
                    <a:solidFill>
                      <a:srgbClr val="873B1F"/>
                    </a:solidFill>
                  </a:rPr>
                  <a:t>: </a:t>
                </a:r>
                <a:r>
                  <a:rPr lang="en-US" sz="1800" dirty="0" smtClean="0"/>
                  <a:t>The difference between an observed </a:t>
                </a:r>
                <a:r>
                  <a:rPr lang="en-US" sz="1800" i="1" dirty="0" smtClean="0"/>
                  <a:t>Y</a:t>
                </a:r>
                <a:r>
                  <a:rPr lang="en-US" sz="1800" dirty="0" smtClean="0"/>
                  <a:t> and its expected value is known as a </a:t>
                </a:r>
                <a:r>
                  <a:rPr lang="en-US" sz="1800" i="1" dirty="0" smtClean="0"/>
                  <a:t>random error,</a:t>
                </a:r>
                <a:r>
                  <a:rPr lang="en-US" sz="1800" dirty="0" smtClean="0"/>
                  <a:t> denoted by </a:t>
                </a:r>
                <a14:m>
                  <m:oMath xmlns:m="http://schemas.openxmlformats.org/officeDocument/2006/math">
                    <m:r>
                      <a:rPr lang="en-US" sz="1800" i="1" smtClean="0">
                        <a:latin typeface="Cambria Math" charset="0"/>
                        <a:ea typeface="Cambria Math" charset="0"/>
                        <a:cs typeface="Cambria Math" charset="0"/>
                      </a:rPr>
                      <m:t>𝜀</m:t>
                    </m:r>
                  </m:oMath>
                </a14:m>
                <a:r>
                  <a:rPr lang="en-US" sz="1800" dirty="0" smtClean="0"/>
                  <a:t>. Thus, the full model may be written as:</a:t>
                </a:r>
              </a:p>
              <a:p>
                <a:pPr marL="0" indent="0" algn="ctr">
                  <a:spcBef>
                    <a:spcPts val="2200"/>
                  </a:spcBef>
                  <a:buNone/>
                </a:pPr>
                <a14:m>
                  <m:oMathPara xmlns:m="http://schemas.openxmlformats.org/officeDocument/2006/math">
                    <m:oMathParaPr>
                      <m:jc m:val="centerGroup"/>
                    </m:oMathParaPr>
                    <m:oMath xmlns:m="http://schemas.openxmlformats.org/officeDocument/2006/math">
                      <m:r>
                        <a:rPr lang="en-US" sz="1800" b="0" i="1" smtClean="0">
                          <a:latin typeface="Cambria Math" charset="0"/>
                        </a:rPr>
                        <m:t>𝑌</m:t>
                      </m:r>
                      <m:r>
                        <a:rPr lang="en-US" sz="1800" b="0" i="1" smtClean="0">
                          <a:latin typeface="Cambria Math" charset="0"/>
                        </a:rPr>
                        <m:t>=</m:t>
                      </m:r>
                      <m:r>
                        <a:rPr lang="en-US" sz="1800" b="0" i="1" smtClean="0">
                          <a:latin typeface="Cambria Math" charset="0"/>
                        </a:rPr>
                        <m:t>𝐸</m:t>
                      </m:r>
                      <m:d>
                        <m:dPr>
                          <m:ctrlPr>
                            <a:rPr lang="en-US" sz="1800" b="0" i="1" smtClean="0">
                              <a:latin typeface="Cambria Math" charset="0"/>
                            </a:rPr>
                          </m:ctrlPr>
                        </m:dPr>
                        <m:e>
                          <m:r>
                            <a:rPr lang="en-US" sz="1800" b="0" i="1" smtClean="0">
                              <a:latin typeface="Cambria Math" charset="0"/>
                            </a:rPr>
                            <m:t>𝑌</m:t>
                          </m:r>
                        </m:e>
                        <m:e>
                          <m:r>
                            <a:rPr lang="en-US" sz="1800" b="0" i="1" smtClean="0">
                              <a:latin typeface="Cambria Math" charset="0"/>
                            </a:rPr>
                            <m:t>𝑋</m:t>
                          </m:r>
                        </m:e>
                      </m:d>
                      <m:r>
                        <a:rPr lang="en-US" sz="1800" b="0" i="1" smtClean="0">
                          <a:latin typeface="Cambria Math" charset="0"/>
                        </a:rPr>
                        <m:t>+</m:t>
                      </m:r>
                      <m:r>
                        <a:rPr lang="en-US" sz="1800" b="0" i="1" smtClean="0">
                          <a:latin typeface="Cambria Math" charset="0"/>
                          <a:ea typeface="Cambria Math" charset="0"/>
                          <a:cs typeface="Cambria Math" charset="0"/>
                        </a:rPr>
                        <m:t>𝜀</m:t>
                      </m:r>
                      <m:r>
                        <a:rPr lang="en-US" sz="1800" b="0" i="1" smtClean="0">
                          <a:latin typeface="Cambria Math" charset="0"/>
                          <a:ea typeface="Cambria Math" charset="0"/>
                          <a:cs typeface="Cambria Math" charset="0"/>
                        </a:rPr>
                        <m:t>=</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𝛽</m:t>
                          </m:r>
                        </m:e>
                        <m:sub>
                          <m:r>
                            <a:rPr lang="en-US" sz="1800" b="0" i="1" smtClean="0">
                              <a:latin typeface="Cambria Math" charset="0"/>
                              <a:ea typeface="Cambria Math" charset="0"/>
                              <a:cs typeface="Cambria Math" charset="0"/>
                            </a:rPr>
                            <m:t>0</m:t>
                          </m:r>
                        </m:sub>
                      </m:sSub>
                      <m:r>
                        <a:rPr lang="en-US" sz="1800" b="0" i="1" smtClean="0">
                          <a:latin typeface="Cambria Math" charset="0"/>
                          <a:ea typeface="Cambria Math" charset="0"/>
                          <a:cs typeface="Cambria Math" charset="0"/>
                        </a:rPr>
                        <m:t>+</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𝛽</m:t>
                          </m:r>
                        </m:e>
                        <m:sub>
                          <m:r>
                            <a:rPr lang="en-US" sz="1800" b="0" i="1" smtClean="0">
                              <a:latin typeface="Cambria Math" charset="0"/>
                              <a:ea typeface="Cambria Math" charset="0"/>
                              <a:cs typeface="Cambria Math" charset="0"/>
                            </a:rPr>
                            <m:t>1</m:t>
                          </m:r>
                        </m:sub>
                      </m:sSub>
                      <m:r>
                        <a:rPr lang="en-US" sz="1800" b="0" i="1" smtClean="0">
                          <a:latin typeface="Cambria Math" charset="0"/>
                          <a:ea typeface="Cambria Math" charset="0"/>
                          <a:cs typeface="Cambria Math" charset="0"/>
                        </a:rPr>
                        <m:t>𝑋</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𝜀</m:t>
                      </m:r>
                      <m:r>
                        <a:rPr lang="en-US" sz="1800" b="0" i="1" smtClean="0">
                          <a:latin typeface="Cambria Math" charset="0"/>
                          <a:ea typeface="Cambria Math" charset="0"/>
                          <a:cs typeface="Cambria Math" charset="0"/>
                        </a:rPr>
                        <m:t>=</m:t>
                      </m:r>
                      <m:d>
                        <m:dPr>
                          <m:ctrlPr>
                            <a:rPr lang="en-US" sz="1800" b="0" i="1" smtClean="0">
                              <a:latin typeface="Cambria Math" charset="0"/>
                              <a:ea typeface="Cambria Math" charset="0"/>
                              <a:cs typeface="Cambria Math" charset="0"/>
                            </a:rPr>
                          </m:ctrlPr>
                        </m:dPr>
                        <m:e>
                          <m:r>
                            <a:rPr lang="en-US" sz="1800" b="0" i="1" smtClean="0">
                              <a:latin typeface="Cambria Math" charset="0"/>
                              <a:ea typeface="Cambria Math" charset="0"/>
                              <a:cs typeface="Cambria Math" charset="0"/>
                            </a:rPr>
                            <m:t>𝐸𝑥𝑝𝑒𝑐𝑡𝑒𝑑</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𝑣𝑎𝑙𝑢𝑒</m:t>
                          </m:r>
                        </m:e>
                      </m:d>
                      <m:r>
                        <a:rPr lang="en-US" sz="1800" b="0" i="1" smtClean="0">
                          <a:latin typeface="Cambria Math" charset="0"/>
                          <a:ea typeface="Cambria Math" charset="0"/>
                          <a:cs typeface="Cambria Math" charset="0"/>
                        </a:rPr>
                        <m:t>+</m:t>
                      </m:r>
                      <m:d>
                        <m:dPr>
                          <m:ctrlPr>
                            <a:rPr lang="en-US" sz="1800" b="0" i="1" smtClean="0">
                              <a:latin typeface="Cambria Math" charset="0"/>
                              <a:ea typeface="Cambria Math" charset="0"/>
                              <a:cs typeface="Cambria Math" charset="0"/>
                            </a:rPr>
                          </m:ctrlPr>
                        </m:dPr>
                        <m:e>
                          <m:r>
                            <a:rPr lang="en-US" sz="1800" b="0" i="1" smtClean="0">
                              <a:latin typeface="Cambria Math" charset="0"/>
                              <a:ea typeface="Cambria Math" charset="0"/>
                              <a:cs typeface="Cambria Math" charset="0"/>
                            </a:rPr>
                            <m:t>𝑅𝑎𝑛𝑑𝑜𝑚</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𝑒𝑟𝑟𝑜𝑟</m:t>
                          </m:r>
                        </m:e>
                      </m:d>
                    </m:oMath>
                  </m:oMathPara>
                </a14:m>
                <a:endParaRPr lang="en-US" sz="1800" b="0" dirty="0" smtClean="0">
                  <a:ea typeface="Cambria Math" charset="0"/>
                  <a:cs typeface="Cambria Math"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543800" cy="3447610"/>
              </a:xfrm>
              <a:blipFill rotWithShape="0">
                <a:blip r:embed="rId2"/>
                <a:stretch>
                  <a:fillRect l="-1940" t="-3004" r="-1455" b="-13781"/>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23</a:t>
            </a:fld>
            <a:endParaRPr lang="en-US" dirty="0"/>
          </a:p>
        </p:txBody>
      </p:sp>
    </p:spTree>
    <p:extLst>
      <p:ext uri="{BB962C8B-B14F-4D97-AF65-F5344CB8AC3E}">
        <p14:creationId xmlns:p14="http://schemas.microsoft.com/office/powerpoint/2010/main" val="2001187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7.5 The Statistical Framework for Regression, II</a:t>
            </a:r>
            <a:endParaRPr lang="en-US" dirty="0"/>
          </a:p>
        </p:txBody>
      </p:sp>
      <p:sp>
        <p:nvSpPr>
          <p:cNvPr id="3" name="Content Placeholder 2"/>
          <p:cNvSpPr>
            <a:spLocks noGrp="1"/>
          </p:cNvSpPr>
          <p:nvPr>
            <p:ph idx="1"/>
          </p:nvPr>
        </p:nvSpPr>
        <p:spPr>
          <a:xfrm>
            <a:off x="685800" y="1481328"/>
            <a:ext cx="7543800" cy="5073184"/>
          </a:xfrm>
        </p:spPr>
        <p:txBody>
          <a:bodyPr>
            <a:spAutoFit/>
          </a:bodyPr>
          <a:lstStyle/>
          <a:p>
            <a:pPr>
              <a:lnSpc>
                <a:spcPct val="100000"/>
              </a:lnSpc>
            </a:pPr>
            <a:r>
              <a:rPr lang="en-US" b="1" i="1" dirty="0">
                <a:solidFill>
                  <a:srgbClr val="873B1F"/>
                </a:solidFill>
              </a:rPr>
              <a:t>Assumption R3: </a:t>
            </a:r>
            <a:r>
              <a:rPr lang="en-US" dirty="0"/>
              <a:t>The expected value of each error term is zero. That is, there is no bias in the measurement process.</a:t>
            </a:r>
          </a:p>
          <a:p>
            <a:pPr>
              <a:lnSpc>
                <a:spcPct val="100000"/>
              </a:lnSpc>
              <a:spcBef>
                <a:spcPts val="1600"/>
              </a:spcBef>
            </a:pPr>
            <a:r>
              <a:rPr lang="en-US" b="1" i="1" dirty="0" smtClean="0">
                <a:solidFill>
                  <a:srgbClr val="873B1F"/>
                </a:solidFill>
              </a:rPr>
              <a:t>Assumption R4</a:t>
            </a:r>
            <a:r>
              <a:rPr lang="en-US" b="1" dirty="0" smtClean="0">
                <a:solidFill>
                  <a:srgbClr val="873B1F"/>
                </a:solidFill>
              </a:rPr>
              <a:t>: </a:t>
            </a:r>
            <a:r>
              <a:rPr lang="en-US" dirty="0"/>
              <a:t>The errors for different observations are uncorrelated with other variables and with one </a:t>
            </a:r>
            <a:r>
              <a:rPr lang="en-US" dirty="0" smtClean="0"/>
              <a:t>another.</a:t>
            </a:r>
          </a:p>
          <a:p>
            <a:pPr marL="466725">
              <a:lnSpc>
                <a:spcPct val="100000"/>
              </a:lnSpc>
              <a:buClr>
                <a:schemeClr val="tx1"/>
              </a:buClr>
              <a:buFont typeface=".AppleSystemUIFont" charset="-120"/>
              <a:buChar char="–"/>
            </a:pPr>
            <a:r>
              <a:rPr lang="en-US" sz="1800" dirty="0" smtClean="0"/>
              <a:t>When </a:t>
            </a:r>
            <a:r>
              <a:rPr lang="en-US" sz="1800" dirty="0"/>
              <a:t>examining observations over time, this assumption corresponds to a lack of autocorrelation among the errors. </a:t>
            </a:r>
            <a:r>
              <a:rPr lang="en-US" sz="1800" dirty="0" smtClean="0"/>
              <a:t/>
            </a:r>
            <a:br>
              <a:rPr lang="en-US" sz="1800" dirty="0" smtClean="0"/>
            </a:br>
            <a:r>
              <a:rPr lang="en-US" sz="1800" dirty="0" smtClean="0"/>
              <a:t>Otherwise</a:t>
            </a:r>
            <a:r>
              <a:rPr lang="en-US" sz="1800" dirty="0"/>
              <a:t>, the errors are (auto)correlated</a:t>
            </a:r>
            <a:r>
              <a:rPr lang="en-US" sz="1800" dirty="0" smtClean="0"/>
              <a:t>.</a:t>
            </a:r>
          </a:p>
          <a:p>
            <a:pPr>
              <a:lnSpc>
                <a:spcPct val="100000"/>
              </a:lnSpc>
              <a:spcBef>
                <a:spcPts val="1600"/>
              </a:spcBef>
            </a:pPr>
            <a:r>
              <a:rPr lang="en-US" b="1" i="1" dirty="0">
                <a:solidFill>
                  <a:srgbClr val="873B1F"/>
                </a:solidFill>
              </a:rPr>
              <a:t>Assumption R5:</a:t>
            </a:r>
            <a:r>
              <a:rPr lang="en-US" b="1" dirty="0">
                <a:solidFill>
                  <a:srgbClr val="873B1F"/>
                </a:solidFill>
              </a:rPr>
              <a:t> </a:t>
            </a:r>
            <a:r>
              <a:rPr lang="en-US" dirty="0"/>
              <a:t>The variance of the errors is constant</a:t>
            </a:r>
            <a:r>
              <a:rPr lang="en-US" dirty="0" smtClean="0"/>
              <a:t>. That </a:t>
            </a:r>
            <a:r>
              <a:rPr lang="en-US" dirty="0"/>
              <a:t>is, the error terms come from distributions with equal </a:t>
            </a:r>
            <a:r>
              <a:rPr lang="en-US" dirty="0" smtClean="0"/>
              <a:t>variances.</a:t>
            </a:r>
          </a:p>
          <a:p>
            <a:pPr marL="466725">
              <a:lnSpc>
                <a:spcPct val="100000"/>
              </a:lnSpc>
              <a:buClr>
                <a:schemeClr val="tx1"/>
              </a:buClr>
              <a:buFont typeface=".AppleSystemUIFont" charset="-120"/>
              <a:buChar char="–"/>
            </a:pPr>
            <a:r>
              <a:rPr lang="en-US" sz="1800" dirty="0" smtClean="0"/>
              <a:t>This </a:t>
            </a:r>
            <a:r>
              <a:rPr lang="en-US" sz="1800" dirty="0"/>
              <a:t>common variance is denoted by σ</a:t>
            </a:r>
            <a:r>
              <a:rPr lang="en-US" sz="1800" baseline="30000" dirty="0"/>
              <a:t>2</a:t>
            </a:r>
            <a:r>
              <a:rPr lang="en-US" sz="1800" dirty="0"/>
              <a:t> and when the assumption is satisfied we say that the error process is</a:t>
            </a:r>
            <a:r>
              <a:rPr lang="en-US" sz="1800" b="1" dirty="0">
                <a:solidFill>
                  <a:schemeClr val="tx2"/>
                </a:solidFill>
              </a:rPr>
              <a:t> </a:t>
            </a:r>
            <a:r>
              <a:rPr lang="en-US" sz="1800" b="1" dirty="0">
                <a:solidFill>
                  <a:srgbClr val="873B1F"/>
                </a:solidFill>
              </a:rPr>
              <a:t>homoscedastic</a:t>
            </a:r>
            <a:r>
              <a:rPr lang="en-US" sz="1800" dirty="0"/>
              <a:t>. </a:t>
            </a:r>
            <a:r>
              <a:rPr lang="en-US" sz="1800" dirty="0" smtClean="0"/>
              <a:t>Otherwise</a:t>
            </a:r>
            <a:r>
              <a:rPr lang="en-US" sz="1800" dirty="0"/>
              <a:t>, we say that it is </a:t>
            </a:r>
            <a:r>
              <a:rPr lang="en-US" sz="1800" b="1" dirty="0">
                <a:solidFill>
                  <a:srgbClr val="873B1F"/>
                </a:solidFill>
              </a:rPr>
              <a:t>heteroscedastic</a:t>
            </a:r>
            <a:r>
              <a:rPr lang="en-US" sz="1800" b="1" i="1" dirty="0">
                <a:solidFill>
                  <a:schemeClr val="tx2"/>
                </a:solidFill>
              </a:rPr>
              <a:t>.</a:t>
            </a:r>
          </a:p>
          <a:p>
            <a:pPr>
              <a:lnSpc>
                <a:spcPct val="100000"/>
              </a:lnSpc>
              <a:spcBef>
                <a:spcPts val="1600"/>
              </a:spcBef>
            </a:pPr>
            <a:r>
              <a:rPr lang="en-US" b="1" i="1" dirty="0" smtClean="0">
                <a:solidFill>
                  <a:srgbClr val="873B1F"/>
                </a:solidFill>
              </a:rPr>
              <a:t>Assumption </a:t>
            </a:r>
            <a:r>
              <a:rPr lang="en-US" b="1" i="1" dirty="0">
                <a:solidFill>
                  <a:srgbClr val="873B1F"/>
                </a:solidFill>
              </a:rPr>
              <a:t>R6</a:t>
            </a:r>
            <a:r>
              <a:rPr lang="en-US" b="1" dirty="0">
                <a:solidFill>
                  <a:srgbClr val="873B1F"/>
                </a:solidFill>
              </a:rPr>
              <a:t>: </a:t>
            </a:r>
            <a:r>
              <a:rPr lang="en-US" dirty="0"/>
              <a:t>The random errors are drawn from a normal </a:t>
            </a:r>
            <a:r>
              <a:rPr lang="en-US" dirty="0" smtClean="0"/>
              <a:t>distribution</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24</a:t>
            </a:fld>
            <a:endParaRPr lang="en-US" dirty="0"/>
          </a:p>
        </p:txBody>
      </p:sp>
    </p:spTree>
    <p:extLst>
      <p:ext uri="{BB962C8B-B14F-4D97-AF65-F5344CB8AC3E}">
        <p14:creationId xmlns:p14="http://schemas.microsoft.com/office/powerpoint/2010/main" val="298006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7.5 The Statistical Framework for Regression, III</a:t>
            </a:r>
            <a:endParaRPr lang="en-US" dirty="0"/>
          </a:p>
        </p:txBody>
      </p:sp>
      <p:sp>
        <p:nvSpPr>
          <p:cNvPr id="3" name="Content Placeholder 2"/>
          <p:cNvSpPr>
            <a:spLocks noGrp="1"/>
          </p:cNvSpPr>
          <p:nvPr>
            <p:ph idx="1"/>
          </p:nvPr>
        </p:nvSpPr>
        <p:spPr>
          <a:xfrm>
            <a:off x="685800" y="1481328"/>
            <a:ext cx="7543800" cy="3833357"/>
          </a:xfrm>
        </p:spPr>
        <p:txBody>
          <a:bodyPr>
            <a:spAutoFit/>
          </a:bodyPr>
          <a:lstStyle/>
          <a:p>
            <a:r>
              <a:rPr lang="en-US" sz="1800" dirty="0"/>
              <a:t>Assumptions R3 – R6 are typically combined into the statement that the errors are independent and normally distributed with zero means and equal variances</a:t>
            </a:r>
          </a:p>
          <a:p>
            <a:pPr lvl="1"/>
            <a:r>
              <a:rPr lang="en-US" sz="1600" dirty="0"/>
              <a:t>Independent of each other and also the explanatory variables </a:t>
            </a:r>
          </a:p>
          <a:p>
            <a:pPr marL="0" indent="0">
              <a:buNone/>
            </a:pPr>
            <a:r>
              <a:rPr lang="en-US" sz="1400" b="1" dirty="0"/>
              <a:t>Note</a:t>
            </a:r>
            <a:r>
              <a:rPr lang="en-US" sz="1400" dirty="0"/>
              <a:t> that Assumptions R3 – R6 are exactly the same as those made in the developments of state-space and ARIMA models in Chapters 5 and 6</a:t>
            </a:r>
            <a:r>
              <a:rPr lang="en-US" sz="1400" dirty="0" smtClean="0"/>
              <a:t>.</a:t>
            </a:r>
          </a:p>
          <a:p>
            <a:pPr marL="0" indent="0">
              <a:spcBef>
                <a:spcPts val="2200"/>
              </a:spcBef>
              <a:buNone/>
            </a:pPr>
            <a:r>
              <a:rPr lang="en-GB" sz="1800" b="1" dirty="0">
                <a:solidFill>
                  <a:srgbClr val="873B1F"/>
                </a:solidFill>
              </a:rPr>
              <a:t>RANDOM ERRORS AND RESIDUALS</a:t>
            </a:r>
          </a:p>
          <a:p>
            <a:r>
              <a:rPr lang="en-GB" sz="1800" dirty="0"/>
              <a:t>The </a:t>
            </a:r>
            <a:r>
              <a:rPr lang="en-GB" sz="1800" i="1" dirty="0"/>
              <a:t>random error </a:t>
            </a:r>
            <a:r>
              <a:rPr lang="en-GB" sz="1800" dirty="0"/>
              <a:t>represents the difference between the expected and observed values. In a valid model, the random error for a particular observation is </a:t>
            </a:r>
            <a:r>
              <a:rPr lang="en-GB" sz="1800" i="1" dirty="0"/>
              <a:t>completely unpredictable</a:t>
            </a:r>
            <a:r>
              <a:rPr lang="en-GB" sz="1800" dirty="0"/>
              <a:t>, in that it is unrelated to either the explanatory variable(s) or the random errors in other observations. </a:t>
            </a:r>
          </a:p>
          <a:p>
            <a:r>
              <a:rPr lang="en-GB" sz="1800" dirty="0" smtClean="0"/>
              <a:t>Because </a:t>
            </a:r>
            <a:r>
              <a:rPr lang="en-GB" sz="1800" dirty="0"/>
              <a:t>the intercept and slope are unknown, we must estimate the error from the fitted model; we refer to this estimate as a </a:t>
            </a:r>
            <a:r>
              <a:rPr lang="en-GB" sz="1800" i="1" dirty="0"/>
              <a:t>residual</a:t>
            </a:r>
            <a:r>
              <a:rPr lang="en-GB" sz="1800" dirty="0" smtClean="0"/>
              <a:t>.</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25</a:t>
            </a:fld>
            <a:endParaRPr lang="en-US" dirty="0"/>
          </a:p>
        </p:txBody>
      </p:sp>
    </p:spTree>
    <p:extLst>
      <p:ext uri="{BB962C8B-B14F-4D97-AF65-F5344CB8AC3E}">
        <p14:creationId xmlns:p14="http://schemas.microsoft.com/office/powerpoint/2010/main" val="206406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81328"/>
            <a:ext cx="7543800" cy="2791533"/>
          </a:xfrm>
        </p:spPr>
        <p:txBody>
          <a:bodyPr>
            <a:spAutoFit/>
          </a:bodyPr>
          <a:lstStyle/>
          <a:p>
            <a:pPr marL="0" indent="0">
              <a:spcBef>
                <a:spcPts val="2200"/>
              </a:spcBef>
              <a:buNone/>
            </a:pPr>
            <a:r>
              <a:rPr lang="en-GB" b="1" dirty="0" smtClean="0">
                <a:solidFill>
                  <a:srgbClr val="873B1F"/>
                </a:solidFill>
              </a:rPr>
              <a:t>Parameter Estimates</a:t>
            </a:r>
            <a:endParaRPr lang="en-GB" b="1" dirty="0">
              <a:solidFill>
                <a:srgbClr val="873B1F"/>
              </a:solidFill>
            </a:endParaRPr>
          </a:p>
          <a:p>
            <a:r>
              <a:rPr lang="en-US" sz="1800" dirty="0"/>
              <a:t>The parameters and the corresponding estimates are defined as follows:</a:t>
            </a:r>
          </a:p>
          <a:p>
            <a:endParaRPr lang="en-US" sz="1800" dirty="0"/>
          </a:p>
          <a:p>
            <a:endParaRPr lang="en-US" sz="1800" dirty="0"/>
          </a:p>
          <a:p>
            <a:endParaRPr lang="en-US" sz="1800" dirty="0"/>
          </a:p>
          <a:p>
            <a:endParaRPr lang="en-US" sz="1800" dirty="0"/>
          </a:p>
          <a:p>
            <a:r>
              <a:rPr lang="en-US" sz="1800" dirty="0"/>
              <a:t>The sample estimates of the intercept and slope are defined as</a:t>
            </a:r>
            <a:r>
              <a:rPr lang="en-US" sz="1800" dirty="0" smtClean="0"/>
              <a:t>:</a:t>
            </a:r>
            <a:endParaRPr lang="en-US" sz="1800" dirty="0"/>
          </a:p>
        </p:txBody>
      </p:sp>
      <p:pic>
        <p:nvPicPr>
          <p:cNvPr id="8" name="Picture 7"/>
          <p:cNvPicPr>
            <a:picLocks noChangeAspect="1"/>
          </p:cNvPicPr>
          <p:nvPr/>
        </p:nvPicPr>
        <p:blipFill>
          <a:blip r:embed="rId3"/>
          <a:stretch>
            <a:fillRect/>
          </a:stretch>
        </p:blipFill>
        <p:spPr>
          <a:xfrm>
            <a:off x="924792" y="2493783"/>
            <a:ext cx="6229044" cy="1318713"/>
          </a:xfrm>
          <a:prstGeom prst="rect">
            <a:avLst/>
          </a:prstGeom>
        </p:spPr>
      </p:pic>
      <p:sp>
        <p:nvSpPr>
          <p:cNvPr id="2" name="Title 1"/>
          <p:cNvSpPr>
            <a:spLocks noGrp="1"/>
          </p:cNvSpPr>
          <p:nvPr>
            <p:ph type="title"/>
          </p:nvPr>
        </p:nvSpPr>
        <p:spPr/>
        <p:txBody>
          <a:bodyPr/>
          <a:lstStyle/>
          <a:p>
            <a:r>
              <a:rPr lang="en-US" dirty="0" smtClean="0"/>
              <a:t>7.5 The Statistical Framework for Regression</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26</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601987631"/>
              </p:ext>
            </p:extLst>
          </p:nvPr>
        </p:nvGraphicFramePr>
        <p:xfrm>
          <a:off x="2793762" y="4386040"/>
          <a:ext cx="2618963" cy="637045"/>
        </p:xfrm>
        <a:graphic>
          <a:graphicData uri="http://schemas.openxmlformats.org/presentationml/2006/ole">
            <mc:AlternateContent xmlns:mc="http://schemas.openxmlformats.org/markup-compatibility/2006">
              <mc:Choice xmlns:v="urn:schemas-microsoft-com:vml" Requires="v">
                <p:oleObj spid="_x0000_s92183" name="Equation" r:id="rId4" imgW="1639974" imgH="438765" progId="">
                  <p:embed/>
                </p:oleObj>
              </mc:Choice>
              <mc:Fallback>
                <p:oleObj name="Equation" r:id="rId4" imgW="1639974" imgH="43876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762" y="4386040"/>
                        <a:ext cx="2618963" cy="637045"/>
                      </a:xfrm>
                      <a:prstGeom prst="rect">
                        <a:avLst/>
                      </a:prstGeom>
                      <a:noFill/>
                      <a:extLst/>
                    </p:spPr>
                  </p:pic>
                </p:oleObj>
              </mc:Fallback>
            </mc:AlternateContent>
          </a:graphicData>
        </a:graphic>
      </p:graphicFrame>
    </p:spTree>
    <p:extLst>
      <p:ext uri="{BB962C8B-B14F-4D97-AF65-F5344CB8AC3E}">
        <p14:creationId xmlns:p14="http://schemas.microsoft.com/office/powerpoint/2010/main" val="1739593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543800" cy="4690872"/>
              </a:xfrm>
            </p:spPr>
            <p:txBody>
              <a:bodyPr>
                <a:noAutofit/>
              </a:bodyPr>
              <a:lstStyle/>
              <a:p>
                <a:pPr marL="0" indent="0">
                  <a:buNone/>
                </a:pPr>
                <a:r>
                  <a:rPr lang="en-US" b="1" dirty="0" smtClean="0">
                    <a:solidFill>
                      <a:srgbClr val="873B1F"/>
                    </a:solidFill>
                  </a:rPr>
                  <a:t>Is there a relationship between</a:t>
                </a:r>
                <a:r>
                  <a:rPr lang="en-US" b="1" i="1" dirty="0">
                    <a:solidFill>
                      <a:srgbClr val="873B1F"/>
                    </a:solidFill>
                  </a:rPr>
                  <a:t> X </a:t>
                </a:r>
                <a:r>
                  <a:rPr lang="en-US" b="1" dirty="0">
                    <a:solidFill>
                      <a:srgbClr val="873B1F"/>
                    </a:solidFill>
                  </a:rPr>
                  <a:t>and </a:t>
                </a:r>
                <a:r>
                  <a:rPr lang="en-US" b="1" i="1" dirty="0">
                    <a:solidFill>
                      <a:srgbClr val="873B1F"/>
                    </a:solidFill>
                  </a:rPr>
                  <a:t>Y</a:t>
                </a:r>
                <a:r>
                  <a:rPr lang="en-US" b="1" dirty="0">
                    <a:solidFill>
                      <a:srgbClr val="873B1F"/>
                    </a:solidFill>
                  </a:rPr>
                  <a:t>?</a:t>
                </a:r>
              </a:p>
              <a:p>
                <a:pPr>
                  <a:spcBef>
                    <a:spcPts val="1600"/>
                  </a:spcBef>
                </a:pPr>
                <a:r>
                  <a:rPr lang="en-US" sz="1600" dirty="0"/>
                  <a:t>The null and alternative hypotheses are</a:t>
                </a:r>
                <a:r>
                  <a:rPr lang="en-US" sz="1600" dirty="0" smtClean="0"/>
                  <a:t>: </a:t>
                </a:r>
                <a14:m>
                  <m:oMath xmlns:m="http://schemas.openxmlformats.org/officeDocument/2006/math">
                    <m:sSub>
                      <m:sSubPr>
                        <m:ctrlPr>
                          <a:rPr lang="en-US" sz="1600" i="1" smtClean="0">
                            <a:latin typeface="Cambria Math" charset="0"/>
                          </a:rPr>
                        </m:ctrlPr>
                      </m:sSubPr>
                      <m:e>
                        <m:r>
                          <a:rPr lang="en-US" sz="1600" b="0" i="1" smtClean="0">
                            <a:latin typeface="Cambria Math" charset="0"/>
                          </a:rPr>
                          <m:t>𝐻</m:t>
                        </m:r>
                      </m:e>
                      <m:sub>
                        <m:r>
                          <a:rPr lang="en-US" sz="1600" b="0" i="1" smtClean="0">
                            <a:latin typeface="Cambria Math" charset="0"/>
                          </a:rPr>
                          <m:t>0</m:t>
                        </m:r>
                      </m:sub>
                    </m:sSub>
                    <m:r>
                      <a:rPr lang="en-US" sz="1600" b="0" i="1" smtClean="0">
                        <a:latin typeface="Cambria Math" charset="0"/>
                      </a:rPr>
                      <m:t> : </m:t>
                    </m:r>
                    <m:sSub>
                      <m:sSubPr>
                        <m:ctrlPr>
                          <a:rPr lang="en-US" sz="1600" b="0" i="1" smtClean="0">
                            <a:latin typeface="Cambria Math" charset="0"/>
                          </a:rPr>
                        </m:ctrlPr>
                      </m:sSubPr>
                      <m:e>
                        <m:r>
                          <a:rPr lang="en-US" sz="1600" b="0" i="1" smtClean="0">
                            <a:latin typeface="Cambria Math" charset="0"/>
                            <a:ea typeface="Cambria Math" charset="0"/>
                            <a:cs typeface="Cambria Math" charset="0"/>
                          </a:rPr>
                          <m:t>𝛽</m:t>
                        </m:r>
                      </m:e>
                      <m:sub>
                        <m:r>
                          <a:rPr lang="en-US" sz="1600" b="0" i="1" smtClean="0">
                            <a:latin typeface="Cambria Math" charset="0"/>
                          </a:rPr>
                          <m:t>1</m:t>
                        </m:r>
                      </m:sub>
                    </m:sSub>
                    <m:r>
                      <a:rPr lang="en-US" sz="1600" b="0" i="1" smtClean="0">
                        <a:latin typeface="Cambria Math" charset="0"/>
                      </a:rPr>
                      <m:t>=0 </m:t>
                    </m:r>
                    <m:r>
                      <a:rPr lang="en-US" sz="1600" b="0" i="1" smtClean="0">
                        <a:latin typeface="Cambria Math" charset="0"/>
                      </a:rPr>
                      <m:t>𝑣𝑒𝑟𝑠𝑢𝑠</m:t>
                    </m:r>
                    <m:r>
                      <a:rPr lang="en-US" sz="1600" b="0" i="1" smtClean="0">
                        <a:latin typeface="Cambria Math" charset="0"/>
                      </a:rPr>
                      <m:t> </m:t>
                    </m:r>
                    <m:sSub>
                      <m:sSubPr>
                        <m:ctrlPr>
                          <a:rPr lang="en-US" sz="1600" b="0" i="1" smtClean="0">
                            <a:latin typeface="Cambria Math" charset="0"/>
                          </a:rPr>
                        </m:ctrlPr>
                      </m:sSubPr>
                      <m:e>
                        <m:r>
                          <a:rPr lang="en-US" sz="1600" b="0" i="1" smtClean="0">
                            <a:latin typeface="Cambria Math" charset="0"/>
                          </a:rPr>
                          <m:t>𝐻</m:t>
                        </m:r>
                      </m:e>
                      <m:sub>
                        <m:r>
                          <a:rPr lang="en-US" sz="1600" b="0" i="1" smtClean="0">
                            <a:latin typeface="Cambria Math" charset="0"/>
                          </a:rPr>
                          <m:t>𝐴</m:t>
                        </m:r>
                      </m:sub>
                    </m:sSub>
                    <m:r>
                      <a:rPr lang="en-US" sz="1600" b="0" i="1" smtClean="0">
                        <a:latin typeface="Cambria Math" charset="0"/>
                      </a:rPr>
                      <m:t> : </m:t>
                    </m:r>
                    <m:sSub>
                      <m:sSubPr>
                        <m:ctrlPr>
                          <a:rPr lang="en-US" sz="1600" b="0" i="1" smtClean="0">
                            <a:latin typeface="Cambria Math" charset="0"/>
                          </a:rPr>
                        </m:ctrlPr>
                      </m:sSubPr>
                      <m:e>
                        <m:r>
                          <a:rPr lang="en-US" sz="1600" b="0" i="1" smtClean="0">
                            <a:latin typeface="Cambria Math" charset="0"/>
                            <a:ea typeface="Cambria Math" charset="0"/>
                            <a:cs typeface="Cambria Math" charset="0"/>
                          </a:rPr>
                          <m:t>𝛽</m:t>
                        </m:r>
                      </m:e>
                      <m:sub>
                        <m:r>
                          <a:rPr lang="en-US" sz="1600" b="0" i="1" smtClean="0">
                            <a:latin typeface="Cambria Math" charset="0"/>
                          </a:rPr>
                          <m:t>1</m:t>
                        </m:r>
                      </m:sub>
                    </m:sSub>
                    <m:r>
                      <a:rPr lang="en-US" sz="1600" b="0" i="1" smtClean="0">
                        <a:latin typeface="Cambria Math" charset="0"/>
                        <a:ea typeface="Cambria Math" charset="0"/>
                        <a:cs typeface="Cambria Math" charset="0"/>
                      </a:rPr>
                      <m:t>≠0</m:t>
                    </m:r>
                  </m:oMath>
                </a14:m>
                <a:endParaRPr lang="en-US" sz="1600" dirty="0"/>
              </a:p>
              <a:p>
                <a:pPr>
                  <a:spcBef>
                    <a:spcPts val="1600"/>
                  </a:spcBef>
                </a:pPr>
                <a:r>
                  <a:rPr lang="en-US" sz="1600" dirty="0" smtClean="0"/>
                  <a:t>The </a:t>
                </a:r>
                <a:r>
                  <a:rPr lang="en-US" sz="1600" dirty="0"/>
                  <a:t>test statistic is</a:t>
                </a:r>
                <a:r>
                  <a:rPr lang="en-US" sz="1600" dirty="0" smtClean="0"/>
                  <a:t>: </a:t>
                </a:r>
                <a14:m>
                  <m:oMath xmlns:m="http://schemas.openxmlformats.org/officeDocument/2006/math">
                    <m:sSub>
                      <m:sSubPr>
                        <m:ctrlPr>
                          <a:rPr lang="en-US" sz="1600" i="1" smtClean="0">
                            <a:latin typeface="Cambria Math" charset="0"/>
                          </a:rPr>
                        </m:ctrlPr>
                      </m:sSubPr>
                      <m:e>
                        <m:r>
                          <a:rPr lang="en-US" sz="1600" b="0" i="1" smtClean="0">
                            <a:latin typeface="Cambria Math" charset="0"/>
                          </a:rPr>
                          <m:t>𝑡</m:t>
                        </m:r>
                      </m:e>
                      <m:sub>
                        <m:r>
                          <a:rPr lang="en-US" sz="1600" b="0" i="1" smtClean="0">
                            <a:latin typeface="Cambria Math" charset="0"/>
                          </a:rPr>
                          <m:t>𝑜𝑏𝑠</m:t>
                        </m:r>
                      </m:sub>
                    </m:sSub>
                    <m:r>
                      <a:rPr lang="en-US" sz="1600" b="0" i="1" smtClean="0">
                        <a:latin typeface="Cambria Math" charset="0"/>
                      </a:rPr>
                      <m:t>=</m:t>
                    </m:r>
                    <m:sSub>
                      <m:sSubPr>
                        <m:ctrlPr>
                          <a:rPr lang="en-US" sz="1600" b="0" i="1" smtClean="0">
                            <a:latin typeface="Cambria Math" charset="0"/>
                          </a:rPr>
                        </m:ctrlPr>
                      </m:sSubPr>
                      <m:e>
                        <m:r>
                          <a:rPr lang="en-US" sz="1600" b="0" i="1" smtClean="0">
                            <a:latin typeface="Cambria Math" charset="0"/>
                          </a:rPr>
                          <m:t>𝑏</m:t>
                        </m:r>
                      </m:e>
                      <m:sub>
                        <m:r>
                          <a:rPr lang="en-US" sz="1600" b="0" i="1" smtClean="0">
                            <a:latin typeface="Cambria Math" charset="0"/>
                          </a:rPr>
                          <m:t>1</m:t>
                        </m:r>
                      </m:sub>
                    </m:sSub>
                    <m:r>
                      <a:rPr lang="en-US" sz="1600" b="0" i="1" smtClean="0">
                        <a:latin typeface="Cambria Math" charset="0"/>
                      </a:rPr>
                      <m:t> /</m:t>
                    </m:r>
                    <m:r>
                      <a:rPr lang="en-US" sz="1600" b="0" i="1" smtClean="0">
                        <a:latin typeface="Cambria Math" charset="0"/>
                      </a:rPr>
                      <m:t>𝑆𝐸</m:t>
                    </m:r>
                    <m:r>
                      <a:rPr lang="en-US" sz="1600" b="0" i="1" smtClean="0">
                        <a:latin typeface="Cambria Math" charset="0"/>
                      </a:rPr>
                      <m:t>(</m:t>
                    </m:r>
                    <m:sSub>
                      <m:sSubPr>
                        <m:ctrlPr>
                          <a:rPr lang="en-US" sz="1600" b="0" i="1" smtClean="0">
                            <a:latin typeface="Cambria Math" charset="0"/>
                          </a:rPr>
                        </m:ctrlPr>
                      </m:sSubPr>
                      <m:e>
                        <m:r>
                          <a:rPr lang="en-US" sz="1600" b="0" i="1" smtClean="0">
                            <a:latin typeface="Cambria Math" charset="0"/>
                          </a:rPr>
                          <m:t>𝑏</m:t>
                        </m:r>
                      </m:e>
                      <m:sub>
                        <m:r>
                          <a:rPr lang="en-US" sz="1600" b="0" i="1" smtClean="0">
                            <a:latin typeface="Cambria Math" charset="0"/>
                          </a:rPr>
                          <m:t>1</m:t>
                        </m:r>
                      </m:sub>
                    </m:sSub>
                    <m:r>
                      <a:rPr lang="en-US" sz="1600" b="0" i="1" smtClean="0">
                        <a:latin typeface="Cambria Math" charset="0"/>
                      </a:rPr>
                      <m:t>)</m:t>
                    </m:r>
                  </m:oMath>
                </a14:m>
                <a:endParaRPr lang="en-US" sz="1600" dirty="0"/>
              </a:p>
              <a:p>
                <a:pPr marL="236538" indent="0">
                  <a:buNone/>
                </a:pPr>
                <a:endParaRPr lang="en-US" sz="1600" b="0" i="1" dirty="0" smtClean="0">
                  <a:latin typeface="Cambria Math" charset="0"/>
                </a:endParaRPr>
              </a:p>
              <a:p>
                <a:pPr marL="236538" indent="0">
                  <a:buNone/>
                </a:pPr>
                <a14:m>
                  <m:oMath xmlns:m="http://schemas.openxmlformats.org/officeDocument/2006/math">
                    <m:r>
                      <a:rPr lang="en-US" sz="1600" b="0" i="1" smtClean="0">
                        <a:latin typeface="Cambria Math" charset="0"/>
                      </a:rPr>
                      <m:t>𝑆𝐸</m:t>
                    </m:r>
                    <m:d>
                      <m:dPr>
                        <m:ctrlPr>
                          <a:rPr lang="en-US" sz="1600" b="0" i="1" smtClean="0">
                            <a:latin typeface="Cambria Math" charset="0"/>
                          </a:rPr>
                        </m:ctrlPr>
                      </m:dPr>
                      <m:e>
                        <m:sSub>
                          <m:sSubPr>
                            <m:ctrlPr>
                              <a:rPr lang="en-US" sz="1600" b="0" i="1" smtClean="0">
                                <a:latin typeface="Cambria Math" charset="0"/>
                              </a:rPr>
                            </m:ctrlPr>
                          </m:sSubPr>
                          <m:e>
                            <m:r>
                              <a:rPr lang="en-US" sz="1600" b="0" i="1" smtClean="0">
                                <a:latin typeface="Cambria Math" charset="0"/>
                              </a:rPr>
                              <m:t>𝑏</m:t>
                            </m:r>
                          </m:e>
                          <m:sub>
                            <m:r>
                              <a:rPr lang="en-US" sz="1600" b="0" i="1" smtClean="0">
                                <a:latin typeface="Cambria Math" charset="0"/>
                              </a:rPr>
                              <m:t>1</m:t>
                            </m:r>
                          </m:sub>
                        </m:sSub>
                      </m:e>
                    </m:d>
                  </m:oMath>
                </a14:m>
                <a:r>
                  <a:rPr lang="en-US" sz="1600" dirty="0" smtClean="0"/>
                  <a:t> denotes the standard </a:t>
                </a:r>
                <a:br>
                  <a:rPr lang="en-US" sz="1600" dirty="0" smtClean="0"/>
                </a:br>
                <a:r>
                  <a:rPr lang="en-US" sz="1600" dirty="0" smtClean="0"/>
                  <a:t>error of the slope estimate.</a:t>
                </a:r>
              </a:p>
              <a:p>
                <a:endParaRPr lang="en-US" sz="1600" dirty="0"/>
              </a:p>
              <a:p>
                <a:endParaRPr lang="en-US" sz="1600" dirty="0" smtClean="0"/>
              </a:p>
              <a:p>
                <a:endParaRPr lang="en-US" sz="1600" dirty="0"/>
              </a:p>
              <a:p>
                <a:pPr>
                  <a:spcBef>
                    <a:spcPts val="0"/>
                  </a:spcBef>
                </a:pPr>
                <a:r>
                  <a:rPr lang="en-US" sz="1600" dirty="0"/>
                  <a:t>The decision rule is:</a:t>
                </a:r>
              </a:p>
              <a:p>
                <a:pPr>
                  <a:buNone/>
                </a:pPr>
                <a:r>
                  <a:rPr lang="en-US" sz="1600" dirty="0"/>
                  <a:t>    </a:t>
                </a:r>
                <a:r>
                  <a:rPr lang="en-US" sz="1600" dirty="0" smtClean="0"/>
                  <a:t>If |</a:t>
                </a:r>
                <a:r>
                  <a:rPr lang="en-US" sz="1600" i="1" dirty="0" err="1" smtClean="0"/>
                  <a:t>t</a:t>
                </a:r>
                <a:r>
                  <a:rPr lang="en-US" sz="1600" i="1" baseline="-25000" dirty="0" err="1" smtClean="0"/>
                  <a:t>obs</a:t>
                </a:r>
                <a:r>
                  <a:rPr lang="en-US" sz="1600" dirty="0" smtClean="0"/>
                  <a:t>| &gt; t</a:t>
                </a:r>
                <a14:m>
                  <m:oMath xmlns:m="http://schemas.openxmlformats.org/officeDocument/2006/math">
                    <m:r>
                      <a:rPr lang="en-US" sz="1600" i="1" baseline="-25000" dirty="0" smtClean="0">
                        <a:latin typeface="Cambria Math" charset="0"/>
                        <a:ea typeface="Cambria Math" charset="0"/>
                        <a:cs typeface="Cambria Math" charset="0"/>
                      </a:rPr>
                      <m:t>𝛼</m:t>
                    </m:r>
                  </m:oMath>
                </a14:m>
                <a:r>
                  <a:rPr lang="en-US" sz="1600" baseline="-25000" dirty="0" smtClean="0"/>
                  <a:t>/2</a:t>
                </a:r>
                <a:r>
                  <a:rPr lang="en-US" sz="1600" dirty="0" smtClean="0"/>
                  <a:t>(</a:t>
                </a:r>
                <a:r>
                  <a:rPr lang="en-US" sz="1600" i="1" dirty="0" smtClean="0"/>
                  <a:t>n</a:t>
                </a:r>
                <a:r>
                  <a:rPr lang="en-US" sz="1600" dirty="0" smtClean="0"/>
                  <a:t> – 2), reject </a:t>
                </a:r>
                <a:r>
                  <a:rPr lang="en-US" sz="1600" dirty="0"/>
                  <a:t>H</a:t>
                </a:r>
                <a:r>
                  <a:rPr lang="en-US" sz="1600" baseline="-25000" dirty="0"/>
                  <a:t>0</a:t>
                </a:r>
                <a:r>
                  <a:rPr lang="en-US" sz="1600" dirty="0"/>
                  <a:t>; otherwise, do not reject H</a:t>
                </a:r>
                <a:r>
                  <a:rPr lang="en-US" sz="1600" baseline="-25000" dirty="0"/>
                  <a:t>0</a:t>
                </a:r>
                <a:r>
                  <a:rPr lang="en-US" sz="1600" dirty="0"/>
                  <a:t>.</a:t>
                </a:r>
              </a:p>
              <a:p>
                <a:r>
                  <a:rPr lang="en-US" sz="1600" dirty="0" smtClean="0"/>
                  <a:t>This </a:t>
                </a:r>
                <a:r>
                  <a:rPr lang="en-US" sz="1600" dirty="0"/>
                  <a:t>rule may be reformulated using the </a:t>
                </a:r>
                <a:r>
                  <a:rPr lang="en-US" sz="1600" i="1" dirty="0"/>
                  <a:t>P-value </a:t>
                </a:r>
                <a:r>
                  <a:rPr lang="en-US" sz="1600" dirty="0"/>
                  <a:t>as:</a:t>
                </a:r>
              </a:p>
              <a:p>
                <a:pPr>
                  <a:buNone/>
                </a:pPr>
                <a:r>
                  <a:rPr lang="en-US" sz="1600" dirty="0"/>
                  <a:t>		If </a:t>
                </a:r>
                <a:r>
                  <a:rPr lang="en-US" sz="1600" i="1" dirty="0"/>
                  <a:t>P &lt; α</a:t>
                </a:r>
                <a:r>
                  <a:rPr lang="en-US" sz="1600" dirty="0"/>
                  <a:t>, reject H</a:t>
                </a:r>
                <a:r>
                  <a:rPr lang="en-US" sz="1600" baseline="-25000" dirty="0"/>
                  <a:t>0</a:t>
                </a:r>
                <a:r>
                  <a:rPr lang="en-US" sz="1600" dirty="0"/>
                  <a:t>; otherwise do not reject H</a:t>
                </a:r>
                <a:r>
                  <a:rPr lang="en-US" sz="1600" baseline="-25000" dirty="0"/>
                  <a:t>0</a:t>
                </a:r>
                <a:r>
                  <a:rPr lang="en-US" sz="1600" dirty="0" smtClean="0"/>
                  <a:t>.</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543800" cy="4690872"/>
              </a:xfrm>
              <a:blipFill rotWithShape="0">
                <a:blip r:embed="rId2"/>
                <a:stretch>
                  <a:fillRect l="-2102" t="-220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4572000" y="2325500"/>
            <a:ext cx="3657599" cy="2411684"/>
          </a:xfrm>
          <a:prstGeom prst="rect">
            <a:avLst/>
          </a:prstGeom>
        </p:spPr>
      </p:pic>
      <p:sp>
        <p:nvSpPr>
          <p:cNvPr id="2" name="Title 1"/>
          <p:cNvSpPr>
            <a:spLocks noGrp="1"/>
          </p:cNvSpPr>
          <p:nvPr>
            <p:ph type="title"/>
          </p:nvPr>
        </p:nvSpPr>
        <p:spPr/>
        <p:txBody>
          <a:bodyPr/>
          <a:lstStyle/>
          <a:p>
            <a:r>
              <a:rPr lang="en-US" dirty="0" smtClean="0"/>
              <a:t>7.6 Testing the Slope</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27</a:t>
            </a:fld>
            <a:endParaRPr lang="en-US" dirty="0"/>
          </a:p>
        </p:txBody>
      </p:sp>
    </p:spTree>
    <p:extLst>
      <p:ext uri="{BB962C8B-B14F-4D97-AF65-F5344CB8AC3E}">
        <p14:creationId xmlns:p14="http://schemas.microsoft.com/office/powerpoint/2010/main" val="101207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81328"/>
            <a:ext cx="7543800" cy="4690872"/>
          </a:xfrm>
        </p:spPr>
        <p:txBody>
          <a:bodyPr>
            <a:noAutofit/>
          </a:bodyPr>
          <a:lstStyle/>
          <a:p>
            <a:pPr marL="0" indent="0">
              <a:buNone/>
            </a:pPr>
            <a:r>
              <a:rPr lang="en-US" b="1" dirty="0" smtClean="0">
                <a:solidFill>
                  <a:srgbClr val="873B1F"/>
                </a:solidFill>
              </a:rPr>
              <a:t>Example 7.5: Test and confidence interval for gasoline prices</a:t>
            </a:r>
            <a:endParaRPr lang="en-US" b="1" dirty="0">
              <a:solidFill>
                <a:srgbClr val="873B1F"/>
              </a:solidFill>
            </a:endParaRPr>
          </a:p>
          <a:p>
            <a:pPr marL="0" indent="-9525">
              <a:spcBef>
                <a:spcPts val="1600"/>
              </a:spcBef>
              <a:buNone/>
            </a:pPr>
            <a:r>
              <a:rPr lang="en-US" sz="1800" dirty="0"/>
              <a:t>The Summary results are (as from Minitab output; </a:t>
            </a:r>
            <a:r>
              <a:rPr lang="en-US" sz="1800" dirty="0" smtClean="0"/>
              <a:t>you </a:t>
            </a:r>
            <a:r>
              <a:rPr lang="en-US" sz="1800" dirty="0"/>
              <a:t>should not use so many decimal places when reporting the results): </a:t>
            </a:r>
          </a:p>
          <a:p>
            <a:pPr>
              <a:buNone/>
            </a:pPr>
            <a:endParaRPr lang="en-US" sz="1800" dirty="0"/>
          </a:p>
          <a:p>
            <a:pPr>
              <a:buNone/>
            </a:pPr>
            <a:endParaRPr lang="en-US" sz="1800" dirty="0"/>
          </a:p>
          <a:p>
            <a:pPr marL="0" indent="0">
              <a:buNone/>
            </a:pPr>
            <a:endParaRPr lang="en-US" sz="1800" dirty="0"/>
          </a:p>
          <a:p>
            <a:endParaRPr lang="en-US" sz="1800" dirty="0"/>
          </a:p>
          <a:p>
            <a:r>
              <a:rPr lang="en-US" sz="1800" dirty="0"/>
              <a:t>Note the P value for the slope: Using any reasonable value of </a:t>
            </a:r>
            <a:r>
              <a:rPr lang="el-GR" sz="1800" dirty="0"/>
              <a:t>α</a:t>
            </a:r>
            <a:r>
              <a:rPr lang="en-US" sz="1800" dirty="0"/>
              <a:t>, clearly reject H</a:t>
            </a:r>
            <a:r>
              <a:rPr lang="en-US" sz="1800" baseline="-25000" dirty="0"/>
              <a:t>0  </a:t>
            </a:r>
            <a:r>
              <a:rPr lang="en-US" sz="1800" dirty="0"/>
              <a:t>[No need for tables!]</a:t>
            </a:r>
          </a:p>
          <a:p>
            <a:r>
              <a:rPr lang="en-US" sz="1800" dirty="0"/>
              <a:t>Note that Minitab records the P-value to 3 decimal places so that P=0.000 really means P &lt; 0.0005 [Much less in this case]</a:t>
            </a:r>
          </a:p>
          <a:p>
            <a:r>
              <a:rPr lang="en-US" sz="1800" dirty="0"/>
              <a:t>Typically there is no point in testing the intercept unless you have reason to believe that the intercept should be zero</a:t>
            </a:r>
          </a:p>
        </p:txBody>
      </p:sp>
      <p:pic>
        <p:nvPicPr>
          <p:cNvPr id="6" name="Picture 5"/>
          <p:cNvPicPr>
            <a:picLocks noChangeAspect="1"/>
          </p:cNvPicPr>
          <p:nvPr/>
        </p:nvPicPr>
        <p:blipFill>
          <a:blip r:embed="rId2"/>
          <a:stretch>
            <a:fillRect/>
          </a:stretch>
        </p:blipFill>
        <p:spPr>
          <a:xfrm>
            <a:off x="685798" y="2560124"/>
            <a:ext cx="7449758" cy="1326078"/>
          </a:xfrm>
          <a:prstGeom prst="rect">
            <a:avLst/>
          </a:prstGeom>
        </p:spPr>
      </p:pic>
      <p:sp>
        <p:nvSpPr>
          <p:cNvPr id="2" name="Title 1"/>
          <p:cNvSpPr>
            <a:spLocks noGrp="1"/>
          </p:cNvSpPr>
          <p:nvPr>
            <p:ph type="title"/>
          </p:nvPr>
        </p:nvSpPr>
        <p:spPr/>
        <p:txBody>
          <a:bodyPr/>
          <a:lstStyle/>
          <a:p>
            <a:r>
              <a:rPr lang="en-US" dirty="0" smtClean="0"/>
              <a:t>7.6 Testing the Slope</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28</a:t>
            </a:fld>
            <a:endParaRPr lang="en-US" dirty="0"/>
          </a:p>
        </p:txBody>
      </p:sp>
    </p:spTree>
    <p:extLst>
      <p:ext uri="{BB962C8B-B14F-4D97-AF65-F5344CB8AC3E}">
        <p14:creationId xmlns:p14="http://schemas.microsoft.com/office/powerpoint/2010/main" val="822518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a:xfrm>
            <a:off x="685800" y="1481328"/>
            <a:ext cx="7543800" cy="4441490"/>
          </a:xfrm>
        </p:spPr>
        <p:txBody>
          <a:bodyPr>
            <a:noAutofit/>
          </a:bodyPr>
          <a:lstStyle/>
          <a:p>
            <a:r>
              <a:rPr lang="en-US" dirty="0"/>
              <a:t>An increase of one unit in the value of</a:t>
            </a:r>
            <a:r>
              <a:rPr lang="en-US" i="1" dirty="0"/>
              <a:t> X</a:t>
            </a:r>
            <a:r>
              <a:rPr lang="en-US" dirty="0"/>
              <a:t> produces an increase of </a:t>
            </a:r>
            <a:r>
              <a:rPr lang="el-GR" i="1" dirty="0"/>
              <a:t>β</a:t>
            </a:r>
            <a:r>
              <a:rPr lang="en-US" baseline="-25000" dirty="0"/>
              <a:t>1 </a:t>
            </a:r>
            <a:r>
              <a:rPr lang="en-US" dirty="0"/>
              <a:t>units in the </a:t>
            </a:r>
            <a:r>
              <a:rPr lang="en-US" i="1" dirty="0"/>
              <a:t>expected value</a:t>
            </a:r>
            <a:r>
              <a:rPr lang="en-US" dirty="0"/>
              <a:t> of</a:t>
            </a:r>
            <a:r>
              <a:rPr lang="en-US" i="1" dirty="0"/>
              <a:t> Y</a:t>
            </a:r>
            <a:r>
              <a:rPr lang="en-US" dirty="0"/>
              <a:t>. </a:t>
            </a:r>
          </a:p>
          <a:p>
            <a:pPr marL="522287" lvl="2" indent="-285750">
              <a:buClr>
                <a:schemeClr val="tx1"/>
              </a:buClr>
              <a:buFont typeface=".AppleSystemUIFont" charset="-120"/>
              <a:buChar char="–"/>
            </a:pPr>
            <a:r>
              <a:rPr lang="en-US" sz="1800" dirty="0"/>
              <a:t>Does the size of </a:t>
            </a:r>
            <a:r>
              <a:rPr lang="el-GR" sz="1800" i="1" dirty="0"/>
              <a:t>β</a:t>
            </a:r>
            <a:r>
              <a:rPr lang="en-US" sz="1800" baseline="-25000" dirty="0"/>
              <a:t>1  </a:t>
            </a:r>
            <a:r>
              <a:rPr lang="en-US" sz="1800" dirty="0"/>
              <a:t>measure the importance of </a:t>
            </a:r>
            <a:r>
              <a:rPr lang="en-US" sz="1800" i="1" dirty="0"/>
              <a:t>X</a:t>
            </a:r>
            <a:r>
              <a:rPr lang="en-US" sz="1800" dirty="0"/>
              <a:t> in forecasting </a:t>
            </a:r>
            <a:r>
              <a:rPr lang="en-US" sz="1800" i="1" dirty="0"/>
              <a:t>Y</a:t>
            </a:r>
            <a:r>
              <a:rPr lang="en-US" sz="1800" dirty="0"/>
              <a:t>?</a:t>
            </a:r>
          </a:p>
          <a:p>
            <a:pPr>
              <a:spcBef>
                <a:spcPts val="2200"/>
              </a:spcBef>
            </a:pPr>
            <a:r>
              <a:rPr lang="en-US" dirty="0" smtClean="0"/>
              <a:t>In </a:t>
            </a:r>
            <a:r>
              <a:rPr lang="en-US" dirty="0"/>
              <a:t>the Gas Price example the estimated slope is 2.707: an increase of $1 in the price of crude produces an </a:t>
            </a:r>
            <a:r>
              <a:rPr lang="en-US" i="1" dirty="0"/>
              <a:t>expected </a:t>
            </a:r>
            <a:r>
              <a:rPr lang="en-US" dirty="0"/>
              <a:t>increase of 2.71 cents in the price at the pump.</a:t>
            </a:r>
          </a:p>
          <a:p>
            <a:pPr marL="463550" lvl="2" indent="-227013">
              <a:buClr>
                <a:schemeClr val="tx1"/>
              </a:buClr>
              <a:buFont typeface=".AppleSystemUIFont" charset="-120"/>
              <a:buChar char="–"/>
            </a:pPr>
            <a:r>
              <a:rPr lang="en-US" sz="1800" dirty="0"/>
              <a:t>What is the impact on the standard error of a change in the units in which X is measured? In which </a:t>
            </a:r>
            <a:r>
              <a:rPr lang="en-US" sz="1800" i="1" dirty="0"/>
              <a:t>Y</a:t>
            </a:r>
            <a:r>
              <a:rPr lang="en-US" sz="1800" dirty="0"/>
              <a:t> is measured? Does</a:t>
            </a:r>
            <a:r>
              <a:rPr lang="en-US" sz="1800" i="1" dirty="0"/>
              <a:t> R</a:t>
            </a:r>
            <a:r>
              <a:rPr lang="en-US" sz="1800" baseline="30000" dirty="0"/>
              <a:t>2</a:t>
            </a:r>
            <a:r>
              <a:rPr lang="en-US" sz="1800" dirty="0"/>
              <a:t> change</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p:spTree>
    <p:extLst>
      <p:ext uri="{BB962C8B-B14F-4D97-AF65-F5344CB8AC3E}">
        <p14:creationId xmlns:p14="http://schemas.microsoft.com/office/powerpoint/2010/main" val="79636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7.1 Relationships between Variables: </a:t>
            </a:r>
            <a:br>
              <a:rPr lang="en-US" sz="2800" dirty="0" smtClean="0"/>
            </a:br>
            <a:r>
              <a:rPr lang="en-US" sz="2800" dirty="0" smtClean="0"/>
              <a:t>Correlation and Causation</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pPr>
              <a:spcBef>
                <a:spcPts val="1600"/>
              </a:spcBef>
            </a:pPr>
            <a:r>
              <a:rPr lang="en-US" dirty="0"/>
              <a:t>In a </a:t>
            </a:r>
            <a:r>
              <a:rPr lang="en-US" b="1" i="1" dirty="0">
                <a:solidFill>
                  <a:srgbClr val="873B1F"/>
                </a:solidFill>
              </a:rPr>
              <a:t>causal</a:t>
            </a:r>
            <a:r>
              <a:rPr lang="en-US" b="1" i="1" dirty="0">
                <a:solidFill>
                  <a:schemeClr val="tx2"/>
                </a:solidFill>
              </a:rPr>
              <a:t> </a:t>
            </a:r>
            <a:r>
              <a:rPr lang="en-US" dirty="0"/>
              <a:t>model we are able to identify the known factors that determine future values of the dependent variable (denoted by </a:t>
            </a:r>
            <a:r>
              <a:rPr lang="en-US" i="1" dirty="0"/>
              <a:t>Y</a:t>
            </a:r>
            <a:r>
              <a:rPr lang="en-US" dirty="0"/>
              <a:t>), apart from the unknown random error.</a:t>
            </a:r>
          </a:p>
          <a:p>
            <a:pPr>
              <a:spcBef>
                <a:spcPts val="1600"/>
              </a:spcBef>
            </a:pPr>
            <a:r>
              <a:rPr lang="en-US" dirty="0"/>
              <a:t>Statistical </a:t>
            </a:r>
            <a:r>
              <a:rPr lang="en-US" b="1" i="1" dirty="0">
                <a:solidFill>
                  <a:srgbClr val="873B1F"/>
                </a:solidFill>
              </a:rPr>
              <a:t>correlation</a:t>
            </a:r>
            <a:r>
              <a:rPr lang="en-US" i="1" dirty="0">
                <a:solidFill>
                  <a:srgbClr val="873B1F"/>
                </a:solidFill>
              </a:rPr>
              <a:t> </a:t>
            </a:r>
            <a:r>
              <a:rPr lang="en-US" dirty="0">
                <a:solidFill>
                  <a:srgbClr val="873B1F"/>
                </a:solidFill>
              </a:rPr>
              <a:t> </a:t>
            </a:r>
            <a:r>
              <a:rPr lang="en-US" dirty="0"/>
              <a:t>implies an </a:t>
            </a:r>
            <a:r>
              <a:rPr lang="en-US" b="1" i="1" dirty="0">
                <a:solidFill>
                  <a:schemeClr val="tx2"/>
                </a:solidFill>
              </a:rPr>
              <a:t>association</a:t>
            </a:r>
            <a:r>
              <a:rPr lang="en-US" i="1" dirty="0"/>
              <a:t> </a:t>
            </a:r>
            <a:r>
              <a:rPr lang="en-US" dirty="0"/>
              <a:t>between two variables, but does not imply causality</a:t>
            </a:r>
          </a:p>
          <a:p>
            <a:pPr>
              <a:spcBef>
                <a:spcPts val="1600"/>
              </a:spcBef>
            </a:pPr>
            <a:r>
              <a:rPr lang="en-US" dirty="0"/>
              <a:t>Variables may be correlated because of a mutual connection to other variables</a:t>
            </a:r>
            <a:r>
              <a:rPr lang="en-US" dirty="0" smtClean="0"/>
              <a:t>.</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sp>
        <p:nvSpPr>
          <p:cNvPr id="8" name="Text Box 6"/>
          <p:cNvSpPr txBox="1">
            <a:spLocks noChangeArrowheads="1"/>
          </p:cNvSpPr>
          <p:nvPr/>
        </p:nvSpPr>
        <p:spPr bwMode="auto">
          <a:xfrm>
            <a:off x="685799" y="4164202"/>
            <a:ext cx="7438869" cy="2015936"/>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a:t>
            </a:r>
            <a:r>
              <a:rPr lang="en-GB" b="1" dirty="0" smtClean="0">
                <a:solidFill>
                  <a:srgbClr val="873B1F"/>
                </a:solidFill>
                <a:latin typeface="Arial" charset="0"/>
                <a:ea typeface="Arial" charset="0"/>
                <a:cs typeface="Arial" charset="0"/>
              </a:rPr>
              <a:t>: </a:t>
            </a:r>
            <a:r>
              <a:rPr lang="en-GB" dirty="0" smtClean="0">
                <a:solidFill>
                  <a:srgbClr val="873B1F"/>
                </a:solidFill>
                <a:latin typeface="Arial" charset="0"/>
                <a:ea typeface="Arial" charset="0"/>
                <a:cs typeface="Arial" charset="0"/>
              </a:rPr>
              <a:t>The following pairs of variables are correlated. Is there a causal relationship? If so, which variable has a causal effect on the other?</a:t>
            </a:r>
          </a:p>
          <a:p>
            <a:pPr marL="463550" indent="-227013" defTabSz="1047750" eaLnBrk="0" hangingPunct="0">
              <a:spcBef>
                <a:spcPts val="600"/>
              </a:spcBef>
              <a:buFont typeface="Arial" charset="0"/>
              <a:buChar char="•"/>
            </a:pPr>
            <a:r>
              <a:rPr lang="en-GB" u="none" dirty="0" smtClean="0">
                <a:solidFill>
                  <a:srgbClr val="873B1F"/>
                </a:solidFill>
                <a:latin typeface="Arial" charset="0"/>
                <a:ea typeface="Arial" charset="0"/>
                <a:cs typeface="Arial" charset="0"/>
              </a:rPr>
              <a:t>Height and Weight</a:t>
            </a:r>
          </a:p>
          <a:p>
            <a:pPr marL="463550" indent="-227013" defTabSz="1047750" eaLnBrk="0" hangingPunct="0">
              <a:buFont typeface="Arial" charset="0"/>
              <a:buChar char="•"/>
            </a:pPr>
            <a:r>
              <a:rPr lang="en-GB" dirty="0" smtClean="0">
                <a:solidFill>
                  <a:srgbClr val="873B1F"/>
                </a:solidFill>
                <a:latin typeface="Arial" charset="0"/>
                <a:ea typeface="Arial" charset="0"/>
                <a:cs typeface="Arial" charset="0"/>
              </a:rPr>
              <a:t>Knowledge of Statistics and Number of Cars Owned</a:t>
            </a:r>
          </a:p>
          <a:p>
            <a:pPr marL="463550" indent="-227013" defTabSz="1047750" eaLnBrk="0" hangingPunct="0">
              <a:buFont typeface="Arial" charset="0"/>
              <a:buChar char="•"/>
            </a:pPr>
            <a:r>
              <a:rPr lang="en-GB" u="none" dirty="0" smtClean="0">
                <a:solidFill>
                  <a:srgbClr val="873B1F"/>
                </a:solidFill>
                <a:latin typeface="Arial" charset="0"/>
                <a:ea typeface="Arial" charset="0"/>
                <a:cs typeface="Arial" charset="0"/>
              </a:rPr>
              <a:t>Advertising and Sales</a:t>
            </a:r>
          </a:p>
          <a:p>
            <a:pPr marL="463550" indent="-227013" defTabSz="1047750" eaLnBrk="0" hangingPunct="0">
              <a:buFont typeface="Arial" charset="0"/>
              <a:buChar char="•"/>
            </a:pPr>
            <a:r>
              <a:rPr lang="en-GB" dirty="0" smtClean="0">
                <a:solidFill>
                  <a:srgbClr val="873B1F"/>
                </a:solidFill>
                <a:latin typeface="Arial" charset="0"/>
                <a:ea typeface="Arial" charset="0"/>
                <a:cs typeface="Arial" charset="0"/>
              </a:rPr>
              <a:t>Down Jones Index and Gross Domestic Product</a:t>
            </a:r>
            <a:endParaRPr lang="en-GB" u="none"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71846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7.6 Testing the Slope</a:t>
            </a:r>
            <a:endParaRPr lang="en-US" dirty="0"/>
          </a:p>
        </p:txBody>
      </p:sp>
      <p:sp>
        <p:nvSpPr>
          <p:cNvPr id="3" name="Content Placeholder 2"/>
          <p:cNvSpPr>
            <a:spLocks noGrp="1"/>
          </p:cNvSpPr>
          <p:nvPr>
            <p:ph idx="1"/>
          </p:nvPr>
        </p:nvSpPr>
        <p:spPr>
          <a:xfrm>
            <a:off x="685800" y="1481328"/>
            <a:ext cx="7543800" cy="4690872"/>
          </a:xfrm>
        </p:spPr>
        <p:txBody>
          <a:bodyPr>
            <a:noAutofit/>
          </a:bodyPr>
          <a:lstStyle/>
          <a:p>
            <a:pPr marL="0" indent="0">
              <a:buNone/>
            </a:pPr>
            <a:r>
              <a:rPr lang="en-US" b="1" dirty="0" smtClean="0">
                <a:solidFill>
                  <a:srgbClr val="873B1F"/>
                </a:solidFill>
              </a:rPr>
              <a:t>Interpreting the Slope Coefficient</a:t>
            </a:r>
            <a:endParaRPr lang="en-US" b="1" dirty="0">
              <a:solidFill>
                <a:srgbClr val="873B1F"/>
              </a:solidFill>
            </a:endParaRPr>
          </a:p>
          <a:p>
            <a:pPr marL="0" indent="0">
              <a:buNone/>
            </a:pPr>
            <a:r>
              <a:rPr lang="en-US" sz="1800" b="1" dirty="0"/>
              <a:t>Elasticity</a:t>
            </a:r>
          </a:p>
          <a:p>
            <a:r>
              <a:rPr lang="en-US" sz="1800" dirty="0"/>
              <a:t>The</a:t>
            </a:r>
            <a:r>
              <a:rPr lang="en-US" sz="1800" i="1" dirty="0"/>
              <a:t> elasticity </a:t>
            </a:r>
            <a:r>
              <a:rPr lang="en-US" sz="1800" dirty="0"/>
              <a:t>is defined as the proportionate change in </a:t>
            </a:r>
            <a:r>
              <a:rPr lang="en-US" sz="1800" i="1" dirty="0"/>
              <a:t>Y</a:t>
            </a:r>
            <a:r>
              <a:rPr lang="en-US" sz="1800" dirty="0"/>
              <a:t> relative to the proportionate change in </a:t>
            </a:r>
            <a:r>
              <a:rPr lang="en-US" sz="1800" i="1" dirty="0"/>
              <a:t>X</a:t>
            </a:r>
            <a:r>
              <a:rPr lang="en-US" sz="1800" dirty="0"/>
              <a:t> and is measured by </a:t>
            </a:r>
          </a:p>
          <a:p>
            <a:pPr marL="0" indent="0">
              <a:buNone/>
            </a:pPr>
            <a:endParaRPr lang="en-US" sz="1800" dirty="0"/>
          </a:p>
          <a:p>
            <a:pPr marL="0" indent="0">
              <a:buNone/>
            </a:pPr>
            <a:r>
              <a:rPr lang="en-US" sz="1800" dirty="0"/>
              <a:t>   </a:t>
            </a:r>
          </a:p>
          <a:p>
            <a:pPr marL="0" indent="0">
              <a:buNone/>
            </a:pPr>
            <a:r>
              <a:rPr lang="en-US" sz="1800" dirty="0"/>
              <a:t>    where Δ</a:t>
            </a:r>
            <a:r>
              <a:rPr lang="en-US" sz="1800" i="1" dirty="0"/>
              <a:t>Y</a:t>
            </a:r>
            <a:r>
              <a:rPr lang="en-US" sz="1800" dirty="0"/>
              <a:t> is the change in </a:t>
            </a:r>
            <a:r>
              <a:rPr lang="en-US" sz="1800" i="1" dirty="0"/>
              <a:t>Y</a:t>
            </a:r>
            <a:r>
              <a:rPr lang="en-US" sz="1800" dirty="0"/>
              <a:t> and Δ</a:t>
            </a:r>
            <a:r>
              <a:rPr lang="en-US" sz="1800" i="1" dirty="0"/>
              <a:t>X</a:t>
            </a:r>
            <a:r>
              <a:rPr lang="en-US" sz="1800" dirty="0"/>
              <a:t> is the change in </a:t>
            </a:r>
            <a:r>
              <a:rPr lang="en-US" sz="1800" i="1" dirty="0"/>
              <a:t>X</a:t>
            </a:r>
            <a:r>
              <a:rPr lang="en-US" sz="1800" dirty="0" smtClean="0"/>
              <a:t>.</a:t>
            </a:r>
          </a:p>
          <a:p>
            <a:pPr>
              <a:spcBef>
                <a:spcPts val="2200"/>
              </a:spcBef>
            </a:pPr>
            <a:r>
              <a:rPr lang="en-US" sz="1800" dirty="0"/>
              <a:t>In November 2008, the price of crude was $57.31 per barrel, yielding an expected December price of unleaded of $2.239. The elasticity of the price of unleaded to the price of crude is estimated </a:t>
            </a:r>
            <a:r>
              <a:rPr lang="en-US" sz="1800" dirty="0" smtClean="0"/>
              <a:t>as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74579705"/>
              </p:ext>
            </p:extLst>
          </p:nvPr>
        </p:nvGraphicFramePr>
        <p:xfrm>
          <a:off x="2732808" y="2871550"/>
          <a:ext cx="3671367" cy="623951"/>
        </p:xfrm>
        <a:graphic>
          <a:graphicData uri="http://schemas.openxmlformats.org/presentationml/2006/ole">
            <mc:AlternateContent xmlns:mc="http://schemas.openxmlformats.org/markup-compatibility/2006">
              <mc:Choice xmlns:v="urn:schemas-microsoft-com:vml" Requires="v">
                <p:oleObj spid="_x0000_s95257" name="Equation" r:id="rId3" imgW="2578371" imgH="438560" progId="">
                  <p:embed/>
                </p:oleObj>
              </mc:Choice>
              <mc:Fallback>
                <p:oleObj name="Equation" r:id="rId3" imgW="2578371" imgH="4385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808" y="2871550"/>
                        <a:ext cx="3671367" cy="623951"/>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9796989"/>
              </p:ext>
            </p:extLst>
          </p:nvPr>
        </p:nvGraphicFramePr>
        <p:xfrm>
          <a:off x="2972880" y="4995477"/>
          <a:ext cx="3191222" cy="581765"/>
        </p:xfrm>
        <a:graphic>
          <a:graphicData uri="http://schemas.openxmlformats.org/presentationml/2006/ole">
            <mc:AlternateContent xmlns:mc="http://schemas.openxmlformats.org/markup-compatibility/2006">
              <mc:Choice xmlns:v="urn:schemas-microsoft-com:vml" Requires="v">
                <p:oleObj spid="_x0000_s95258" name="Equation" r:id="rId5" imgW="2298700" imgH="419100" progId="">
                  <p:embed/>
                </p:oleObj>
              </mc:Choice>
              <mc:Fallback>
                <p:oleObj name="Equation" r:id="rId5" imgW="2298700" imgH="4191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880" y="4995477"/>
                        <a:ext cx="3191222" cy="581765"/>
                      </a:xfrm>
                      <a:prstGeom prst="rect">
                        <a:avLst/>
                      </a:prstGeom>
                      <a:noFill/>
                      <a:extLst/>
                    </p:spPr>
                  </p:pic>
                </p:oleObj>
              </mc:Fallback>
            </mc:AlternateContent>
          </a:graphicData>
        </a:graphic>
      </p:graphicFrame>
    </p:spTree>
    <p:extLst>
      <p:ext uri="{BB962C8B-B14F-4D97-AF65-F5344CB8AC3E}">
        <p14:creationId xmlns:p14="http://schemas.microsoft.com/office/powerpoint/2010/main" val="1948557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81328"/>
            <a:ext cx="7543800" cy="3345315"/>
          </a:xfrm>
        </p:spPr>
        <p:txBody>
          <a:bodyPr>
            <a:noAutofit/>
          </a:bodyPr>
          <a:lstStyle/>
          <a:p>
            <a:pPr marL="0" indent="0">
              <a:buNone/>
            </a:pPr>
            <a:r>
              <a:rPr lang="en-US" b="1" dirty="0" smtClean="0">
                <a:solidFill>
                  <a:srgbClr val="873B1F"/>
                </a:solidFill>
              </a:rPr>
              <a:t>Transformations</a:t>
            </a:r>
            <a:endParaRPr lang="en-US" b="1" dirty="0">
              <a:solidFill>
                <a:srgbClr val="873B1F"/>
              </a:solidFill>
            </a:endParaRPr>
          </a:p>
          <a:p>
            <a:pPr>
              <a:spcBef>
                <a:spcPts val="1600"/>
              </a:spcBef>
            </a:pPr>
            <a:r>
              <a:rPr lang="en-US" sz="1800" dirty="0"/>
              <a:t>Consider a logarithmic transform of both </a:t>
            </a:r>
            <a:r>
              <a:rPr lang="en-US" sz="1800" i="1" dirty="0"/>
              <a:t>Unleaded</a:t>
            </a:r>
            <a:r>
              <a:rPr lang="en-US" sz="1800" dirty="0"/>
              <a:t> and </a:t>
            </a:r>
            <a:r>
              <a:rPr lang="en-US" sz="1800" i="1" dirty="0"/>
              <a:t>L1_crude_price</a:t>
            </a:r>
            <a:r>
              <a:rPr lang="en-US" sz="1800" dirty="0"/>
              <a:t>.</a:t>
            </a:r>
          </a:p>
          <a:p>
            <a:r>
              <a:rPr lang="en-US" sz="1800" dirty="0"/>
              <a:t>The resulting regression output is</a:t>
            </a:r>
            <a:r>
              <a:rPr lang="en-US" sz="1800" dirty="0" smtClean="0"/>
              <a:t>:</a:t>
            </a:r>
          </a:p>
          <a:p>
            <a:endParaRPr lang="en-US" sz="1800" dirty="0"/>
          </a:p>
          <a:p>
            <a:endParaRPr lang="en-US" sz="1800" dirty="0" smtClean="0"/>
          </a:p>
          <a:p>
            <a:endParaRPr lang="en-US" sz="1800" dirty="0"/>
          </a:p>
          <a:p>
            <a:endParaRPr lang="en-US" sz="1800" dirty="0" smtClean="0"/>
          </a:p>
          <a:p>
            <a:r>
              <a:rPr lang="en-US" sz="1800" dirty="0" smtClean="0"/>
              <a:t>Transforming back to the original units:</a:t>
            </a:r>
          </a:p>
          <a:p>
            <a:pPr marL="0" indent="0" algn="ctr">
              <a:buNone/>
            </a:pPr>
            <a:r>
              <a:rPr lang="en-US" sz="1800" i="1" dirty="0" smtClean="0"/>
              <a:t>Unleaded</a:t>
            </a:r>
            <a:r>
              <a:rPr lang="en-US" sz="1800" dirty="0" smtClean="0"/>
              <a:t> = </a:t>
            </a:r>
            <a:r>
              <a:rPr lang="en-US" sz="1800" dirty="0" err="1" smtClean="0"/>
              <a:t>exp</a:t>
            </a:r>
            <a:r>
              <a:rPr lang="en-US" sz="1800" dirty="0" smtClean="0"/>
              <a:t>(2.8971) x (</a:t>
            </a:r>
            <a:r>
              <a:rPr lang="en-US" sz="1800" i="1" dirty="0" smtClean="0"/>
              <a:t>L1_Crude_price</a:t>
            </a:r>
            <a:r>
              <a:rPr lang="en-US" sz="1800" dirty="0" smtClean="0"/>
              <a:t>)</a:t>
            </a:r>
            <a:r>
              <a:rPr lang="en-US" sz="1800" baseline="30000" dirty="0" smtClean="0"/>
              <a:t>0.62815</a:t>
            </a:r>
            <a:endParaRPr lang="en-US" sz="1800" baseline="30000" dirty="0"/>
          </a:p>
        </p:txBody>
      </p:sp>
      <p:pic>
        <p:nvPicPr>
          <p:cNvPr id="6" name="Picture 5"/>
          <p:cNvPicPr>
            <a:picLocks noChangeAspect="1"/>
          </p:cNvPicPr>
          <p:nvPr/>
        </p:nvPicPr>
        <p:blipFill>
          <a:blip r:embed="rId2"/>
          <a:stretch>
            <a:fillRect/>
          </a:stretch>
        </p:blipFill>
        <p:spPr>
          <a:xfrm>
            <a:off x="926360" y="2715313"/>
            <a:ext cx="7198308" cy="1281319"/>
          </a:xfrm>
          <a:prstGeom prst="rect">
            <a:avLst/>
          </a:prstGeom>
        </p:spPr>
      </p:pic>
      <p:sp>
        <p:nvSpPr>
          <p:cNvPr id="2" name="Title 1"/>
          <p:cNvSpPr>
            <a:spLocks noGrp="1"/>
          </p:cNvSpPr>
          <p:nvPr>
            <p:ph type="title"/>
          </p:nvPr>
        </p:nvSpPr>
        <p:spPr/>
        <p:txBody>
          <a:bodyPr/>
          <a:lstStyle/>
          <a:p>
            <a:r>
              <a:rPr lang="en-US" dirty="0" smtClean="0"/>
              <a:t>7.6 Testing the Slope</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sp>
        <p:nvSpPr>
          <p:cNvPr id="8" name="Text Box 6"/>
          <p:cNvSpPr txBox="1">
            <a:spLocks noChangeArrowheads="1"/>
          </p:cNvSpPr>
          <p:nvPr/>
        </p:nvSpPr>
        <p:spPr bwMode="auto">
          <a:xfrm>
            <a:off x="685799" y="5180716"/>
            <a:ext cx="7326985" cy="553998"/>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dirty="0" smtClean="0">
                <a:solidFill>
                  <a:srgbClr val="873B1F"/>
                </a:solidFill>
                <a:latin typeface="Arial" charset="0"/>
                <a:ea typeface="Arial" charset="0"/>
                <a:cs typeface="Arial" charset="0"/>
              </a:rPr>
              <a:t>The elasticity for the log-log model is constant and given by the slope. Interpret this result.</a:t>
            </a:r>
          </a:p>
        </p:txBody>
      </p:sp>
    </p:spTree>
    <p:extLst>
      <p:ext uri="{BB962C8B-B14F-4D97-AF65-F5344CB8AC3E}">
        <p14:creationId xmlns:p14="http://schemas.microsoft.com/office/powerpoint/2010/main" val="368973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7.7 Forecasting by Using Simple Linear Regression</a:t>
            </a:r>
            <a:endParaRPr lang="en-US" dirty="0"/>
          </a:p>
        </p:txBody>
      </p:sp>
      <p:sp>
        <p:nvSpPr>
          <p:cNvPr id="3" name="Content Placeholder 2"/>
          <p:cNvSpPr>
            <a:spLocks noGrp="1"/>
          </p:cNvSpPr>
          <p:nvPr>
            <p:ph idx="1"/>
          </p:nvPr>
        </p:nvSpPr>
        <p:spPr>
          <a:xfrm>
            <a:off x="685800" y="1481327"/>
            <a:ext cx="7543800" cy="3714127"/>
          </a:xfrm>
        </p:spPr>
        <p:txBody>
          <a:bodyPr/>
          <a:lstStyle/>
          <a:p>
            <a:r>
              <a:rPr lang="en-US" sz="1800" dirty="0"/>
              <a:t>The forecast for Y, given the value X</a:t>
            </a:r>
            <a:r>
              <a:rPr lang="en-US" sz="1800" baseline="-25000" dirty="0"/>
              <a:t>n+1 </a:t>
            </a:r>
            <a:r>
              <a:rPr lang="en-US" sz="1800" dirty="0"/>
              <a:t>is </a:t>
            </a:r>
          </a:p>
          <a:p>
            <a:pPr>
              <a:spcBef>
                <a:spcPts val="4800"/>
              </a:spcBef>
            </a:pPr>
            <a:r>
              <a:rPr lang="en-US" sz="1800" dirty="0" smtClean="0"/>
              <a:t>The </a:t>
            </a:r>
            <a:r>
              <a:rPr lang="en-US" sz="1800" dirty="0"/>
              <a:t>estimated forecast variance </a:t>
            </a:r>
            <a:r>
              <a:rPr lang="en-US" sz="1800" dirty="0" smtClean="0"/>
              <a:t>is</a:t>
            </a:r>
            <a:endParaRPr lang="en-US" sz="1800" dirty="0"/>
          </a:p>
          <a:p>
            <a:pPr>
              <a:spcBef>
                <a:spcPts val="6000"/>
              </a:spcBef>
            </a:pPr>
            <a:r>
              <a:rPr lang="en-US" sz="1800" dirty="0" smtClean="0"/>
              <a:t>The </a:t>
            </a:r>
            <a:r>
              <a:rPr lang="en-US" sz="1800" dirty="0"/>
              <a:t>standard error of the forecast is the square root of the forecast </a:t>
            </a:r>
            <a:r>
              <a:rPr lang="en-US" sz="1800" dirty="0" smtClean="0"/>
              <a:t>variance</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3194187" y="1901536"/>
                <a:ext cx="2755626" cy="284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acc>
                            <m:accPr>
                              <m:chr m:val="̂"/>
                              <m:ctrlPr>
                                <a:rPr lang="en-US" i="1" smtClean="0">
                                  <a:latin typeface="Cambria Math" charset="0"/>
                                </a:rPr>
                              </m:ctrlPr>
                            </m:accPr>
                            <m:e>
                              <m:r>
                                <a:rPr lang="en-US" b="0" i="1" smtClean="0">
                                  <a:latin typeface="Cambria Math" charset="0"/>
                                </a:rPr>
                                <m:t>𝑌</m:t>
                              </m:r>
                            </m:e>
                          </m:acc>
                        </m:e>
                        <m:sub>
                          <m:r>
                            <a:rPr lang="en-US" b="0" i="1" smtClean="0">
                              <a:latin typeface="Cambria Math" charset="0"/>
                            </a:rPr>
                            <m:t>𝑛</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𝑛</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𝑏</m:t>
                          </m:r>
                        </m:e>
                        <m:sub>
                          <m:r>
                            <a:rPr lang="en-US" b="0" i="1" smtClean="0">
                              <a:latin typeface="Cambria Math" charset="0"/>
                            </a:rPr>
                            <m:t>0</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𝑏</m:t>
                          </m:r>
                        </m:e>
                        <m:sub>
                          <m:r>
                            <a:rPr lang="en-US" b="0" i="1" smtClean="0">
                              <a:latin typeface="Cambria Math" charset="0"/>
                            </a:rPr>
                            <m:t>1</m:t>
                          </m:r>
                        </m:sub>
                      </m:sSub>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𝑛</m:t>
                          </m:r>
                          <m:r>
                            <a:rPr lang="en-US" b="0" i="1" smtClean="0">
                              <a:latin typeface="Cambria Math" charset="0"/>
                            </a:rPr>
                            <m:t>+1</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194187" y="1901536"/>
                <a:ext cx="2755626" cy="284437"/>
              </a:xfrm>
              <a:prstGeom prst="rect">
                <a:avLst/>
              </a:prstGeom>
              <a:blipFill rotWithShape="0">
                <a:blip r:embed="rId2"/>
                <a:stretch>
                  <a:fillRect l="-1549" t="-25532" r="-442"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286053" y="2606182"/>
                <a:ext cx="4571893" cy="6249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rPr>
                          </m:ctrlPr>
                        </m:accPr>
                        <m:e>
                          <m:r>
                            <a:rPr lang="en-US" b="0" i="1" smtClean="0">
                              <a:latin typeface="Cambria Math" charset="0"/>
                            </a:rPr>
                            <m:t>𝑣𝑎𝑟</m:t>
                          </m:r>
                        </m:e>
                      </m:acc>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𝑛</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𝑛</m:t>
                              </m:r>
                              <m:r>
                                <a:rPr lang="en-US" b="0" i="1" smtClean="0">
                                  <a:latin typeface="Cambria Math" charset="0"/>
                                </a:rPr>
                                <m:t>+1</m:t>
                              </m:r>
                            </m:sub>
                          </m:sSub>
                        </m:e>
                      </m:d>
                      <m:r>
                        <a:rPr lang="en-US" b="0" i="1" smtClean="0">
                          <a:latin typeface="Cambria Math" charset="0"/>
                        </a:rPr>
                        <m:t>=</m:t>
                      </m:r>
                      <m:sSup>
                        <m:sSupPr>
                          <m:ctrlPr>
                            <a:rPr lang="en-US" b="0" i="1" smtClean="0">
                              <a:latin typeface="Cambria Math" charset="0"/>
                            </a:rPr>
                          </m:ctrlPr>
                        </m:sSupPr>
                        <m:e>
                          <m:r>
                            <a:rPr lang="en-US" b="0" i="1" smtClean="0">
                              <a:latin typeface="Cambria Math" charset="0"/>
                            </a:rPr>
                            <m:t>𝑆</m:t>
                          </m:r>
                        </m:e>
                        <m:sup>
                          <m:r>
                            <a:rPr lang="en-US" b="0" i="1" smtClean="0">
                              <a:latin typeface="Cambria Math" charset="0"/>
                            </a:rPr>
                            <m:t>2</m:t>
                          </m:r>
                        </m:sup>
                      </m:sSup>
                      <m:d>
                        <m:dPr>
                          <m:begChr m:val="["/>
                          <m:endChr m:val="]"/>
                          <m:ctrlPr>
                            <a:rPr lang="pt-BR" b="0" i="1" smtClean="0">
                              <a:latin typeface="Cambria Math" charset="0"/>
                            </a:rPr>
                          </m:ctrlPr>
                        </m:dPr>
                        <m:e>
                          <m:r>
                            <a:rPr lang="en-US" b="0" i="1" smtClean="0">
                              <a:latin typeface="Cambria Math" charset="0"/>
                            </a:rPr>
                            <m:t>1+</m:t>
                          </m:r>
                          <m:f>
                            <m:fPr>
                              <m:ctrlPr>
                                <a:rPr lang="bg-BG" b="0" i="1" smtClean="0">
                                  <a:latin typeface="Cambria Math" charset="0"/>
                                </a:rPr>
                              </m:ctrlPr>
                            </m:fPr>
                            <m:num>
                              <m:r>
                                <a:rPr lang="en-US" b="0" i="1" smtClean="0">
                                  <a:latin typeface="Cambria Math" charset="0"/>
                                </a:rPr>
                                <m:t>1</m:t>
                              </m:r>
                            </m:num>
                            <m:den>
                              <m:r>
                                <a:rPr lang="en-US" b="0" i="1" smtClean="0">
                                  <a:latin typeface="Cambria Math" charset="0"/>
                                </a:rPr>
                                <m:t>𝑛</m:t>
                              </m:r>
                            </m:den>
                          </m:f>
                          <m:r>
                            <a:rPr lang="en-US" b="0" i="1" smtClean="0">
                              <a:latin typeface="Cambria Math" charset="0"/>
                            </a:rPr>
                            <m:t>+</m:t>
                          </m:r>
                          <m:f>
                            <m:fPr>
                              <m:ctrlPr>
                                <a:rPr lang="bg-BG" b="0" i="1" smtClean="0">
                                  <a:latin typeface="Cambria Math" charset="0"/>
                                </a:rPr>
                              </m:ctrlPr>
                            </m:fPr>
                            <m:num>
                              <m:r>
                                <a:rPr lang="en-US" b="0" i="1" smtClean="0">
                                  <a:latin typeface="Cambria Math" charset="0"/>
                                </a:rPr>
                                <m:t>(</m:t>
                              </m:r>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𝑛</m:t>
                                  </m:r>
                                  <m:r>
                                    <a:rPr lang="en-US" b="0" i="1" smtClean="0">
                                      <a:latin typeface="Cambria Math" charset="0"/>
                                    </a:rPr>
                                    <m:t>+1</m:t>
                                  </m:r>
                                </m:sub>
                              </m:sSub>
                              <m:r>
                                <a:rPr lang="en-US" b="0" i="1" smtClean="0">
                                  <a:latin typeface="Cambria Math" charset="0"/>
                                </a:rPr>
                                <m:t>−</m:t>
                              </m:r>
                              <m:acc>
                                <m:accPr>
                                  <m:chr m:val="̅"/>
                                  <m:ctrlPr>
                                    <a:rPr lang="en-US" b="0" i="1" smtClean="0">
                                      <a:latin typeface="Cambria Math" charset="0"/>
                                    </a:rPr>
                                  </m:ctrlPr>
                                </m:accPr>
                                <m:e>
                                  <m:r>
                                    <a:rPr lang="en-US" b="0" i="1" smtClean="0">
                                      <a:latin typeface="Cambria Math" charset="0"/>
                                    </a:rPr>
                                    <m:t>𝑋</m:t>
                                  </m:r>
                                </m:e>
                              </m:acc>
                              <m:sSup>
                                <m:sSupPr>
                                  <m:ctrlPr>
                                    <a:rPr lang="en-US" i="1" smtClean="0">
                                      <a:latin typeface="Cambria Math" charset="0"/>
                                    </a:rPr>
                                  </m:ctrlPr>
                                </m:sSupPr>
                                <m:e>
                                  <m:r>
                                    <a:rPr lang="en-US" b="0" i="1" smtClean="0">
                                      <a:latin typeface="Cambria Math" charset="0"/>
                                    </a:rPr>
                                    <m:t>)</m:t>
                                  </m:r>
                                </m:e>
                                <m:sup>
                                  <m:r>
                                    <a:rPr lang="en-US" b="0" i="1" smtClean="0">
                                      <a:latin typeface="Cambria Math" charset="0"/>
                                    </a:rPr>
                                    <m:t>2</m:t>
                                  </m:r>
                                </m:sup>
                              </m:sSup>
                            </m:num>
                            <m:den>
                              <m:nary>
                                <m:naryPr>
                                  <m:chr m:val="∑"/>
                                  <m:subHide m:val="on"/>
                                  <m:supHide m:val="on"/>
                                  <m:ctrlPr>
                                    <a:rPr lang="bg-BG" b="0" i="1" smtClean="0">
                                      <a:latin typeface="Cambria Math" charset="0"/>
                                    </a:rPr>
                                  </m:ctrlPr>
                                </m:naryPr>
                                <m:sub/>
                                <m:sup/>
                                <m:e>
                                  <m:r>
                                    <a:rPr lang="en-US" b="0" i="1" smtClean="0">
                                      <a:latin typeface="Cambria Math" charset="0"/>
                                    </a:rPr>
                                    <m:t>(</m:t>
                                  </m:r>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𝑖</m:t>
                                      </m:r>
                                    </m:sub>
                                  </m:sSub>
                                  <m:r>
                                    <a:rPr lang="en-US" b="0" i="1" smtClean="0">
                                      <a:latin typeface="Cambria Math" charset="0"/>
                                    </a:rPr>
                                    <m:t>−</m:t>
                                  </m:r>
                                  <m:acc>
                                    <m:accPr>
                                      <m:chr m:val="̅"/>
                                      <m:ctrlPr>
                                        <a:rPr lang="en-US" b="0" i="1" smtClean="0">
                                          <a:latin typeface="Cambria Math" charset="0"/>
                                        </a:rPr>
                                      </m:ctrlPr>
                                    </m:accPr>
                                    <m:e>
                                      <m:r>
                                        <a:rPr lang="en-US" b="0" i="1" smtClean="0">
                                          <a:latin typeface="Cambria Math" charset="0"/>
                                        </a:rPr>
                                        <m:t>𝑋</m:t>
                                      </m:r>
                                    </m:e>
                                  </m:acc>
                                  <m:sSup>
                                    <m:sSupPr>
                                      <m:ctrlPr>
                                        <a:rPr lang="en-US" i="1" smtClean="0">
                                          <a:latin typeface="Cambria Math" charset="0"/>
                                        </a:rPr>
                                      </m:ctrlPr>
                                    </m:sSupPr>
                                    <m:e>
                                      <m:r>
                                        <a:rPr lang="en-US" b="0" i="1" smtClean="0">
                                          <a:latin typeface="Cambria Math" charset="0"/>
                                        </a:rPr>
                                        <m:t>)</m:t>
                                      </m:r>
                                    </m:e>
                                    <m:sup>
                                      <m:r>
                                        <a:rPr lang="en-US" b="0" i="1" smtClean="0">
                                          <a:latin typeface="Cambria Math" charset="0"/>
                                        </a:rPr>
                                        <m:t>2</m:t>
                                      </m:r>
                                    </m:sup>
                                  </m:sSup>
                                </m:e>
                              </m:nary>
                            </m:den>
                          </m:f>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286053" y="2606182"/>
                <a:ext cx="4571893" cy="62497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453961" y="3877894"/>
                <a:ext cx="4016612" cy="3354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𝑆𝐸</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𝑛</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𝑛</m:t>
                              </m:r>
                              <m:r>
                                <a:rPr lang="en-US" b="0" i="1" smtClean="0">
                                  <a:latin typeface="Cambria Math" charset="0"/>
                                </a:rPr>
                                <m:t>+1</m:t>
                              </m:r>
                            </m:sub>
                          </m:sSub>
                        </m:e>
                      </m:d>
                      <m:r>
                        <a:rPr lang="en-US" b="0" i="1" smtClean="0">
                          <a:latin typeface="Cambria Math" charset="0"/>
                        </a:rPr>
                        <m:t>=</m:t>
                      </m:r>
                      <m:rad>
                        <m:radPr>
                          <m:degHide m:val="on"/>
                          <m:ctrlPr>
                            <a:rPr lang="en-US" b="0" i="1" smtClean="0">
                              <a:latin typeface="Cambria Math" charset="0"/>
                            </a:rPr>
                          </m:ctrlPr>
                        </m:radPr>
                        <m:deg/>
                        <m:e>
                          <m:acc>
                            <m:accPr>
                              <m:chr m:val="̂"/>
                              <m:ctrlPr>
                                <a:rPr lang="en-US" b="0" i="1" smtClean="0">
                                  <a:latin typeface="Cambria Math" charset="0"/>
                                </a:rPr>
                              </m:ctrlPr>
                            </m:accPr>
                            <m:e>
                              <m:r>
                                <a:rPr lang="en-US" b="0" i="1" smtClean="0">
                                  <a:latin typeface="Cambria Math" charset="0"/>
                                </a:rPr>
                                <m:t>𝑣𝑎𝑟</m:t>
                              </m:r>
                            </m:e>
                          </m:acc>
                          <m:r>
                            <a:rPr lang="en-US" b="0" i="1" smtClean="0">
                              <a:latin typeface="Cambria Math" charset="0"/>
                            </a:rPr>
                            <m:t>(</m:t>
                          </m:r>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𝑛</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𝑛</m:t>
                              </m:r>
                              <m:r>
                                <a:rPr lang="en-US" b="0" i="1" smtClean="0">
                                  <a:latin typeface="Cambria Math" charset="0"/>
                                </a:rPr>
                                <m:t>+1</m:t>
                              </m:r>
                            </m:sub>
                          </m:sSub>
                          <m:r>
                            <a:rPr lang="en-US" b="0" i="1" smtClean="0">
                              <a:latin typeface="Cambria Math" charset="0"/>
                            </a:rPr>
                            <m:t>)</m:t>
                          </m:r>
                        </m:e>
                      </m:ra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453961" y="3877894"/>
                <a:ext cx="4016612" cy="335413"/>
              </a:xfrm>
              <a:prstGeom prst="rect">
                <a:avLst/>
              </a:prstGeom>
              <a:blipFill rotWithShape="0">
                <a:blip r:embed="rId4"/>
                <a:stretch>
                  <a:fillRect t="-65455" r="-456" b="-47273"/>
                </a:stretch>
              </a:blipFill>
            </p:spPr>
            <p:txBody>
              <a:bodyPr/>
              <a:lstStyle/>
              <a:p>
                <a:r>
                  <a:rPr lang="en-US">
                    <a:noFill/>
                  </a:rPr>
                  <a:t> </a:t>
                </a:r>
              </a:p>
            </p:txBody>
          </p:sp>
        </mc:Fallback>
      </mc:AlternateContent>
    </p:spTree>
    <p:extLst>
      <p:ext uri="{BB962C8B-B14F-4D97-AF65-F5344CB8AC3E}">
        <p14:creationId xmlns:p14="http://schemas.microsoft.com/office/powerpoint/2010/main" val="2133058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7.7 Forecasting by Using Simple Linear Regression</a:t>
            </a:r>
            <a:endParaRPr lang="en-US" dirty="0"/>
          </a:p>
        </p:txBody>
      </p:sp>
      <p:sp>
        <p:nvSpPr>
          <p:cNvPr id="3" name="Content Placeholder 2"/>
          <p:cNvSpPr>
            <a:spLocks noGrp="1"/>
          </p:cNvSpPr>
          <p:nvPr>
            <p:ph idx="1"/>
          </p:nvPr>
        </p:nvSpPr>
        <p:spPr>
          <a:xfrm>
            <a:off x="685800" y="1481327"/>
            <a:ext cx="7543800" cy="1985949"/>
          </a:xfrm>
        </p:spPr>
        <p:txBody>
          <a:bodyPr/>
          <a:lstStyle/>
          <a:p>
            <a:pPr marL="0" indent="0">
              <a:buNone/>
            </a:pPr>
            <a:r>
              <a:rPr lang="en-US" b="1" dirty="0" smtClean="0">
                <a:solidFill>
                  <a:srgbClr val="873B1F"/>
                </a:solidFill>
              </a:rPr>
              <a:t>Prediction Intervals</a:t>
            </a:r>
          </a:p>
          <a:p>
            <a:r>
              <a:rPr lang="en-GB" sz="1800" dirty="0"/>
              <a:t>The </a:t>
            </a:r>
            <a:r>
              <a:rPr lang="en-GB" sz="1800" i="1" dirty="0"/>
              <a:t>prediction interval</a:t>
            </a:r>
            <a:r>
              <a:rPr lang="en-GB" sz="1800" dirty="0"/>
              <a:t> for a forecast measures the range of likely outcomes for the unknown actual observation, for a specified probability and for a given </a:t>
            </a:r>
            <a:r>
              <a:rPr lang="en-GB" sz="1800" i="1" dirty="0"/>
              <a:t>X</a:t>
            </a:r>
            <a:r>
              <a:rPr lang="en-GB" sz="1800" dirty="0"/>
              <a:t> value.</a:t>
            </a:r>
            <a:endParaRPr lang="en-US" sz="1800" dirty="0"/>
          </a:p>
          <a:p>
            <a:r>
              <a:rPr lang="en-US" sz="1800" dirty="0"/>
              <a:t>The prediction interval for the forecast </a:t>
            </a:r>
            <a:r>
              <a:rPr lang="en-US" sz="1800" dirty="0" smtClean="0"/>
              <a:t>is</a:t>
            </a:r>
          </a:p>
          <a:p>
            <a:pPr marL="466725" indent="-230188">
              <a:spcBef>
                <a:spcPts val="400"/>
              </a:spcBef>
              <a:buClr>
                <a:schemeClr val="tx1"/>
              </a:buClr>
              <a:buFont typeface=".AppleSystemUIFont" charset="-120"/>
              <a:buChar char="–"/>
            </a:pPr>
            <a:r>
              <a:rPr lang="en-US" sz="1600" dirty="0" smtClean="0"/>
              <a:t>Here</a:t>
            </a:r>
            <a:r>
              <a:rPr lang="en-US" sz="1600" dirty="0"/>
              <a:t>, </a:t>
            </a:r>
            <a:r>
              <a:rPr lang="en-US" sz="1600" i="1" dirty="0"/>
              <a:t>t</a:t>
            </a:r>
            <a:r>
              <a:rPr lang="en-US" sz="1600" dirty="0"/>
              <a:t> denotes the percentage point of the Student’s </a:t>
            </a:r>
            <a:r>
              <a:rPr lang="en-US" sz="1600" i="1" dirty="0" smtClean="0"/>
              <a:t>t</a:t>
            </a:r>
            <a:r>
              <a:rPr lang="en-US" sz="1600" dirty="0" smtClean="0"/>
              <a:t>-distribution.</a:t>
            </a:r>
            <a:endParaRPr lang="en-US" sz="16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p:graphicFrame>
        <p:nvGraphicFramePr>
          <p:cNvPr id="9" name="Object 153"/>
          <p:cNvGraphicFramePr>
            <a:graphicFrameLocks noChangeAspect="1"/>
          </p:cNvGraphicFramePr>
          <p:nvPr>
            <p:extLst>
              <p:ext uri="{D42A27DB-BD31-4B8C-83A1-F6EECF244321}">
                <p14:modId xmlns:p14="http://schemas.microsoft.com/office/powerpoint/2010/main" val="73642949"/>
              </p:ext>
            </p:extLst>
          </p:nvPr>
        </p:nvGraphicFramePr>
        <p:xfrm>
          <a:off x="2808513" y="3308482"/>
          <a:ext cx="3200673" cy="365537"/>
        </p:xfrm>
        <a:graphic>
          <a:graphicData uri="http://schemas.openxmlformats.org/presentationml/2006/ole">
            <mc:AlternateContent xmlns:mc="http://schemas.openxmlformats.org/markup-compatibility/2006">
              <mc:Choice xmlns:v="urn:schemas-microsoft-com:vml" Requires="v">
                <p:oleObj spid="_x0000_s98326" name="Equation" r:id="rId3" imgW="1968500" imgH="228600" progId="">
                  <p:embed/>
                </p:oleObj>
              </mc:Choice>
              <mc:Fallback>
                <p:oleObj name="Equation" r:id="rId3" imgW="1968500" imgH="228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513" y="3308482"/>
                        <a:ext cx="3200673" cy="365537"/>
                      </a:xfrm>
                      <a:prstGeom prst="rect">
                        <a:avLst/>
                      </a:prstGeom>
                      <a:noFill/>
                      <a:extLst/>
                    </p:spPr>
                  </p:pic>
                </p:oleObj>
              </mc:Fallback>
            </mc:AlternateContent>
          </a:graphicData>
        </a:graphic>
      </p:graphicFrame>
      <p:sp>
        <p:nvSpPr>
          <p:cNvPr id="10" name="Text Box 6"/>
          <p:cNvSpPr txBox="1">
            <a:spLocks noChangeArrowheads="1"/>
          </p:cNvSpPr>
          <p:nvPr/>
        </p:nvSpPr>
        <p:spPr bwMode="auto">
          <a:xfrm>
            <a:off x="685799" y="5472405"/>
            <a:ext cx="7326985" cy="830997"/>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dirty="0" smtClean="0">
                <a:solidFill>
                  <a:srgbClr val="873B1F"/>
                </a:solidFill>
                <a:latin typeface="Arial" charset="0"/>
                <a:ea typeface="Arial" charset="0"/>
                <a:cs typeface="Arial" charset="0"/>
              </a:rPr>
              <a:t>Question: </a:t>
            </a:r>
            <a:r>
              <a:rPr lang="en-GB" dirty="0" smtClean="0">
                <a:solidFill>
                  <a:srgbClr val="873B1F"/>
                </a:solidFill>
                <a:latin typeface="Arial" charset="0"/>
                <a:ea typeface="Arial" charset="0"/>
                <a:cs typeface="Arial" charset="0"/>
              </a:rPr>
              <a:t>The confidence interval for the slope gets narrower and narrower as the sample size increases. Does the same apply to the prediction interval for a future observation? Why or why not?</a:t>
            </a:r>
          </a:p>
        </p:txBody>
      </p:sp>
      <p:pic>
        <p:nvPicPr>
          <p:cNvPr id="8" name="Picture 7"/>
          <p:cNvPicPr>
            <a:picLocks noChangeAspect="1"/>
          </p:cNvPicPr>
          <p:nvPr/>
        </p:nvPicPr>
        <p:blipFill>
          <a:blip r:embed="rId5"/>
          <a:stretch>
            <a:fillRect/>
          </a:stretch>
        </p:blipFill>
        <p:spPr>
          <a:xfrm>
            <a:off x="1944602" y="3730442"/>
            <a:ext cx="4921262" cy="1584948"/>
          </a:xfrm>
          <a:prstGeom prst="rect">
            <a:avLst/>
          </a:prstGeom>
        </p:spPr>
      </p:pic>
    </p:spTree>
    <p:extLst>
      <p:ext uri="{BB962C8B-B14F-4D97-AF65-F5344CB8AC3E}">
        <p14:creationId xmlns:p14="http://schemas.microsoft.com/office/powerpoint/2010/main" val="21380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7.7 Forecasting by Using Simple Linear Regression</a:t>
            </a:r>
            <a:endParaRPr lang="en-US" dirty="0"/>
          </a:p>
        </p:txBody>
      </p:sp>
      <p:sp>
        <p:nvSpPr>
          <p:cNvPr id="3" name="Content Placeholder 2"/>
          <p:cNvSpPr>
            <a:spLocks noGrp="1"/>
          </p:cNvSpPr>
          <p:nvPr>
            <p:ph idx="1"/>
          </p:nvPr>
        </p:nvSpPr>
        <p:spPr>
          <a:xfrm>
            <a:off x="685800" y="1481327"/>
            <a:ext cx="7543800" cy="4867518"/>
          </a:xfrm>
        </p:spPr>
        <p:txBody>
          <a:bodyPr/>
          <a:lstStyle/>
          <a:p>
            <a:pPr marL="0" indent="0">
              <a:buNone/>
            </a:pPr>
            <a:r>
              <a:rPr lang="en-US" b="1" dirty="0" smtClean="0">
                <a:solidFill>
                  <a:srgbClr val="873B1F"/>
                </a:solidFill>
              </a:rPr>
              <a:t>Prediction Intervals</a:t>
            </a:r>
          </a:p>
          <a:p>
            <a:pPr marL="0" indent="0">
              <a:buNone/>
            </a:pPr>
            <a:r>
              <a:rPr lang="en-US" sz="1800" b="1" dirty="0"/>
              <a:t>Example </a:t>
            </a:r>
            <a:r>
              <a:rPr lang="en-US" sz="1800" b="1" dirty="0" smtClean="0"/>
              <a:t>7.7</a:t>
            </a:r>
            <a:endParaRPr lang="en-IN" sz="1800" b="1" dirty="0"/>
          </a:p>
          <a:p>
            <a:r>
              <a:rPr lang="en-US" sz="1800" dirty="0"/>
              <a:t>We continue our consideration of the forecasts for May 2009, begun in Example 7.6. The various numbers we need are </a:t>
            </a:r>
          </a:p>
          <a:p>
            <a:pPr marL="0" indent="0">
              <a:buNone/>
            </a:pPr>
            <a:endParaRPr lang="en-US" sz="1800" dirty="0"/>
          </a:p>
          <a:p>
            <a:pPr>
              <a:spcBef>
                <a:spcPts val="2200"/>
              </a:spcBef>
            </a:pPr>
            <a:r>
              <a:rPr lang="en-US" sz="1800" dirty="0" smtClean="0"/>
              <a:t>The </a:t>
            </a:r>
            <a:r>
              <a:rPr lang="en-US" sz="1800" dirty="0"/>
              <a:t>standard error is: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a:spcBef>
                <a:spcPts val="2800"/>
              </a:spcBef>
            </a:pPr>
            <a:r>
              <a:rPr lang="en-US" sz="1800" dirty="0"/>
              <a:t>Thus the prediction interval is:</a:t>
            </a:r>
          </a:p>
          <a:p>
            <a:pPr marL="0" indent="0">
              <a:buNone/>
            </a:pP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58709182"/>
              </p:ext>
            </p:extLst>
          </p:nvPr>
        </p:nvGraphicFramePr>
        <p:xfrm>
          <a:off x="902592" y="2888328"/>
          <a:ext cx="7738486" cy="377325"/>
        </p:xfrm>
        <a:graphic>
          <a:graphicData uri="http://schemas.openxmlformats.org/presentationml/2006/ole">
            <mc:AlternateContent xmlns:mc="http://schemas.openxmlformats.org/markup-compatibility/2006">
              <mc:Choice xmlns:v="urn:schemas-microsoft-com:vml" Requires="v">
                <p:oleObj spid="_x0000_s99372" name="Equation" r:id="rId3" imgW="5219640" imgH="253800" progId="Equation.DSMT4">
                  <p:embed/>
                </p:oleObj>
              </mc:Choice>
              <mc:Fallback>
                <p:oleObj name="Equation" r:id="rId3" imgW="5219640" imgH="253800" progId="Equation.DSMT4">
                  <p:embed/>
                  <p:pic>
                    <p:nvPicPr>
                      <p:cNvPr id="0" name=""/>
                      <p:cNvPicPr>
                        <a:picLocks noChangeAspect="1" noChangeArrowheads="1"/>
                      </p:cNvPicPr>
                      <p:nvPr/>
                    </p:nvPicPr>
                    <p:blipFill>
                      <a:blip r:embed="rId4"/>
                      <a:srcRect/>
                      <a:stretch>
                        <a:fillRect/>
                      </a:stretch>
                    </p:blipFill>
                    <p:spPr bwMode="auto">
                      <a:xfrm>
                        <a:off x="902592" y="2888328"/>
                        <a:ext cx="7738486" cy="377325"/>
                      </a:xfrm>
                      <a:prstGeom prst="rect">
                        <a:avLst/>
                      </a:prstGeom>
                      <a:noFill/>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65234797"/>
              </p:ext>
            </p:extLst>
          </p:nvPr>
        </p:nvGraphicFramePr>
        <p:xfrm>
          <a:off x="2753677" y="3499339"/>
          <a:ext cx="3787775" cy="1893253"/>
        </p:xfrm>
        <a:graphic>
          <a:graphicData uri="http://schemas.openxmlformats.org/presentationml/2006/ole">
            <mc:AlternateContent xmlns:mc="http://schemas.openxmlformats.org/markup-compatibility/2006">
              <mc:Choice xmlns:v="urn:schemas-microsoft-com:vml" Requires="v">
                <p:oleObj spid="_x0000_s99373" name="Equation" r:id="rId5" imgW="3098520" imgH="1549080" progId="Equation.DSMT4">
                  <p:embed/>
                </p:oleObj>
              </mc:Choice>
              <mc:Fallback>
                <p:oleObj name="Equation" r:id="rId5" imgW="3098520" imgH="1549080" progId="Equation.DSMT4">
                  <p:embed/>
                  <p:pic>
                    <p:nvPicPr>
                      <p:cNvPr id="0" name=""/>
                      <p:cNvPicPr>
                        <a:picLocks noChangeAspect="1" noChangeArrowheads="1"/>
                      </p:cNvPicPr>
                      <p:nvPr/>
                    </p:nvPicPr>
                    <p:blipFill>
                      <a:blip r:embed="rId6"/>
                      <a:srcRect/>
                      <a:stretch>
                        <a:fillRect/>
                      </a:stretch>
                    </p:blipFill>
                    <p:spPr bwMode="auto">
                      <a:xfrm>
                        <a:off x="2753677" y="3499339"/>
                        <a:ext cx="3787775" cy="1893253"/>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39768884"/>
              </p:ext>
            </p:extLst>
          </p:nvPr>
        </p:nvGraphicFramePr>
        <p:xfrm>
          <a:off x="2298424" y="5906984"/>
          <a:ext cx="4698279" cy="280370"/>
        </p:xfrm>
        <a:graphic>
          <a:graphicData uri="http://schemas.openxmlformats.org/presentationml/2006/ole">
            <mc:AlternateContent xmlns:mc="http://schemas.openxmlformats.org/markup-compatibility/2006">
              <mc:Choice xmlns:v="urn:schemas-microsoft-com:vml" Requires="v">
                <p:oleObj spid="_x0000_s99374" name="Equation" r:id="rId7" imgW="3403440" imgH="203040" progId="Equation.DSMT4">
                  <p:embed/>
                </p:oleObj>
              </mc:Choice>
              <mc:Fallback>
                <p:oleObj name="Equation" r:id="rId7" imgW="3403440" imgH="203040" progId="Equation.DSMT4">
                  <p:embed/>
                  <p:pic>
                    <p:nvPicPr>
                      <p:cNvPr id="0" name=""/>
                      <p:cNvPicPr>
                        <a:picLocks noChangeAspect="1" noChangeArrowheads="1"/>
                      </p:cNvPicPr>
                      <p:nvPr/>
                    </p:nvPicPr>
                    <p:blipFill>
                      <a:blip r:embed="rId8"/>
                      <a:srcRect/>
                      <a:stretch>
                        <a:fillRect/>
                      </a:stretch>
                    </p:blipFill>
                    <p:spPr bwMode="auto">
                      <a:xfrm>
                        <a:off x="2298424" y="5906984"/>
                        <a:ext cx="4698279" cy="280370"/>
                      </a:xfrm>
                      <a:prstGeom prst="rect">
                        <a:avLst/>
                      </a:prstGeom>
                      <a:noFill/>
                      <a:extLst/>
                    </p:spPr>
                  </p:pic>
                </p:oleObj>
              </mc:Fallback>
            </mc:AlternateContent>
          </a:graphicData>
        </a:graphic>
      </p:graphicFrame>
    </p:spTree>
    <p:extLst>
      <p:ext uri="{BB962C8B-B14F-4D97-AF65-F5344CB8AC3E}">
        <p14:creationId xmlns:p14="http://schemas.microsoft.com/office/powerpoint/2010/main" val="585558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9582" b="6679"/>
          <a:stretch/>
        </p:blipFill>
        <p:spPr>
          <a:xfrm>
            <a:off x="685798" y="2436726"/>
            <a:ext cx="6411688" cy="3726508"/>
          </a:xfrm>
          <a:prstGeom prst="rect">
            <a:avLst/>
          </a:prstGeom>
        </p:spPr>
      </p:pic>
      <p:sp>
        <p:nvSpPr>
          <p:cNvPr id="2" name="Title 1"/>
          <p:cNvSpPr>
            <a:spLocks noGrp="1"/>
          </p:cNvSpPr>
          <p:nvPr>
            <p:ph type="title"/>
          </p:nvPr>
        </p:nvSpPr>
        <p:spPr/>
        <p:txBody>
          <a:bodyPr/>
          <a:lstStyle/>
          <a:p>
            <a:r>
              <a:rPr lang="en-US" dirty="0" smtClean="0"/>
              <a:t>7.7 Forecasting by Using Simple Linear Regression</a:t>
            </a:r>
            <a:endParaRPr lang="en-US" dirty="0"/>
          </a:p>
        </p:txBody>
      </p:sp>
      <p:sp>
        <p:nvSpPr>
          <p:cNvPr id="3" name="Content Placeholder 2"/>
          <p:cNvSpPr>
            <a:spLocks noGrp="1"/>
          </p:cNvSpPr>
          <p:nvPr>
            <p:ph idx="1"/>
          </p:nvPr>
        </p:nvSpPr>
        <p:spPr>
          <a:xfrm>
            <a:off x="685800" y="1481327"/>
            <a:ext cx="7543800" cy="347473"/>
          </a:xfrm>
        </p:spPr>
        <p:txBody>
          <a:bodyPr/>
          <a:lstStyle/>
          <a:p>
            <a:pPr marL="0" indent="0">
              <a:buNone/>
            </a:pPr>
            <a:r>
              <a:rPr lang="en-US" b="1" dirty="0" smtClean="0">
                <a:solidFill>
                  <a:srgbClr val="873B1F"/>
                </a:solidFill>
              </a:rPr>
              <a:t>Graphical Display of the Prediction Interval</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sp>
        <p:nvSpPr>
          <p:cNvPr id="7" name="Content Placeholder 2"/>
          <p:cNvSpPr txBox="1">
            <a:spLocks/>
          </p:cNvSpPr>
          <p:nvPr/>
        </p:nvSpPr>
        <p:spPr>
          <a:xfrm>
            <a:off x="685798" y="1912264"/>
            <a:ext cx="7685316" cy="52446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0" indent="-1149350">
              <a:lnSpc>
                <a:spcPct val="100000"/>
              </a:lnSpc>
              <a:buFont typeface="Arial" panose="020B0604020202020204" pitchFamily="34" charset="0"/>
              <a:buNone/>
            </a:pPr>
            <a:r>
              <a:rPr lang="en-US" sz="1500" b="1" dirty="0" smtClean="0">
                <a:solidFill>
                  <a:srgbClr val="182752"/>
                </a:solidFill>
              </a:rPr>
              <a:t>Figure 7.13	</a:t>
            </a:r>
            <a:r>
              <a:rPr lang="en-US" sz="1500" b="1" dirty="0" smtClean="0">
                <a:solidFill>
                  <a:srgbClr val="873B1F"/>
                </a:solidFill>
              </a:rPr>
              <a:t>Plot of Actual Values with One-Step-Ahead Forecasts and 95% Prediction Intervals for Price of Unleaded Gasoline (Jan 2009–Dec 2010)</a:t>
            </a:r>
            <a:endParaRPr lang="en-US" sz="1500" b="1" i="1" dirty="0">
              <a:solidFill>
                <a:srgbClr val="873B1F"/>
              </a:solidFill>
            </a:endParaRPr>
          </a:p>
        </p:txBody>
      </p:sp>
    </p:spTree>
    <p:extLst>
      <p:ext uri="{BB962C8B-B14F-4D97-AF65-F5344CB8AC3E}">
        <p14:creationId xmlns:p14="http://schemas.microsoft.com/office/powerpoint/2010/main" val="1984665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7.7 Forecasting by Using Simple Linear Regression</a:t>
            </a:r>
            <a:endParaRPr lang="en-US" dirty="0"/>
          </a:p>
        </p:txBody>
      </p:sp>
      <p:sp>
        <p:nvSpPr>
          <p:cNvPr id="3" name="Content Placeholder 2"/>
          <p:cNvSpPr>
            <a:spLocks noGrp="1"/>
          </p:cNvSpPr>
          <p:nvPr>
            <p:ph idx="1"/>
          </p:nvPr>
        </p:nvSpPr>
        <p:spPr>
          <a:xfrm>
            <a:off x="685800" y="1481327"/>
            <a:ext cx="7543800" cy="3714127"/>
          </a:xfrm>
        </p:spPr>
        <p:txBody>
          <a:bodyPr/>
          <a:lstStyle/>
          <a:p>
            <a:pPr marL="0" indent="0">
              <a:buNone/>
            </a:pPr>
            <a:r>
              <a:rPr lang="en-US" b="1" dirty="0" smtClean="0">
                <a:solidFill>
                  <a:srgbClr val="873B1F"/>
                </a:solidFill>
              </a:rPr>
              <a:t>An Approximate Prediction Interval</a:t>
            </a:r>
          </a:p>
          <a:p>
            <a:r>
              <a:rPr lang="en-US" sz="1800" dirty="0"/>
              <a:t>When the sample size is large the standard error approaches </a:t>
            </a:r>
            <a:r>
              <a:rPr lang="en-US" sz="1800" i="1" dirty="0"/>
              <a:t>S.</a:t>
            </a:r>
          </a:p>
          <a:p>
            <a:r>
              <a:rPr lang="en-US" sz="1800" dirty="0"/>
              <a:t>The prediction interval is then approximately equal to:</a:t>
            </a:r>
          </a:p>
          <a:p>
            <a:pPr marL="0" indent="0">
              <a:buNone/>
            </a:pPr>
            <a:endParaRPr lang="en-US" sz="1800" dirty="0"/>
          </a:p>
          <a:p>
            <a:pPr marL="0" indent="0">
              <a:buNone/>
            </a:pPr>
            <a:endParaRPr lang="en-US" sz="1800" dirty="0"/>
          </a:p>
          <a:p>
            <a:r>
              <a:rPr lang="en-US" sz="1800" dirty="0"/>
              <a:t>Since </a:t>
            </a:r>
            <a:r>
              <a:rPr lang="en-US" sz="1800" i="1" dirty="0"/>
              <a:t>n</a:t>
            </a:r>
            <a:r>
              <a:rPr lang="en-US" sz="1800" dirty="0"/>
              <a:t> is large the t-value is close to the limiting value from the normal distribution. So, for a back-of-the-envelope calculation, the 95% prediction interval is approximately</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11777404"/>
              </p:ext>
            </p:extLst>
          </p:nvPr>
        </p:nvGraphicFramePr>
        <p:xfrm>
          <a:off x="3449782" y="2615401"/>
          <a:ext cx="2180489" cy="417541"/>
        </p:xfrm>
        <a:graphic>
          <a:graphicData uri="http://schemas.openxmlformats.org/presentationml/2006/ole">
            <mc:AlternateContent xmlns:mc="http://schemas.openxmlformats.org/markup-compatibility/2006">
              <mc:Choice xmlns:v="urn:schemas-microsoft-com:vml" Requires="v">
                <p:oleObj spid="_x0000_s101408" name="Equation" r:id="rId3" imgW="1193800" imgH="228600" progId="">
                  <p:embed/>
                </p:oleObj>
              </mc:Choice>
              <mc:Fallback>
                <p:oleObj name="Equation" r:id="rId3" imgW="1193800" imgH="228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9782" y="2615401"/>
                        <a:ext cx="2180489" cy="417541"/>
                      </a:xfrm>
                      <a:prstGeom prst="rect">
                        <a:avLst/>
                      </a:prstGeom>
                      <a:noFill/>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7343626"/>
              </p:ext>
            </p:extLst>
          </p:nvPr>
        </p:nvGraphicFramePr>
        <p:xfrm>
          <a:off x="3931803" y="4332763"/>
          <a:ext cx="1051793" cy="411572"/>
        </p:xfrm>
        <a:graphic>
          <a:graphicData uri="http://schemas.openxmlformats.org/presentationml/2006/ole">
            <mc:AlternateContent xmlns:mc="http://schemas.openxmlformats.org/markup-compatibility/2006">
              <mc:Choice xmlns:v="urn:schemas-microsoft-com:vml" Requires="v">
                <p:oleObj spid="_x0000_s101409" name="Equation" r:id="rId5" imgW="583947" imgH="228501" progId="">
                  <p:embed/>
                </p:oleObj>
              </mc:Choice>
              <mc:Fallback>
                <p:oleObj name="Equation" r:id="rId5" imgW="583947" imgH="22850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1803" y="4332763"/>
                        <a:ext cx="1051793" cy="411572"/>
                      </a:xfrm>
                      <a:prstGeom prst="rect">
                        <a:avLst/>
                      </a:prstGeom>
                      <a:noFill/>
                      <a:extLst/>
                    </p:spPr>
                  </p:pic>
                </p:oleObj>
              </mc:Fallback>
            </mc:AlternateContent>
          </a:graphicData>
        </a:graphic>
      </p:graphicFrame>
      <p:sp>
        <p:nvSpPr>
          <p:cNvPr id="12" name="Text Box 6"/>
          <p:cNvSpPr txBox="1">
            <a:spLocks noChangeArrowheads="1"/>
          </p:cNvSpPr>
          <p:nvPr/>
        </p:nvSpPr>
        <p:spPr bwMode="auto">
          <a:xfrm>
            <a:off x="685799" y="5426773"/>
            <a:ext cx="7438869" cy="430887"/>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defTabSz="1047750" eaLnBrk="0" hangingPunct="0">
              <a:spcBef>
                <a:spcPts val="600"/>
              </a:spcBef>
            </a:pPr>
            <a:r>
              <a:rPr lang="en-GB" sz="1600" dirty="0" smtClean="0">
                <a:solidFill>
                  <a:schemeClr val="bg1"/>
                </a:solidFill>
                <a:latin typeface="Arial" charset="0"/>
                <a:ea typeface="Arial" charset="0"/>
                <a:cs typeface="Arial" charset="0"/>
              </a:rPr>
              <a:t>Something to keep in mind in a planning meeting!</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32036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26032" y="3409204"/>
            <a:ext cx="4840067" cy="3025042"/>
          </a:xfrm>
          <a:prstGeom prst="rect">
            <a:avLst/>
          </a:prstGeom>
        </p:spPr>
      </p:pic>
      <p:sp>
        <p:nvSpPr>
          <p:cNvPr id="2" name="Title 1"/>
          <p:cNvSpPr>
            <a:spLocks noGrp="1"/>
          </p:cNvSpPr>
          <p:nvPr>
            <p:ph type="title"/>
          </p:nvPr>
        </p:nvSpPr>
        <p:spPr/>
        <p:txBody>
          <a:bodyPr/>
          <a:lstStyle/>
          <a:p>
            <a:r>
              <a:rPr lang="en-US" dirty="0" smtClean="0"/>
              <a:t>7.7 Forecasting by Using Simple Linear Regression</a:t>
            </a:r>
            <a:endParaRPr lang="en-US" dirty="0"/>
          </a:p>
        </p:txBody>
      </p:sp>
      <p:sp>
        <p:nvSpPr>
          <p:cNvPr id="3" name="Content Placeholder 2"/>
          <p:cNvSpPr>
            <a:spLocks noGrp="1"/>
          </p:cNvSpPr>
          <p:nvPr>
            <p:ph idx="1"/>
          </p:nvPr>
        </p:nvSpPr>
        <p:spPr>
          <a:xfrm>
            <a:off x="685800" y="1481327"/>
            <a:ext cx="7543800" cy="3714127"/>
          </a:xfrm>
        </p:spPr>
        <p:txBody>
          <a:bodyPr/>
          <a:lstStyle/>
          <a:p>
            <a:pPr marL="0" indent="0">
              <a:buNone/>
            </a:pPr>
            <a:r>
              <a:rPr lang="en-US" b="1" dirty="0" smtClean="0">
                <a:solidFill>
                  <a:srgbClr val="873B1F"/>
                </a:solidFill>
              </a:rPr>
              <a:t>Forecasting More than One Period Ahead</a:t>
            </a:r>
          </a:p>
          <a:p>
            <a:r>
              <a:rPr lang="en-US" sz="1800" dirty="0"/>
              <a:t>There are two principal approaches:</a:t>
            </a:r>
          </a:p>
          <a:p>
            <a:pPr lvl="1"/>
            <a:r>
              <a:rPr lang="en-US" sz="1600" dirty="0"/>
              <a:t>Generate forecasts for</a:t>
            </a:r>
            <a:r>
              <a:rPr lang="en-US" sz="1600" i="1" dirty="0"/>
              <a:t> X </a:t>
            </a:r>
            <a:r>
              <a:rPr lang="en-US" sz="1600" dirty="0"/>
              <a:t>and apply these to the original model.</a:t>
            </a:r>
          </a:p>
          <a:p>
            <a:pPr lvl="1"/>
            <a:r>
              <a:rPr lang="en-US" sz="1600" dirty="0"/>
              <a:t>Reformulate the model so that</a:t>
            </a:r>
            <a:r>
              <a:rPr lang="en-US" sz="1600" i="1" dirty="0"/>
              <a:t> X</a:t>
            </a:r>
            <a:r>
              <a:rPr lang="en-US" sz="1600" dirty="0"/>
              <a:t> is lagged by two (or more) periods, as appropriate.</a:t>
            </a:r>
          </a:p>
          <a:p>
            <a:r>
              <a:rPr lang="en-US" sz="1800" dirty="0"/>
              <a:t>Results for forecasting gas prices: which approach is better</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37</a:t>
            </a:fld>
            <a:endParaRPr lang="en-US" dirty="0"/>
          </a:p>
        </p:txBody>
      </p:sp>
    </p:spTree>
    <p:extLst>
      <p:ext uri="{BB962C8B-B14F-4D97-AF65-F5344CB8AC3E}">
        <p14:creationId xmlns:p14="http://schemas.microsoft.com/office/powerpoint/2010/main" val="677592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7.8 Forecasting Using Leading Indicators, I</a:t>
            </a:r>
            <a:endParaRPr lang="en-US" dirty="0"/>
          </a:p>
        </p:txBody>
      </p:sp>
      <p:sp>
        <p:nvSpPr>
          <p:cNvPr id="3" name="Content Placeholder 2"/>
          <p:cNvSpPr>
            <a:spLocks noGrp="1"/>
          </p:cNvSpPr>
          <p:nvPr>
            <p:ph idx="1"/>
          </p:nvPr>
        </p:nvSpPr>
        <p:spPr/>
        <p:txBody>
          <a:bodyPr/>
          <a:lstStyle/>
          <a:p>
            <a:r>
              <a:rPr lang="en-US" dirty="0"/>
              <a:t>Consider the relationship between </a:t>
            </a:r>
            <a:r>
              <a:rPr lang="en-US" i="1" dirty="0"/>
              <a:t>Unemployment [Un] </a:t>
            </a:r>
            <a:r>
              <a:rPr lang="en-US" dirty="0"/>
              <a:t>and </a:t>
            </a:r>
            <a:r>
              <a:rPr lang="en-US" i="1" dirty="0"/>
              <a:t>Consumer Sentiment [CS] </a:t>
            </a:r>
            <a:endParaRPr lang="en-US" dirty="0"/>
          </a:p>
          <a:p>
            <a:pPr lvl="1"/>
            <a:r>
              <a:rPr lang="en-US" dirty="0"/>
              <a:t>Monthly data available in </a:t>
            </a:r>
            <a:r>
              <a:rPr lang="en-US" i="1" dirty="0"/>
              <a:t>Unemp_conconf_2.xlsx </a:t>
            </a:r>
            <a:r>
              <a:rPr lang="en-US" dirty="0"/>
              <a:t>for January 1981 through December 2012; </a:t>
            </a:r>
            <a:r>
              <a:rPr lang="en-US" i="1" dirty="0"/>
              <a:t>Un</a:t>
            </a:r>
            <a:r>
              <a:rPr lang="en-US" dirty="0"/>
              <a:t> is a percentage and </a:t>
            </a:r>
            <a:r>
              <a:rPr lang="en-US" i="1" dirty="0"/>
              <a:t>CS </a:t>
            </a:r>
            <a:r>
              <a:rPr lang="en-US" dirty="0"/>
              <a:t>is measured on the scale (0, 100)</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38</a:t>
            </a:fld>
            <a:endParaRPr lang="en-US" dirty="0"/>
          </a:p>
        </p:txBody>
      </p:sp>
      <p:pic>
        <p:nvPicPr>
          <p:cNvPr id="6" name="Picture 5">
            <a:extLst>
              <a:ext uri="{FF2B5EF4-FFF2-40B4-BE49-F238E27FC236}">
                <a16:creationId xmlns="" xmlns:a16="http://schemas.microsoft.com/office/drawing/2014/main" id="{C48F763D-C4D4-43B9-AE38-2BADD5F1EE62}"/>
              </a:ext>
            </a:extLst>
          </p:cNvPr>
          <p:cNvPicPr>
            <a:picLocks noChangeAspect="1"/>
          </p:cNvPicPr>
          <p:nvPr/>
        </p:nvPicPr>
        <p:blipFill>
          <a:blip r:embed="rId2"/>
          <a:stretch>
            <a:fillRect/>
          </a:stretch>
        </p:blipFill>
        <p:spPr>
          <a:xfrm>
            <a:off x="1167246" y="3043414"/>
            <a:ext cx="4672445" cy="3114963"/>
          </a:xfrm>
          <a:prstGeom prst="rect">
            <a:avLst/>
          </a:prstGeom>
        </p:spPr>
      </p:pic>
    </p:spTree>
    <p:extLst>
      <p:ext uri="{BB962C8B-B14F-4D97-AF65-F5344CB8AC3E}">
        <p14:creationId xmlns:p14="http://schemas.microsoft.com/office/powerpoint/2010/main" val="1990241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7.8 Forecasting Using Leading Indicators, I</a:t>
            </a:r>
            <a:endParaRPr lang="en-US" dirty="0"/>
          </a:p>
        </p:txBody>
      </p:sp>
      <p:sp>
        <p:nvSpPr>
          <p:cNvPr id="3" name="Content Placeholder 2"/>
          <p:cNvSpPr>
            <a:spLocks noGrp="1"/>
          </p:cNvSpPr>
          <p:nvPr>
            <p:ph idx="1"/>
          </p:nvPr>
        </p:nvSpPr>
        <p:spPr/>
        <p:txBody>
          <a:bodyPr/>
          <a:lstStyle/>
          <a:p>
            <a:pPr marL="0" indent="0">
              <a:buNone/>
            </a:pPr>
            <a:r>
              <a:rPr lang="en-US" dirty="0"/>
              <a:t>The regression for current </a:t>
            </a:r>
            <a:r>
              <a:rPr lang="en-US" i="1" dirty="0"/>
              <a:t>Un</a:t>
            </a:r>
            <a:r>
              <a:rPr lang="en-US" dirty="0"/>
              <a:t> on current </a:t>
            </a:r>
            <a:r>
              <a:rPr lang="en-US" i="1" dirty="0"/>
              <a:t>CS</a:t>
            </a:r>
            <a:r>
              <a:rPr lang="en-US" dirty="0"/>
              <a:t> is:</a:t>
            </a:r>
          </a:p>
          <a:p>
            <a:pPr marL="0" indent="0">
              <a:buNone/>
            </a:pPr>
            <a:r>
              <a:rPr lang="en-US" dirty="0"/>
              <a:t>       		 Un = 13.70 - 0.0840 CS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39</a:t>
            </a:fld>
            <a:endParaRPr lang="en-US" dirty="0"/>
          </a:p>
        </p:txBody>
      </p:sp>
      <p:pic>
        <p:nvPicPr>
          <p:cNvPr id="7" name="Picture 6">
            <a:extLst>
              <a:ext uri="{FF2B5EF4-FFF2-40B4-BE49-F238E27FC236}">
                <a16:creationId xmlns="" xmlns:a16="http://schemas.microsoft.com/office/drawing/2014/main" id="{93C50128-3036-4DF8-B002-CCD8656D4E10}"/>
              </a:ext>
            </a:extLst>
          </p:cNvPr>
          <p:cNvPicPr>
            <a:picLocks noChangeAspect="1"/>
          </p:cNvPicPr>
          <p:nvPr/>
        </p:nvPicPr>
        <p:blipFill>
          <a:blip r:embed="rId2"/>
          <a:stretch>
            <a:fillRect/>
          </a:stretch>
        </p:blipFill>
        <p:spPr>
          <a:xfrm>
            <a:off x="1167245" y="2295268"/>
            <a:ext cx="4672445" cy="3114963"/>
          </a:xfrm>
          <a:prstGeom prst="rect">
            <a:avLst/>
          </a:prstGeom>
        </p:spPr>
      </p:pic>
      <p:sp>
        <p:nvSpPr>
          <p:cNvPr id="8" name="Text Box 6"/>
          <p:cNvSpPr txBox="1">
            <a:spLocks noChangeArrowheads="1"/>
          </p:cNvSpPr>
          <p:nvPr/>
        </p:nvSpPr>
        <p:spPr bwMode="auto">
          <a:xfrm>
            <a:off x="685799" y="5758881"/>
            <a:ext cx="7326985" cy="27699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mtClean="0">
                <a:solidFill>
                  <a:srgbClr val="873B1F"/>
                </a:solidFill>
                <a:latin typeface="Arial" charset="0"/>
                <a:ea typeface="Arial" charset="0"/>
                <a:cs typeface="Arial" charset="0"/>
              </a:rPr>
              <a:t>Interpret the result.</a:t>
            </a:r>
            <a:endParaRPr lang="en-GB" dirty="0" smtClean="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27893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7.1 Relationships between Variables: </a:t>
            </a:r>
            <a:br>
              <a:rPr lang="en-US" sz="2800" dirty="0" smtClean="0"/>
            </a:br>
            <a:r>
              <a:rPr lang="en-US" sz="2800" dirty="0" smtClean="0"/>
              <a:t>Correlation and Causation</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r>
              <a:rPr lang="en-US" dirty="0"/>
              <a:t>Regression analysis involves relating the variable of interest (Y), known as the dependent variable, to one or more input (or predictor or explanatory) variables (X).</a:t>
            </a:r>
          </a:p>
          <a:p>
            <a:r>
              <a:rPr lang="en-US" dirty="0"/>
              <a:t>The </a:t>
            </a:r>
            <a:r>
              <a:rPr lang="en-US" b="1" i="1" dirty="0">
                <a:solidFill>
                  <a:srgbClr val="873B1F"/>
                </a:solidFill>
              </a:rPr>
              <a:t>regression line </a:t>
            </a:r>
            <a:r>
              <a:rPr lang="en-US" dirty="0"/>
              <a:t>represents the </a:t>
            </a:r>
            <a:r>
              <a:rPr lang="en-US" i="1" dirty="0"/>
              <a:t>expected value of Y, given the value(s) of the inputs.</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4</a:t>
            </a:fld>
            <a:endParaRPr lang="en-US" dirty="0"/>
          </a:p>
        </p:txBody>
      </p:sp>
      <p:sp>
        <p:nvSpPr>
          <p:cNvPr id="8" name="Content Placeholder 2"/>
          <p:cNvSpPr txBox="1">
            <a:spLocks/>
          </p:cNvSpPr>
          <p:nvPr/>
        </p:nvSpPr>
        <p:spPr>
          <a:xfrm>
            <a:off x="896958" y="3098541"/>
            <a:ext cx="7543800" cy="3195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7.1	</a:t>
            </a:r>
            <a:r>
              <a:rPr lang="en-US" sz="1600" b="1" dirty="0" smtClean="0">
                <a:solidFill>
                  <a:srgbClr val="873B1F"/>
                </a:solidFill>
              </a:rPr>
              <a:t>The Terms of the Line </a:t>
            </a:r>
            <a:r>
              <a:rPr lang="en-US" sz="1600" b="1" i="1" dirty="0" smtClean="0">
                <a:solidFill>
                  <a:srgbClr val="873B1F"/>
                </a:solidFill>
              </a:rPr>
              <a:t>Y</a:t>
            </a:r>
            <a:r>
              <a:rPr lang="en-US" sz="1600" b="1" dirty="0" smtClean="0">
                <a:solidFill>
                  <a:srgbClr val="873B1F"/>
                </a:solidFill>
              </a:rPr>
              <a:t> = </a:t>
            </a:r>
            <a:r>
              <a:rPr lang="en-US" sz="1600" b="1" i="1" dirty="0" smtClean="0">
                <a:solidFill>
                  <a:srgbClr val="873B1F"/>
                </a:solidFill>
              </a:rPr>
              <a:t>b</a:t>
            </a:r>
            <a:r>
              <a:rPr lang="en-US" sz="1600" b="1" baseline="-25000" dirty="0" smtClean="0">
                <a:solidFill>
                  <a:srgbClr val="873B1F"/>
                </a:solidFill>
              </a:rPr>
              <a:t>0</a:t>
            </a:r>
            <a:r>
              <a:rPr lang="en-US" sz="1600" b="1" dirty="0" smtClean="0">
                <a:solidFill>
                  <a:srgbClr val="873B1F"/>
                </a:solidFill>
              </a:rPr>
              <a:t> + </a:t>
            </a:r>
            <a:r>
              <a:rPr lang="en-US" sz="1600" b="1" i="1" dirty="0" smtClean="0">
                <a:solidFill>
                  <a:srgbClr val="873B1F"/>
                </a:solidFill>
              </a:rPr>
              <a:t>b</a:t>
            </a:r>
            <a:r>
              <a:rPr lang="en-US" sz="1600" b="1" baseline="-25000" dirty="0" smtClean="0">
                <a:solidFill>
                  <a:srgbClr val="873B1F"/>
                </a:solidFill>
              </a:rPr>
              <a:t>1</a:t>
            </a:r>
            <a:r>
              <a:rPr lang="en-US" sz="1600" b="1" i="1" dirty="0" smtClean="0">
                <a:solidFill>
                  <a:srgbClr val="873B1F"/>
                </a:solidFill>
              </a:rPr>
              <a:t>X</a:t>
            </a:r>
            <a:endParaRPr lang="en-US" sz="1600" b="1" i="1" dirty="0">
              <a:solidFill>
                <a:srgbClr val="873B1F"/>
              </a:solidFill>
            </a:endParaRPr>
          </a:p>
        </p:txBody>
      </p:sp>
      <p:pic>
        <p:nvPicPr>
          <p:cNvPr id="9" name="Picture 8"/>
          <p:cNvPicPr>
            <a:picLocks noChangeAspect="1"/>
          </p:cNvPicPr>
          <p:nvPr/>
        </p:nvPicPr>
        <p:blipFill>
          <a:blip r:embed="rId2"/>
          <a:stretch>
            <a:fillRect/>
          </a:stretch>
        </p:blipFill>
        <p:spPr>
          <a:xfrm>
            <a:off x="896958" y="3418114"/>
            <a:ext cx="5351442" cy="2944462"/>
          </a:xfrm>
          <a:prstGeom prst="rect">
            <a:avLst/>
          </a:prstGeom>
        </p:spPr>
      </p:pic>
    </p:spTree>
    <p:extLst>
      <p:ext uri="{BB962C8B-B14F-4D97-AF65-F5344CB8AC3E}">
        <p14:creationId xmlns:p14="http://schemas.microsoft.com/office/powerpoint/2010/main" val="772452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7.8 Forecasting Using Leading Indicators, II</a:t>
            </a:r>
            <a:endParaRPr lang="en-US" dirty="0"/>
          </a:p>
        </p:txBody>
      </p:sp>
      <p:sp>
        <p:nvSpPr>
          <p:cNvPr id="3" name="Content Placeholder 2"/>
          <p:cNvSpPr>
            <a:spLocks noGrp="1"/>
          </p:cNvSpPr>
          <p:nvPr>
            <p:ph idx="1"/>
          </p:nvPr>
        </p:nvSpPr>
        <p:spPr>
          <a:xfrm>
            <a:off x="685800" y="1481327"/>
            <a:ext cx="7543800" cy="2685427"/>
          </a:xfrm>
        </p:spPr>
        <p:txBody>
          <a:bodyPr/>
          <a:lstStyle/>
          <a:p>
            <a:pPr marL="0" indent="0">
              <a:buNone/>
            </a:pPr>
            <a:r>
              <a:rPr lang="en-US" dirty="0"/>
              <a:t>This regression equation is of limited value for forecasting because it involves current values of </a:t>
            </a:r>
            <a:r>
              <a:rPr lang="en-US" i="1" dirty="0"/>
              <a:t>CS. </a:t>
            </a:r>
          </a:p>
          <a:p>
            <a:pPr marL="463550" indent="-227013"/>
            <a:r>
              <a:rPr lang="en-US" dirty="0"/>
              <a:t>Consider lagged values of CS to provide advance information.</a:t>
            </a:r>
          </a:p>
          <a:p>
            <a:pPr marL="463550" indent="-227013"/>
            <a:r>
              <a:rPr lang="en-US" dirty="0"/>
              <a:t>The data set provides lags 1, 2 and 3 – Which is best?  How do we decide</a:t>
            </a:r>
            <a:r>
              <a:rPr lang="en-US" dirty="0" smtClean="0"/>
              <a:t>?</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40</a:t>
            </a:fld>
            <a:endParaRPr lang="en-US" dirty="0"/>
          </a:p>
        </p:txBody>
      </p:sp>
      <p:sp>
        <p:nvSpPr>
          <p:cNvPr id="8" name="Text Box 6"/>
          <p:cNvSpPr txBox="1">
            <a:spLocks noChangeArrowheads="1"/>
          </p:cNvSpPr>
          <p:nvPr/>
        </p:nvSpPr>
        <p:spPr bwMode="auto">
          <a:xfrm>
            <a:off x="685799" y="4231230"/>
            <a:ext cx="7326985" cy="1461939"/>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dirty="0" smtClean="0">
                <a:solidFill>
                  <a:srgbClr val="873B1F"/>
                </a:solidFill>
                <a:latin typeface="Arial" charset="0"/>
                <a:ea typeface="Arial" charset="0"/>
                <a:cs typeface="Arial" charset="0"/>
              </a:rPr>
              <a:t>Questions:</a:t>
            </a:r>
          </a:p>
          <a:p>
            <a:pPr marL="236538" indent="-236538" defTabSz="1047750" eaLnBrk="0" hangingPunct="0">
              <a:spcBef>
                <a:spcPts val="600"/>
              </a:spcBef>
              <a:buFont typeface="Arial" charset="0"/>
              <a:buChar char="•"/>
            </a:pPr>
            <a:r>
              <a:rPr lang="en-GB" sz="1600" dirty="0" smtClean="0">
                <a:solidFill>
                  <a:srgbClr val="873B1F"/>
                </a:solidFill>
                <a:latin typeface="Arial" charset="0"/>
                <a:ea typeface="Arial" charset="0"/>
                <a:cs typeface="Arial" charset="0"/>
              </a:rPr>
              <a:t>Does Consumer Sentiment drive Unemployment or does Unemployment drive Consumer Sentiment?</a:t>
            </a:r>
          </a:p>
          <a:p>
            <a:pPr marL="236538" indent="-236538" defTabSz="1047750" eaLnBrk="0" hangingPunct="0">
              <a:spcBef>
                <a:spcPts val="600"/>
              </a:spcBef>
              <a:buFont typeface="Arial" charset="0"/>
              <a:buChar char="•"/>
            </a:pPr>
            <a:r>
              <a:rPr lang="en-GB" sz="1600" dirty="0" smtClean="0">
                <a:solidFill>
                  <a:srgbClr val="873B1F"/>
                </a:solidFill>
                <a:latin typeface="Arial" charset="0"/>
                <a:ea typeface="Arial" charset="0"/>
                <a:cs typeface="Arial" charset="0"/>
              </a:rPr>
              <a:t>Or perhaps there is a feedback loop between the two?</a:t>
            </a:r>
          </a:p>
          <a:p>
            <a:pPr marL="236538" indent="-236538" defTabSz="1047750" eaLnBrk="0" hangingPunct="0">
              <a:spcBef>
                <a:spcPts val="600"/>
              </a:spcBef>
              <a:buFont typeface="Arial" charset="0"/>
              <a:buChar char="•"/>
            </a:pPr>
            <a:r>
              <a:rPr lang="en-GB" sz="1600" dirty="0" smtClean="0">
                <a:solidFill>
                  <a:srgbClr val="873B1F"/>
                </a:solidFill>
                <a:latin typeface="Arial" charset="0"/>
                <a:ea typeface="Arial" charset="0"/>
                <a:cs typeface="Arial" charset="0"/>
              </a:rPr>
              <a:t>How do such issues affect our ability to forecast?</a:t>
            </a:r>
          </a:p>
        </p:txBody>
      </p:sp>
    </p:spTree>
    <p:extLst>
      <p:ext uri="{BB962C8B-B14F-4D97-AF65-F5344CB8AC3E}">
        <p14:creationId xmlns:p14="http://schemas.microsoft.com/office/powerpoint/2010/main" val="1031838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a:xfrm>
            <a:off x="685800" y="1481328"/>
            <a:ext cx="7543800" cy="3589436"/>
          </a:xfrm>
        </p:spPr>
        <p:txBody>
          <a:bodyPr>
            <a:noAutofit/>
          </a:bodyPr>
          <a:lstStyle/>
          <a:p>
            <a:r>
              <a:rPr lang="en-US" sz="1800" dirty="0"/>
              <a:t>Correlation does not imply causation; always try to select explanatory variables that have an economic (business or scientific) justification</a:t>
            </a:r>
          </a:p>
          <a:p>
            <a:pPr>
              <a:spcBef>
                <a:spcPts val="1600"/>
              </a:spcBef>
            </a:pPr>
            <a:r>
              <a:rPr lang="en-US" sz="1800" dirty="0" smtClean="0"/>
              <a:t>A </a:t>
            </a:r>
            <a:r>
              <a:rPr lang="en-US" sz="1800" dirty="0"/>
              <a:t>regression relationship may be linear within only a limited range of the observations, </a:t>
            </a:r>
          </a:p>
          <a:p>
            <a:pPr lvl="1"/>
            <a:r>
              <a:rPr lang="en-US" dirty="0"/>
              <a:t>we may not sensibly extrapolate outside that range without justification that the model still holds</a:t>
            </a:r>
          </a:p>
          <a:p>
            <a:pPr>
              <a:spcBef>
                <a:spcPts val="1600"/>
              </a:spcBef>
            </a:pPr>
            <a:r>
              <a:rPr lang="en-US" sz="1800" dirty="0" smtClean="0"/>
              <a:t>It </a:t>
            </a:r>
            <a:r>
              <a:rPr lang="en-US" sz="1800" dirty="0"/>
              <a:t>is good practice to check that the underlying assumptions are at least approximately valid</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41</a:t>
            </a:fld>
            <a:endParaRPr lang="en-US" dirty="0"/>
          </a:p>
        </p:txBody>
      </p:sp>
    </p:spTree>
    <p:extLst>
      <p:ext uri="{BB962C8B-B14F-4D97-AF65-F5344CB8AC3E}">
        <p14:creationId xmlns:p14="http://schemas.microsoft.com/office/powerpoint/2010/main" val="545980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7A: Derivation of Ordinary Least Squares</a:t>
            </a:r>
            <a:endParaRPr lang="en-US" dirty="0"/>
          </a:p>
        </p:txBody>
      </p:sp>
      <p:sp>
        <p:nvSpPr>
          <p:cNvPr id="3" name="Content Placeholder 2"/>
          <p:cNvSpPr>
            <a:spLocks noGrp="1"/>
          </p:cNvSpPr>
          <p:nvPr>
            <p:ph idx="1"/>
          </p:nvPr>
        </p:nvSpPr>
        <p:spPr>
          <a:xfrm>
            <a:off x="685800" y="1481327"/>
            <a:ext cx="7543800" cy="4399927"/>
          </a:xfrm>
        </p:spPr>
        <p:txBody>
          <a:bodyPr>
            <a:noAutofit/>
          </a:bodyPr>
          <a:lstStyle/>
          <a:p>
            <a:r>
              <a:rPr lang="en-US" sz="1800" dirty="0"/>
              <a:t>Minimize the Sum of Squared Errors:</a:t>
            </a:r>
          </a:p>
          <a:p>
            <a:pPr marL="0" indent="0">
              <a:buNone/>
            </a:pPr>
            <a:endParaRPr lang="en-US" sz="1800" dirty="0"/>
          </a:p>
          <a:p>
            <a:pPr>
              <a:spcBef>
                <a:spcPts val="2040"/>
              </a:spcBef>
            </a:pPr>
            <a:r>
              <a:rPr lang="en-US" sz="1800" dirty="0"/>
              <a:t>Leads to the pair of equations: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r>
              <a:rPr lang="en-US" sz="1800" dirty="0"/>
              <a:t>Set                                 </a:t>
            </a:r>
          </a:p>
          <a:p>
            <a:pPr marL="0" indent="0">
              <a:buNone/>
            </a:pPr>
            <a:endParaRPr lang="en-US" sz="1800" dirty="0"/>
          </a:p>
          <a:p>
            <a:pPr marL="0" indent="0">
              <a:buNone/>
            </a:pPr>
            <a:endParaRPr lang="en-US" sz="1800" dirty="0"/>
          </a:p>
          <a:p>
            <a:r>
              <a:rPr lang="en-US" sz="1800" dirty="0"/>
              <a:t>Final estimates</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42</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2644779"/>
              </p:ext>
            </p:extLst>
          </p:nvPr>
        </p:nvGraphicFramePr>
        <p:xfrm>
          <a:off x="3097652" y="1717027"/>
          <a:ext cx="4541639" cy="638123"/>
        </p:xfrm>
        <a:graphic>
          <a:graphicData uri="http://schemas.openxmlformats.org/presentationml/2006/ole">
            <mc:AlternateContent xmlns:mc="http://schemas.openxmlformats.org/markup-compatibility/2006">
              <mc:Choice xmlns:v="urn:schemas-microsoft-com:vml" Requires="v">
                <p:oleObj spid="_x0000_s105524" name="Equation" r:id="rId3" imgW="3118112" imgH="438560" progId="">
                  <p:embed/>
                </p:oleObj>
              </mc:Choice>
              <mc:Fallback>
                <p:oleObj name="Equation" r:id="rId3" imgW="3118112" imgH="4385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652" y="1717027"/>
                        <a:ext cx="4541639" cy="638123"/>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49583421"/>
              </p:ext>
            </p:extLst>
          </p:nvPr>
        </p:nvGraphicFramePr>
        <p:xfrm>
          <a:off x="3556523" y="2585289"/>
          <a:ext cx="2219243" cy="1256994"/>
        </p:xfrm>
        <a:graphic>
          <a:graphicData uri="http://schemas.openxmlformats.org/presentationml/2006/ole">
            <mc:AlternateContent xmlns:mc="http://schemas.openxmlformats.org/markup-compatibility/2006">
              <mc:Choice xmlns:v="urn:schemas-microsoft-com:vml" Requires="v">
                <p:oleObj spid="_x0000_s105525" name="Equation" r:id="rId5" imgW="1524000" imgH="863600" progId="">
                  <p:embed/>
                </p:oleObj>
              </mc:Choice>
              <mc:Fallback>
                <p:oleObj name="Equation" r:id="rId5" imgW="1524000" imgH="863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523" y="2585289"/>
                        <a:ext cx="2219243" cy="1256994"/>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53877003"/>
              </p:ext>
            </p:extLst>
          </p:nvPr>
        </p:nvGraphicFramePr>
        <p:xfrm>
          <a:off x="2196454" y="4068499"/>
          <a:ext cx="5574050" cy="903143"/>
        </p:xfrm>
        <a:graphic>
          <a:graphicData uri="http://schemas.openxmlformats.org/presentationml/2006/ole">
            <mc:AlternateContent xmlns:mc="http://schemas.openxmlformats.org/markup-compatibility/2006">
              <mc:Choice xmlns:v="urn:schemas-microsoft-com:vml" Requires="v">
                <p:oleObj spid="_x0000_s105526" name="Equation" r:id="rId7" imgW="4457520" imgH="711000" progId="">
                  <p:embed/>
                </p:oleObj>
              </mc:Choice>
              <mc:Fallback>
                <p:oleObj name="Equation" r:id="rId7" imgW="4457520" imgH="711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6454" y="4068499"/>
                        <a:ext cx="5574050" cy="903143"/>
                      </a:xfrm>
                      <a:prstGeom prst="rect">
                        <a:avLst/>
                      </a:prstGeom>
                      <a:noFill/>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40563113"/>
              </p:ext>
            </p:extLst>
          </p:nvPr>
        </p:nvGraphicFramePr>
        <p:xfrm>
          <a:off x="3097652" y="5184305"/>
          <a:ext cx="2472293" cy="576085"/>
        </p:xfrm>
        <a:graphic>
          <a:graphicData uri="http://schemas.openxmlformats.org/presentationml/2006/ole">
            <mc:AlternateContent xmlns:mc="http://schemas.openxmlformats.org/markup-compatibility/2006">
              <mc:Choice xmlns:v="urn:schemas-microsoft-com:vml" Requires="v">
                <p:oleObj spid="_x0000_s105527" name="Equation" r:id="rId9" imgW="1854200" imgH="431800" progId="">
                  <p:embed/>
                </p:oleObj>
              </mc:Choice>
              <mc:Fallback>
                <p:oleObj name="Equation" r:id="rId9" imgW="1854200" imgH="4318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7652" y="5184305"/>
                        <a:ext cx="2472293" cy="576085"/>
                      </a:xfrm>
                      <a:prstGeom prst="rect">
                        <a:avLst/>
                      </a:prstGeom>
                      <a:noFill/>
                      <a:extLst/>
                    </p:spPr>
                  </p:pic>
                </p:oleObj>
              </mc:Fallback>
            </mc:AlternateContent>
          </a:graphicData>
        </a:graphic>
      </p:graphicFrame>
    </p:spTree>
    <p:extLst>
      <p:ext uri="{BB962C8B-B14F-4D97-AF65-F5344CB8AC3E}">
        <p14:creationId xmlns:p14="http://schemas.microsoft.com/office/powerpoint/2010/main" val="1866609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7.1 Gasoline Prices Revisited</a:t>
            </a:r>
            <a:endParaRPr lang="en-US" dirty="0"/>
          </a:p>
        </p:txBody>
      </p:sp>
      <p:sp>
        <p:nvSpPr>
          <p:cNvPr id="3" name="Content Placeholder 2"/>
          <p:cNvSpPr>
            <a:spLocks noGrp="1"/>
          </p:cNvSpPr>
          <p:nvPr>
            <p:ph idx="1"/>
          </p:nvPr>
        </p:nvSpPr>
        <p:spPr>
          <a:xfrm>
            <a:off x="685800" y="1481327"/>
            <a:ext cx="7543800" cy="4753217"/>
          </a:xfrm>
        </p:spPr>
        <p:txBody>
          <a:bodyPr>
            <a:noAutofit/>
          </a:bodyPr>
          <a:lstStyle/>
          <a:p>
            <a:r>
              <a:rPr lang="en-GB" sz="1600" dirty="0" smtClean="0"/>
              <a:t>Use </a:t>
            </a:r>
            <a:r>
              <a:rPr lang="en-GB" sz="1600" dirty="0"/>
              <a:t>the data in </a:t>
            </a:r>
            <a:r>
              <a:rPr lang="en-GB" sz="1600" i="1" dirty="0" smtClean="0"/>
              <a:t>Gas_prices_1.xlsx.</a:t>
            </a:r>
          </a:p>
          <a:p>
            <a:pPr marL="515938" indent="-279400">
              <a:buFont typeface="+mj-lt"/>
              <a:buAutoNum type="arabicPeriod"/>
            </a:pPr>
            <a:r>
              <a:rPr lang="en-GB" sz="1600" dirty="0" smtClean="0"/>
              <a:t>Using data up to December 2012, re-estimate the model, contrasting your results with those discussed in the text. Comment on your results.</a:t>
            </a:r>
          </a:p>
          <a:p>
            <a:pPr marL="515938" indent="-279400">
              <a:buFont typeface="+mj-lt"/>
              <a:buAutoNum type="arabicPeriod"/>
            </a:pPr>
            <a:r>
              <a:rPr lang="en-GB" sz="1600" dirty="0" smtClean="0"/>
              <a:t>Use </a:t>
            </a:r>
            <a:r>
              <a:rPr lang="en-GB" sz="1600" dirty="0"/>
              <a:t>the data for 2013–2015 as the hold-out sample to test the forecasting </a:t>
            </a:r>
            <a:r>
              <a:rPr lang="en-GB" sz="1600" dirty="0" smtClean="0"/>
              <a:t>performance of </a:t>
            </a:r>
            <a:r>
              <a:rPr lang="en-GB" sz="1600" dirty="0"/>
              <a:t>your model.</a:t>
            </a:r>
          </a:p>
          <a:p>
            <a:pPr marL="515938" indent="-279400">
              <a:buFont typeface="+mj-lt"/>
              <a:buAutoNum type="arabicPeriod"/>
            </a:pPr>
            <a:r>
              <a:rPr lang="en-GB" sz="1600" dirty="0" smtClean="0"/>
              <a:t>Repeat </a:t>
            </a:r>
            <a:r>
              <a:rPr lang="en-GB" sz="1600" dirty="0"/>
              <a:t>the analysis, using the log transformed series, and compare your results.</a:t>
            </a:r>
          </a:p>
          <a:p>
            <a:pPr marL="515938" indent="-279400">
              <a:buFont typeface="+mj-lt"/>
              <a:buAutoNum type="arabicPeriod"/>
            </a:pPr>
            <a:r>
              <a:rPr lang="en-GB" sz="1600" dirty="0" smtClean="0"/>
              <a:t>Use </a:t>
            </a:r>
            <a:r>
              <a:rPr lang="en-GB" sz="1600" dirty="0"/>
              <a:t>the Consumer Price Index (</a:t>
            </a:r>
            <a:r>
              <a:rPr lang="en-GB" sz="1600" i="1" dirty="0"/>
              <a:t>CPI</a:t>
            </a:r>
            <a:r>
              <a:rPr lang="en-GB" sz="1600" dirty="0"/>
              <a:t>) to create real (constant-dollar) prices </a:t>
            </a:r>
            <a:r>
              <a:rPr lang="en-GB" sz="1600" dirty="0" smtClean="0"/>
              <a:t>rather than </a:t>
            </a:r>
            <a:r>
              <a:rPr lang="en-GB" sz="1600" dirty="0"/>
              <a:t>observed prices for both variables. Repeat the analysis described in steps 1 </a:t>
            </a:r>
            <a:r>
              <a:rPr lang="en-GB" sz="1600" dirty="0" smtClean="0"/>
              <a:t>and 2</a:t>
            </a:r>
            <a:r>
              <a:rPr lang="en-GB" sz="1600" dirty="0"/>
              <a:t>. Does this approach lead to improved forecasts? Do any economic arguments suggest using a constant-price model?</a:t>
            </a:r>
          </a:p>
          <a:p>
            <a:pPr marL="515938" indent="-279400">
              <a:buFont typeface="+mj-lt"/>
              <a:buAutoNum type="arabicPeriod"/>
            </a:pPr>
            <a:r>
              <a:rPr lang="en-GB" sz="1600" dirty="0" smtClean="0"/>
              <a:t>If </a:t>
            </a:r>
            <a:r>
              <a:rPr lang="en-GB" sz="1600" dirty="0"/>
              <a:t>you were to conduct the analysis using weekly data from the same source, how </a:t>
            </a:r>
            <a:r>
              <a:rPr lang="en-GB" sz="1600" dirty="0" smtClean="0"/>
              <a:t>long a </a:t>
            </a:r>
            <a:r>
              <a:rPr lang="en-GB" sz="1600" dirty="0"/>
              <a:t>lag would you use?</a:t>
            </a:r>
          </a:p>
          <a:p>
            <a:pPr marL="515938" indent="-279400">
              <a:buFont typeface="+mj-lt"/>
              <a:buAutoNum type="arabicPeriod"/>
            </a:pPr>
            <a:r>
              <a:rPr lang="en-GB" sz="1600" dirty="0" smtClean="0"/>
              <a:t>In </a:t>
            </a:r>
            <a:r>
              <a:rPr lang="en-GB" sz="1600" dirty="0"/>
              <a:t>some countries, tax on fuel is a major component of the retail price of gasoline</a:t>
            </a:r>
            <a:r>
              <a:rPr lang="en-GB" sz="1600" dirty="0" smtClean="0"/>
              <a:t>. How </a:t>
            </a:r>
            <a:r>
              <a:rPr lang="en-GB" sz="1600" dirty="0"/>
              <a:t>would you include the effects of changes in the tax?</a:t>
            </a:r>
          </a:p>
          <a:p>
            <a:r>
              <a:rPr lang="en-GB" sz="1600" dirty="0" smtClean="0"/>
              <a:t>Summarize </a:t>
            </a:r>
            <a:r>
              <a:rPr lang="en-GB" sz="1600" dirty="0"/>
              <a:t>your findings</a:t>
            </a:r>
            <a:r>
              <a:rPr lang="en-GB" sz="1600" dirty="0" smtClean="0"/>
              <a:t>.</a:t>
            </a:r>
            <a:endParaRPr lang="en-GB" sz="16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43</a:t>
            </a:fld>
            <a:endParaRPr lang="en-US" dirty="0"/>
          </a:p>
        </p:txBody>
      </p:sp>
    </p:spTree>
    <p:extLst>
      <p:ext uri="{BB962C8B-B14F-4D97-AF65-F5344CB8AC3E}">
        <p14:creationId xmlns:p14="http://schemas.microsoft.com/office/powerpoint/2010/main" val="448875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7.2 Consumer Confidence </a:t>
            </a:r>
            <a:br>
              <a:rPr lang="en-US" dirty="0" smtClean="0"/>
            </a:br>
            <a:r>
              <a:rPr lang="en-US" dirty="0" smtClean="0"/>
              <a:t>and Unemployment</a:t>
            </a:r>
            <a:endParaRPr lang="en-US" dirty="0"/>
          </a:p>
        </p:txBody>
      </p:sp>
      <p:sp>
        <p:nvSpPr>
          <p:cNvPr id="3" name="Content Placeholder 2"/>
          <p:cNvSpPr>
            <a:spLocks noGrp="1"/>
          </p:cNvSpPr>
          <p:nvPr>
            <p:ph idx="1"/>
          </p:nvPr>
        </p:nvSpPr>
        <p:spPr>
          <a:xfrm>
            <a:off x="685800" y="1481328"/>
            <a:ext cx="7543800" cy="4805172"/>
          </a:xfrm>
        </p:spPr>
        <p:txBody>
          <a:bodyPr>
            <a:noAutofit/>
          </a:bodyPr>
          <a:lstStyle/>
          <a:p>
            <a:pPr marL="0" indent="0">
              <a:lnSpc>
                <a:spcPct val="100000"/>
              </a:lnSpc>
              <a:buNone/>
            </a:pPr>
            <a:r>
              <a:rPr lang="en-US" sz="1800" dirty="0" smtClean="0"/>
              <a:t>Measures of consumer confidence are readily available from sample surveys and often serve as useful leading indicators when data on causal macroeconomic variables are not yet available.</a:t>
            </a:r>
          </a:p>
          <a:p>
            <a:pPr>
              <a:lnSpc>
                <a:spcPct val="100000"/>
              </a:lnSpc>
            </a:pPr>
            <a:r>
              <a:rPr lang="en-US" sz="1800" dirty="0" smtClean="0"/>
              <a:t>Use the data in the spreadsheet </a:t>
            </a:r>
            <a:r>
              <a:rPr lang="en-US" sz="1800" i="1" dirty="0" smtClean="0"/>
              <a:t>Unemp_conf_2.xlsx</a:t>
            </a:r>
            <a:r>
              <a:rPr lang="en-US" sz="1800" dirty="0" smtClean="0"/>
              <a:t> for January 1981 to December 2012 to estimate the regression for U.S. unemployment on the University of Michigan Consumer Confidence Index. Unemployment is seasonally adjusted but the Index is not. Try the current month as the predictor variable and also try the Index of Consumer Confidence at lags one, two and three. Which model provides the best fit?</a:t>
            </a:r>
          </a:p>
          <a:p>
            <a:pPr>
              <a:lnSpc>
                <a:spcPct val="100000"/>
              </a:lnSpc>
            </a:pPr>
            <a:r>
              <a:rPr lang="en-US" sz="1800" dirty="0" smtClean="0"/>
              <a:t>Generate forecasts for each month of 2013–2015 using each model.</a:t>
            </a:r>
          </a:p>
          <a:p>
            <a:pPr>
              <a:lnSpc>
                <a:spcPct val="100000"/>
              </a:lnSpc>
            </a:pPr>
            <a:r>
              <a:rPr lang="en-US" sz="1800" dirty="0" smtClean="0"/>
              <a:t>Compare the forecasting performance of each model, using the measures developed in Chapter 2.</a:t>
            </a:r>
          </a:p>
          <a:p>
            <a:pPr>
              <a:lnSpc>
                <a:spcPct val="100000"/>
              </a:lnSpc>
            </a:pPr>
            <a:r>
              <a:rPr lang="en-US" sz="1800" dirty="0" smtClean="0"/>
              <a:t>Summarize your findings.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44</a:t>
            </a:fld>
            <a:endParaRPr lang="en-US" dirty="0"/>
          </a:p>
        </p:txBody>
      </p:sp>
    </p:spTree>
    <p:extLst>
      <p:ext uri="{BB962C8B-B14F-4D97-AF65-F5344CB8AC3E}">
        <p14:creationId xmlns:p14="http://schemas.microsoft.com/office/powerpoint/2010/main" val="414347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7.3 Baseball Salaries Revisited</a:t>
            </a:r>
            <a:endParaRPr lang="en-US" dirty="0"/>
          </a:p>
        </p:txBody>
      </p:sp>
      <p:sp>
        <p:nvSpPr>
          <p:cNvPr id="3" name="Content Placeholder 2"/>
          <p:cNvSpPr>
            <a:spLocks noGrp="1"/>
          </p:cNvSpPr>
          <p:nvPr>
            <p:ph idx="1"/>
          </p:nvPr>
        </p:nvSpPr>
        <p:spPr/>
        <p:txBody>
          <a:bodyPr>
            <a:noAutofit/>
          </a:bodyPr>
          <a:lstStyle/>
          <a:p>
            <a:pPr>
              <a:lnSpc>
                <a:spcPct val="100000"/>
              </a:lnSpc>
            </a:pPr>
            <a:r>
              <a:rPr lang="en-US" sz="1800" dirty="0" smtClean="0"/>
              <a:t>Use the data in </a:t>
            </a:r>
            <a:r>
              <a:rPr lang="en-US" sz="1800" i="1" dirty="0" err="1" smtClean="0"/>
              <a:t>Baseball.xlsx</a:t>
            </a:r>
            <a:r>
              <a:rPr lang="en-US" sz="1800" dirty="0" smtClean="0"/>
              <a:t>. It is evident from Example 7.3 that salaries start to level off or even decline once players’ careers extend beyond 12 years or so. Also, the spread of salaries increases considerably as the number of years played increases. To allow for these features of the data,</a:t>
            </a:r>
          </a:p>
          <a:p>
            <a:pPr marL="577850" indent="-341313">
              <a:lnSpc>
                <a:spcPct val="100000"/>
              </a:lnSpc>
              <a:buFont typeface="+mj-lt"/>
              <a:buAutoNum type="arabicPeriod"/>
            </a:pPr>
            <a:r>
              <a:rPr lang="en-US" sz="1800" dirty="0" smtClean="0"/>
              <a:t>Eliminate players with 12 or more years of experience from the data set and rerun the analysis. Compare your results with those reported in Example 7.3.</a:t>
            </a:r>
          </a:p>
          <a:p>
            <a:pPr marL="577850" indent="-341313">
              <a:lnSpc>
                <a:spcPct val="100000"/>
              </a:lnSpc>
              <a:buFont typeface="+mj-lt"/>
              <a:buAutoNum type="arabicPeriod"/>
            </a:pPr>
            <a:r>
              <a:rPr lang="en-US" sz="1800" dirty="0" smtClean="0"/>
              <a:t>Transform the salaries by taking logarithms and determine whether the regression assumptions outlined in Section 7.5 seem to be better approximations to the transformed data.</a:t>
            </a:r>
          </a:p>
          <a:p>
            <a:pPr marL="577850" indent="-341313">
              <a:lnSpc>
                <a:spcPct val="100000"/>
              </a:lnSpc>
              <a:buFont typeface="+mj-lt"/>
              <a:buAutoNum type="arabicPeriod"/>
            </a:pPr>
            <a:r>
              <a:rPr lang="en-US" sz="1800" dirty="0" smtClean="0"/>
              <a:t>Generate 95 percent prediction intervals for all players, and check to see how many actual salaries fall within those intervals.</a:t>
            </a:r>
          </a:p>
          <a:p>
            <a:pPr>
              <a:lnSpc>
                <a:spcPct val="100000"/>
              </a:lnSpc>
            </a:pPr>
            <a:r>
              <a:rPr lang="en-US" sz="1800" dirty="0" smtClean="0"/>
              <a:t>What conclusion do you draw from eliminating the unusual observations?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45</a:t>
            </a:fld>
            <a:endParaRPr lang="en-US" dirty="0"/>
          </a:p>
        </p:txBody>
      </p:sp>
    </p:spTree>
    <p:extLst>
      <p:ext uri="{BB962C8B-B14F-4D97-AF65-F5344CB8AC3E}">
        <p14:creationId xmlns:p14="http://schemas.microsoft.com/office/powerpoint/2010/main" val="1524502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7.1 Relationships between Variables: </a:t>
            </a:r>
            <a:br>
              <a:rPr lang="en-US" sz="2800" dirty="0" smtClean="0"/>
            </a:br>
            <a:r>
              <a:rPr lang="en-US" sz="2800" dirty="0" smtClean="0"/>
              <a:t>Correlation and Causation</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r>
              <a:rPr lang="en-US" dirty="0"/>
              <a:t>The regression relationship has a predictable component (the relationship with the inputs) and an unpredictable (random error) component. Thus, the observed values of (</a:t>
            </a:r>
            <a:r>
              <a:rPr lang="en-US" i="1" dirty="0"/>
              <a:t>X, </a:t>
            </a:r>
            <a:r>
              <a:rPr lang="en-US" dirty="0"/>
              <a:t>Y) will not lie on a straight line.</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a:t>
            </a:fld>
            <a:endParaRPr lang="en-US" dirty="0"/>
          </a:p>
        </p:txBody>
      </p:sp>
      <p:sp>
        <p:nvSpPr>
          <p:cNvPr id="8" name="Content Placeholder 2"/>
          <p:cNvSpPr txBox="1">
            <a:spLocks/>
          </p:cNvSpPr>
          <p:nvPr/>
        </p:nvSpPr>
        <p:spPr>
          <a:xfrm>
            <a:off x="915035" y="2909000"/>
            <a:ext cx="7543800" cy="53088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7.2	</a:t>
            </a:r>
            <a:r>
              <a:rPr lang="en-US" sz="1600" b="1" dirty="0" smtClean="0">
                <a:solidFill>
                  <a:srgbClr val="873B1F"/>
                </a:solidFill>
              </a:rPr>
              <a:t>Plot of Electricity Consumption </a:t>
            </a:r>
            <a:r>
              <a:rPr lang="en-US" sz="1600" b="1" smtClean="0">
                <a:solidFill>
                  <a:srgbClr val="873B1F"/>
                </a:solidFill>
              </a:rPr>
              <a:t>Against </a:t>
            </a:r>
            <a:br>
              <a:rPr lang="en-US" sz="1600" b="1" smtClean="0">
                <a:solidFill>
                  <a:srgbClr val="873B1F"/>
                </a:solidFill>
              </a:rPr>
            </a:br>
            <a:r>
              <a:rPr lang="en-US" sz="1600" b="1" smtClean="0">
                <a:solidFill>
                  <a:srgbClr val="873B1F"/>
                </a:solidFill>
              </a:rPr>
              <a:t>Household </a:t>
            </a:r>
            <a:r>
              <a:rPr lang="en-US" sz="1600" b="1" dirty="0" smtClean="0">
                <a:solidFill>
                  <a:srgbClr val="873B1F"/>
                </a:solidFill>
              </a:rPr>
              <a:t>Size with a </a:t>
            </a:r>
            <a:r>
              <a:rPr lang="en-US" sz="1600" b="1" smtClean="0">
                <a:solidFill>
                  <a:srgbClr val="873B1F"/>
                </a:solidFill>
              </a:rPr>
              <a:t>Fitted Regression Line</a:t>
            </a:r>
            <a:endParaRPr lang="en-US" sz="1600" b="1" i="1" dirty="0">
              <a:solidFill>
                <a:srgbClr val="873B1F"/>
              </a:solidFill>
            </a:endParaRPr>
          </a:p>
        </p:txBody>
      </p:sp>
      <p:pic>
        <p:nvPicPr>
          <p:cNvPr id="4" name="Picture 3"/>
          <p:cNvPicPr>
            <a:picLocks noChangeAspect="1"/>
          </p:cNvPicPr>
          <p:nvPr/>
        </p:nvPicPr>
        <p:blipFill>
          <a:blip r:embed="rId2"/>
          <a:stretch>
            <a:fillRect/>
          </a:stretch>
        </p:blipFill>
        <p:spPr>
          <a:xfrm>
            <a:off x="915035" y="3572885"/>
            <a:ext cx="4406900" cy="2387600"/>
          </a:xfrm>
          <a:prstGeom prst="rect">
            <a:avLst/>
          </a:prstGeom>
        </p:spPr>
      </p:pic>
    </p:spTree>
    <p:extLst>
      <p:ext uri="{BB962C8B-B14F-4D97-AF65-F5344CB8AC3E}">
        <p14:creationId xmlns:p14="http://schemas.microsoft.com/office/powerpoint/2010/main" val="1937812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7.1 Relationships between Variables: </a:t>
            </a:r>
            <a:br>
              <a:rPr lang="en-US" sz="2800" dirty="0" smtClean="0"/>
            </a:br>
            <a:r>
              <a:rPr lang="en-US" sz="2800" dirty="0" smtClean="0"/>
              <a:t>Correlation and Causation</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r>
              <a:rPr lang="en-US" dirty="0"/>
              <a:t>Forecasting with a regression model may take one of several forms depending upon the information that is used as input to the forecasting process.</a:t>
            </a:r>
          </a:p>
          <a:p>
            <a:pPr lvl="1"/>
            <a:r>
              <a:rPr lang="en-IN" dirty="0"/>
              <a:t>An </a:t>
            </a:r>
            <a:r>
              <a:rPr lang="en-IN" i="1" dirty="0"/>
              <a:t>ex ante</a:t>
            </a:r>
            <a:r>
              <a:rPr lang="en-IN" dirty="0"/>
              <a:t>, or </a:t>
            </a:r>
            <a:r>
              <a:rPr lang="en-IN" b="1" i="1" dirty="0">
                <a:solidFill>
                  <a:srgbClr val="873B1F"/>
                </a:solidFill>
              </a:rPr>
              <a:t>unconditional</a:t>
            </a:r>
            <a:r>
              <a:rPr lang="en-IN" dirty="0"/>
              <a:t>, forecast uses only the information that would have been available at the time the forecast was made (i.e., at the forecast origin). </a:t>
            </a:r>
          </a:p>
          <a:p>
            <a:pPr lvl="1"/>
            <a:r>
              <a:rPr lang="en-IN" dirty="0"/>
              <a:t>An </a:t>
            </a:r>
            <a:r>
              <a:rPr lang="en-IN" i="1" dirty="0"/>
              <a:t>ex post</a:t>
            </a:r>
            <a:r>
              <a:rPr lang="en-IN" dirty="0"/>
              <a:t>, or </a:t>
            </a:r>
            <a:r>
              <a:rPr lang="en-IN" b="1" i="1" dirty="0">
                <a:solidFill>
                  <a:srgbClr val="873B1F"/>
                </a:solidFill>
              </a:rPr>
              <a:t>conditional</a:t>
            </a:r>
            <a:r>
              <a:rPr lang="en-IN" dirty="0"/>
              <a:t>, forecast uses the actual values of the explanatory variables, even if these would not have been known at the time the forecast was made.</a:t>
            </a:r>
          </a:p>
          <a:p>
            <a:pPr lvl="1"/>
            <a:r>
              <a:rPr lang="en-IN" dirty="0"/>
              <a:t>A </a:t>
            </a:r>
            <a:r>
              <a:rPr lang="en-IN" b="1" i="1" dirty="0">
                <a:solidFill>
                  <a:srgbClr val="873B1F"/>
                </a:solidFill>
              </a:rPr>
              <a:t>what-if</a:t>
            </a:r>
            <a:r>
              <a:rPr lang="en-IN" dirty="0">
                <a:solidFill>
                  <a:srgbClr val="873B1F"/>
                </a:solidFill>
              </a:rPr>
              <a:t> </a:t>
            </a:r>
            <a:r>
              <a:rPr lang="en-IN" dirty="0"/>
              <a:t>forecast uses assumed values of the explanatory variables to determine the potential outcomes of different policy alternatives or different possible futures.  </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6</a:t>
            </a:fld>
            <a:endParaRPr lang="en-US" dirty="0"/>
          </a:p>
        </p:txBody>
      </p:sp>
    </p:spTree>
    <p:extLst>
      <p:ext uri="{BB962C8B-B14F-4D97-AF65-F5344CB8AC3E}">
        <p14:creationId xmlns:p14="http://schemas.microsoft.com/office/powerpoint/2010/main" val="2087472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7.2 Fitting a Regression Line by </a:t>
            </a:r>
            <a:br>
              <a:rPr lang="en-US" sz="2800" dirty="0" smtClean="0"/>
            </a:br>
            <a:r>
              <a:rPr lang="en-US" sz="2800" dirty="0" smtClean="0"/>
              <a:t>Ordinary Least Squares (OLS)</a:t>
            </a:r>
            <a:endParaRPr lang="en-US" sz="2800" dirty="0"/>
          </a:p>
        </p:txBody>
      </p:sp>
      <p:sp>
        <p:nvSpPr>
          <p:cNvPr id="3" name="Content Placeholder 2"/>
          <p:cNvSpPr>
            <a:spLocks noGrp="1"/>
          </p:cNvSpPr>
          <p:nvPr>
            <p:ph idx="1"/>
          </p:nvPr>
        </p:nvSpPr>
        <p:spPr>
          <a:xfrm>
            <a:off x="685800" y="1481328"/>
            <a:ext cx="7326984" cy="4698810"/>
          </a:xfrm>
        </p:spPr>
        <p:txBody>
          <a:bodyPr>
            <a:normAutofit/>
          </a:bodyPr>
          <a:lstStyle/>
          <a:p>
            <a:r>
              <a:rPr lang="en-US" dirty="0"/>
              <a:t>In Simple Linear Regression we assume that the relationship between </a:t>
            </a:r>
            <a:r>
              <a:rPr lang="en-US" i="1" dirty="0"/>
              <a:t>X</a:t>
            </a:r>
            <a:r>
              <a:rPr lang="en-US" dirty="0"/>
              <a:t> and </a:t>
            </a:r>
            <a:r>
              <a:rPr lang="en-US" i="1" dirty="0"/>
              <a:t>Y</a:t>
            </a:r>
            <a:r>
              <a:rPr lang="en-US" dirty="0"/>
              <a:t> is linear within the range of interest. That does not mean it is linear for all values of </a:t>
            </a:r>
            <a:r>
              <a:rPr lang="en-US" i="1" dirty="0"/>
              <a:t>X</a:t>
            </a:r>
            <a:r>
              <a:rPr lang="en-US" dirty="0"/>
              <a:t>!</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7</a:t>
            </a:fld>
            <a:endParaRPr lang="en-US" dirty="0"/>
          </a:p>
        </p:txBody>
      </p:sp>
      <p:sp>
        <p:nvSpPr>
          <p:cNvPr id="14" name="Text Box 6"/>
          <p:cNvSpPr txBox="1">
            <a:spLocks noChangeArrowheads="1"/>
          </p:cNvSpPr>
          <p:nvPr/>
        </p:nvSpPr>
        <p:spPr bwMode="auto">
          <a:xfrm>
            <a:off x="5900057" y="3770717"/>
            <a:ext cx="2224611" cy="1107996"/>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b="1" u="none" dirty="0" smtClean="0">
                <a:solidFill>
                  <a:srgbClr val="873B1F"/>
                </a:solidFill>
                <a:latin typeface="Arial" charset="0"/>
                <a:ea typeface="Arial" charset="0"/>
                <a:cs typeface="Arial" charset="0"/>
              </a:rPr>
              <a:t>Question</a:t>
            </a:r>
            <a:r>
              <a:rPr lang="en-GB" b="1" dirty="0" smtClean="0">
                <a:solidFill>
                  <a:srgbClr val="873B1F"/>
                </a:solidFill>
                <a:latin typeface="Arial" charset="0"/>
                <a:ea typeface="Arial" charset="0"/>
                <a:cs typeface="Arial" charset="0"/>
              </a:rPr>
              <a:t>: </a:t>
            </a:r>
            <a:r>
              <a:rPr lang="en-GB" dirty="0" smtClean="0">
                <a:solidFill>
                  <a:srgbClr val="873B1F"/>
                </a:solidFill>
                <a:latin typeface="Arial" charset="0"/>
                <a:ea typeface="Arial" charset="0"/>
                <a:cs typeface="Arial" charset="0"/>
              </a:rPr>
              <a:t>Why might we only be interested in the (nearly) linear part of the curve?</a:t>
            </a:r>
            <a:endParaRPr lang="en-GB" u="none" dirty="0">
              <a:solidFill>
                <a:srgbClr val="873B1F"/>
              </a:solidFill>
              <a:latin typeface="Arial" charset="0"/>
              <a:ea typeface="Arial" charset="0"/>
              <a:cs typeface="Arial" charset="0"/>
            </a:endParaRPr>
          </a:p>
        </p:txBody>
      </p:sp>
      <p:sp>
        <p:nvSpPr>
          <p:cNvPr id="8" name="Content Placeholder 2"/>
          <p:cNvSpPr txBox="1">
            <a:spLocks/>
          </p:cNvSpPr>
          <p:nvPr/>
        </p:nvSpPr>
        <p:spPr>
          <a:xfrm>
            <a:off x="685799" y="2468484"/>
            <a:ext cx="7543800" cy="2910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7.3	</a:t>
            </a:r>
            <a:r>
              <a:rPr lang="en-US" sz="1600" b="1" dirty="0" smtClean="0">
                <a:solidFill>
                  <a:srgbClr val="873B1F"/>
                </a:solidFill>
              </a:rPr>
              <a:t>Relationship Between Sales </a:t>
            </a:r>
            <a:r>
              <a:rPr lang="en-US" sz="1600" b="1" smtClean="0">
                <a:solidFill>
                  <a:srgbClr val="873B1F"/>
                </a:solidFill>
              </a:rPr>
              <a:t>and Advertising</a:t>
            </a:r>
            <a:endParaRPr lang="en-US" sz="1600" b="1" i="1" dirty="0">
              <a:solidFill>
                <a:srgbClr val="873B1F"/>
              </a:solidFill>
            </a:endParaRPr>
          </a:p>
        </p:txBody>
      </p:sp>
      <p:pic>
        <p:nvPicPr>
          <p:cNvPr id="5" name="Picture 4"/>
          <p:cNvPicPr>
            <a:picLocks noChangeAspect="1"/>
          </p:cNvPicPr>
          <p:nvPr/>
        </p:nvPicPr>
        <p:blipFill>
          <a:blip r:embed="rId2"/>
          <a:stretch>
            <a:fillRect/>
          </a:stretch>
        </p:blipFill>
        <p:spPr>
          <a:xfrm>
            <a:off x="685798" y="2830185"/>
            <a:ext cx="4838821" cy="3349953"/>
          </a:xfrm>
          <a:prstGeom prst="rect">
            <a:avLst/>
          </a:prstGeom>
        </p:spPr>
      </p:pic>
    </p:spTree>
    <p:extLst>
      <p:ext uri="{BB962C8B-B14F-4D97-AF65-F5344CB8AC3E}">
        <p14:creationId xmlns:p14="http://schemas.microsoft.com/office/powerpoint/2010/main" val="283788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74309" y="1458138"/>
            <a:ext cx="3154768" cy="1842146"/>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326984" cy="3758936"/>
              </a:xfrm>
            </p:spPr>
            <p:txBody>
              <a:bodyPr>
                <a:normAutofit/>
              </a:bodyPr>
              <a:lstStyle/>
              <a:p>
                <a:pPr marL="236538" indent="-236538"/>
                <a:r>
                  <a:rPr lang="en-GB" sz="2400" dirty="0" smtClean="0"/>
                  <a:t>But there is a range of </a:t>
                </a:r>
                <a:br>
                  <a:rPr lang="en-GB" sz="2400" dirty="0" smtClean="0"/>
                </a:br>
                <a:r>
                  <a:rPr lang="en-GB" sz="2400" dirty="0" smtClean="0"/>
                  <a:t>possible </a:t>
                </a:r>
                <a:r>
                  <a:rPr lang="en-GB" sz="2400" dirty="0"/>
                  <a:t>regression </a:t>
                </a:r>
                <a:r>
                  <a:rPr lang="en-GB" sz="2400" dirty="0" smtClean="0"/>
                  <a:t>lines</a:t>
                </a:r>
              </a:p>
              <a:p>
                <a:pPr marL="236538" indent="-236538"/>
                <a:endParaRPr lang="en-GB" sz="1800" dirty="0" smtClean="0"/>
              </a:p>
              <a:p>
                <a:pPr marL="236538" indent="-236538"/>
                <a:endParaRPr lang="en-GB" sz="1800" dirty="0"/>
              </a:p>
              <a:p>
                <a:pPr marL="236538" indent="-236538"/>
                <a:endParaRPr lang="en-GB" sz="1800" dirty="0" smtClean="0"/>
              </a:p>
              <a:p>
                <a:pPr marL="236538" indent="-236538">
                  <a:spcBef>
                    <a:spcPts val="1600"/>
                  </a:spcBef>
                </a:pPr>
                <a:r>
                  <a:rPr lang="en-US" sz="1800" dirty="0"/>
                  <a:t>The technique most commonly used to estimate the regression line is the </a:t>
                </a:r>
                <a:r>
                  <a:rPr lang="en-US" sz="1800" b="1" i="1" dirty="0">
                    <a:solidFill>
                      <a:srgbClr val="873B1F"/>
                    </a:solidFill>
                  </a:rPr>
                  <a:t>Method of Ordinary</a:t>
                </a:r>
                <a:r>
                  <a:rPr lang="en-US" sz="1800" b="1" dirty="0">
                    <a:solidFill>
                      <a:srgbClr val="873B1F"/>
                    </a:solidFill>
                  </a:rPr>
                  <a:t> </a:t>
                </a:r>
                <a:r>
                  <a:rPr lang="en-US" sz="1800" b="1" i="1" dirty="0">
                    <a:solidFill>
                      <a:srgbClr val="873B1F"/>
                    </a:solidFill>
                  </a:rPr>
                  <a:t>Least Squares</a:t>
                </a:r>
                <a:r>
                  <a:rPr lang="en-US" sz="1800" dirty="0"/>
                  <a:t>: </a:t>
                </a:r>
                <a:r>
                  <a:rPr lang="en-US" sz="1800" dirty="0" smtClean="0"/>
                  <a:t>OLS.</a:t>
                </a:r>
              </a:p>
              <a:p>
                <a:pPr marL="236538" indent="-236538">
                  <a:spcBef>
                    <a:spcPts val="1600"/>
                  </a:spcBef>
                </a:pPr>
                <a:r>
                  <a:rPr lang="en-US" sz="1800" dirty="0" smtClean="0"/>
                  <a:t>Assuming </a:t>
                </a:r>
                <a:r>
                  <a:rPr lang="en-US" sz="1800" dirty="0"/>
                  <a:t>a linear relationship, we define the OLS estimates as those values of </a:t>
                </a:r>
                <a14:m>
                  <m:oMath xmlns:m="http://schemas.openxmlformats.org/officeDocument/2006/math">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𝑏</m:t>
                        </m:r>
                      </m:e>
                      <m:sub>
                        <m:r>
                          <a:rPr lang="en-US" sz="1800" b="0" i="1" smtClean="0">
                            <a:latin typeface="Cambria Math" charset="0"/>
                          </a:rPr>
                          <m:t>0</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𝑏</m:t>
                        </m:r>
                      </m:e>
                      <m:sub>
                        <m:r>
                          <a:rPr lang="en-US" sz="1800" b="0" i="1" smtClean="0">
                            <a:latin typeface="Cambria Math" charset="0"/>
                          </a:rPr>
                          <m:t>1</m:t>
                        </m:r>
                      </m:sub>
                    </m:sSub>
                    <m:r>
                      <a:rPr lang="en-US" sz="1800" b="0" i="1" smtClean="0">
                        <a:latin typeface="Cambria Math" charset="0"/>
                      </a:rPr>
                      <m:t>}</m:t>
                    </m:r>
                  </m:oMath>
                </a14:m>
                <a:r>
                  <a:rPr lang="en-US" sz="1800" dirty="0" smtClean="0"/>
                  <a:t> that </a:t>
                </a:r>
                <a:r>
                  <a:rPr lang="en-US" sz="1800" dirty="0"/>
                  <a:t>minimize the </a:t>
                </a:r>
                <a:r>
                  <a:rPr lang="en-US" sz="1800" b="1" i="1" dirty="0">
                    <a:solidFill>
                      <a:srgbClr val="873B1F"/>
                    </a:solidFill>
                  </a:rPr>
                  <a:t>Sum of Squared Errors (SSE</a:t>
                </a:r>
                <a:r>
                  <a:rPr lang="en-US" sz="1800" b="1" i="1" dirty="0" smtClean="0">
                    <a:solidFill>
                      <a:srgbClr val="873B1F"/>
                    </a:solidFill>
                  </a:rPr>
                  <a:t>):</a:t>
                </a:r>
              </a:p>
              <a:p>
                <a:pPr marL="0" indent="0" algn="ctr">
                  <a:spcBef>
                    <a:spcPts val="1600"/>
                  </a:spcBef>
                  <a:buNone/>
                </a:pPr>
                <a14:m>
                  <m:oMath xmlns:m="http://schemas.openxmlformats.org/officeDocument/2006/math">
                    <m:r>
                      <a:rPr lang="en-US" sz="1800" b="0" i="1" smtClean="0">
                        <a:solidFill>
                          <a:schemeClr val="tx1"/>
                        </a:solidFill>
                        <a:latin typeface="Cambria Math" charset="0"/>
                      </a:rPr>
                      <m:t>𝑆𝑆𝐸</m:t>
                    </m:r>
                    <m:r>
                      <a:rPr lang="en-US" sz="1800" b="0" i="1" smtClean="0">
                        <a:solidFill>
                          <a:schemeClr val="tx1"/>
                        </a:solidFill>
                        <a:latin typeface="Cambria Math" charset="0"/>
                      </a:rPr>
                      <m:t>=</m:t>
                    </m:r>
                    <m:nary>
                      <m:naryPr>
                        <m:chr m:val="∑"/>
                        <m:ctrlPr>
                          <a:rPr lang="is-IS" sz="1800" b="0" i="1" smtClean="0">
                            <a:solidFill>
                              <a:schemeClr val="tx1"/>
                            </a:solidFill>
                            <a:latin typeface="Cambria Math" charset="0"/>
                          </a:rPr>
                        </m:ctrlPr>
                      </m:naryPr>
                      <m:sub>
                        <m:r>
                          <m:rPr>
                            <m:brk m:alnAt="23"/>
                          </m:rPr>
                          <a:rPr lang="en-US" sz="1800" b="0" i="1" smtClean="0">
                            <a:solidFill>
                              <a:schemeClr val="tx1"/>
                            </a:solidFill>
                            <a:latin typeface="Cambria Math" charset="0"/>
                          </a:rPr>
                          <m:t>𝑖</m:t>
                        </m:r>
                        <m:r>
                          <a:rPr lang="en-US" sz="1800" b="0" i="1" smtClean="0">
                            <a:solidFill>
                              <a:schemeClr val="tx1"/>
                            </a:solidFill>
                            <a:latin typeface="Cambria Math" charset="0"/>
                          </a:rPr>
                          <m:t>=1</m:t>
                        </m:r>
                      </m:sub>
                      <m:sup>
                        <m:r>
                          <a:rPr lang="en-US" sz="1800" b="0" i="1" smtClean="0">
                            <a:solidFill>
                              <a:schemeClr val="tx1"/>
                            </a:solidFill>
                            <a:latin typeface="Cambria Math" charset="0"/>
                          </a:rPr>
                          <m:t>𝑛</m:t>
                        </m:r>
                      </m:sup>
                      <m:e>
                        <m:r>
                          <a:rPr lang="en-US" sz="1800" b="0" i="1" smtClean="0">
                            <a:solidFill>
                              <a:schemeClr val="tx1"/>
                            </a:solidFill>
                            <a:latin typeface="Cambria Math" charset="0"/>
                          </a:rPr>
                          <m:t>(</m:t>
                        </m:r>
                        <m:r>
                          <a:rPr lang="en-US" sz="1800" b="0" i="1" smtClean="0">
                            <a:solidFill>
                              <a:schemeClr val="tx1"/>
                            </a:solidFill>
                            <a:latin typeface="Cambria Math" charset="0"/>
                          </a:rPr>
                          <m:t>𝑂𝑏𝑠𝑒𝑟𝑣𝑒𝑑</m:t>
                        </m:r>
                        <m:r>
                          <a:rPr lang="en-US" sz="1800" b="0" i="1" smtClean="0">
                            <a:solidFill>
                              <a:schemeClr val="tx1"/>
                            </a:solidFill>
                            <a:latin typeface="Cambria Math" charset="0"/>
                          </a:rPr>
                          <m:t>–</m:t>
                        </m:r>
                        <m:r>
                          <a:rPr lang="en-US" sz="1800" b="0" i="1" smtClean="0">
                            <a:solidFill>
                              <a:schemeClr val="tx1"/>
                            </a:solidFill>
                            <a:latin typeface="Cambria Math" charset="0"/>
                          </a:rPr>
                          <m:t>𝐹𝑖𝑡𝑡𝑒𝑑</m:t>
                        </m:r>
                        <m:sSup>
                          <m:sSupPr>
                            <m:ctrlPr>
                              <a:rPr lang="en-US" sz="1800" b="0" i="1" smtClean="0">
                                <a:solidFill>
                                  <a:schemeClr val="tx1"/>
                                </a:solidFill>
                                <a:latin typeface="Cambria Math" charset="0"/>
                              </a:rPr>
                            </m:ctrlPr>
                          </m:sSupPr>
                          <m:e>
                            <m:r>
                              <a:rPr lang="en-US" sz="1800" b="0" i="1" smtClean="0">
                                <a:solidFill>
                                  <a:schemeClr val="tx1"/>
                                </a:solidFill>
                                <a:latin typeface="Cambria Math" charset="0"/>
                              </a:rPr>
                              <m:t>)</m:t>
                            </m:r>
                          </m:e>
                          <m:sup>
                            <m:r>
                              <a:rPr lang="en-US" sz="1800" b="0" i="1" smtClean="0">
                                <a:solidFill>
                                  <a:schemeClr val="tx1"/>
                                </a:solidFill>
                                <a:latin typeface="Cambria Math" charset="0"/>
                              </a:rPr>
                              <m:t>2</m:t>
                            </m:r>
                          </m:sup>
                        </m:sSup>
                        <m:r>
                          <a:rPr lang="en-US" sz="1800" b="0" i="1" smtClean="0">
                            <a:solidFill>
                              <a:schemeClr val="tx1"/>
                            </a:solidFill>
                            <a:latin typeface="Cambria Math" charset="0"/>
                          </a:rPr>
                          <m:t>=</m:t>
                        </m:r>
                        <m:nary>
                          <m:naryPr>
                            <m:chr m:val="∑"/>
                            <m:ctrlPr>
                              <a:rPr lang="is-IS" sz="1800" b="0" i="1" smtClean="0">
                                <a:solidFill>
                                  <a:schemeClr val="tx1"/>
                                </a:solidFill>
                                <a:latin typeface="Cambria Math" charset="0"/>
                              </a:rPr>
                            </m:ctrlPr>
                          </m:naryPr>
                          <m:sub>
                            <m:r>
                              <m:rPr>
                                <m:brk m:alnAt="23"/>
                              </m:rPr>
                              <a:rPr lang="en-US" sz="1800" b="0" i="1" smtClean="0">
                                <a:solidFill>
                                  <a:schemeClr val="tx1"/>
                                </a:solidFill>
                                <a:latin typeface="Cambria Math" charset="0"/>
                              </a:rPr>
                              <m:t>𝑖</m:t>
                            </m:r>
                            <m:r>
                              <a:rPr lang="en-US" sz="1800" b="0" i="1" smtClean="0">
                                <a:solidFill>
                                  <a:schemeClr val="tx1"/>
                                </a:solidFill>
                                <a:latin typeface="Cambria Math" charset="0"/>
                              </a:rPr>
                              <m:t>=1</m:t>
                            </m:r>
                          </m:sub>
                          <m:sup>
                            <m:r>
                              <a:rPr lang="en-US" sz="1800" b="0" i="1" smtClean="0">
                                <a:solidFill>
                                  <a:schemeClr val="tx1"/>
                                </a:solidFill>
                                <a:latin typeface="Cambria Math" charset="0"/>
                              </a:rPr>
                              <m:t>𝑛</m:t>
                            </m:r>
                          </m:sup>
                          <m:e>
                            <m:r>
                              <a:rPr lang="en-US" sz="1800" b="0" i="1" smtClean="0">
                                <a:solidFill>
                                  <a:schemeClr val="tx1"/>
                                </a:solidFill>
                                <a:latin typeface="Cambria Math" charset="0"/>
                              </a:rPr>
                              <m:t>(</m:t>
                            </m:r>
                            <m:sSub>
                              <m:sSubPr>
                                <m:ctrlPr>
                                  <a:rPr lang="en-US" sz="1800" b="0" i="1" smtClean="0">
                                    <a:solidFill>
                                      <a:schemeClr val="tx1"/>
                                    </a:solidFill>
                                    <a:latin typeface="Cambria Math" charset="0"/>
                                  </a:rPr>
                                </m:ctrlPr>
                              </m:sSubPr>
                              <m:e>
                                <m:r>
                                  <a:rPr lang="en-US" sz="1800" b="0" i="1" smtClean="0">
                                    <a:solidFill>
                                      <a:schemeClr val="tx1"/>
                                    </a:solidFill>
                                    <a:latin typeface="Cambria Math" charset="0"/>
                                  </a:rPr>
                                  <m:t>𝑌</m:t>
                                </m:r>
                              </m:e>
                              <m:sub>
                                <m:r>
                                  <a:rPr lang="en-US" sz="1800" b="0" i="1" smtClean="0">
                                    <a:solidFill>
                                      <a:schemeClr val="tx1"/>
                                    </a:solidFill>
                                    <a:latin typeface="Cambria Math" charset="0"/>
                                  </a:rPr>
                                  <m:t>𝑖</m:t>
                                </m:r>
                              </m:sub>
                            </m:sSub>
                            <m:r>
                              <a:rPr lang="en-US" sz="1800" b="0" i="1" smtClean="0">
                                <a:solidFill>
                                  <a:schemeClr val="tx1"/>
                                </a:solidFill>
                                <a:latin typeface="Cambria Math" charset="0"/>
                              </a:rPr>
                              <m:t>–</m:t>
                            </m:r>
                            <m:sSub>
                              <m:sSubPr>
                                <m:ctrlPr>
                                  <a:rPr lang="en-US" sz="1800" b="0" i="1" smtClean="0">
                                    <a:solidFill>
                                      <a:schemeClr val="tx1"/>
                                    </a:solidFill>
                                    <a:latin typeface="Cambria Math" charset="0"/>
                                  </a:rPr>
                                </m:ctrlPr>
                              </m:sSubPr>
                              <m:e>
                                <m:r>
                                  <a:rPr lang="en-US" sz="1800" b="0" i="1" smtClean="0">
                                    <a:solidFill>
                                      <a:schemeClr val="tx1"/>
                                    </a:solidFill>
                                    <a:latin typeface="Cambria Math" charset="0"/>
                                  </a:rPr>
                                  <m:t>𝑏</m:t>
                                </m:r>
                              </m:e>
                              <m:sub>
                                <m:r>
                                  <a:rPr lang="en-US" sz="1800" b="0" i="1" smtClean="0">
                                    <a:solidFill>
                                      <a:schemeClr val="tx1"/>
                                    </a:solidFill>
                                    <a:latin typeface="Cambria Math" charset="0"/>
                                  </a:rPr>
                                  <m:t>0</m:t>
                                </m:r>
                              </m:sub>
                            </m:sSub>
                            <m:r>
                              <a:rPr lang="en-US" sz="1800" b="0" i="1" smtClean="0">
                                <a:solidFill>
                                  <a:schemeClr val="tx1"/>
                                </a:solidFill>
                                <a:latin typeface="Cambria Math" charset="0"/>
                              </a:rPr>
                              <m:t>–</m:t>
                            </m:r>
                            <m:sSub>
                              <m:sSubPr>
                                <m:ctrlPr>
                                  <a:rPr lang="en-US" sz="1800" b="0" i="1" smtClean="0">
                                    <a:solidFill>
                                      <a:schemeClr val="tx1"/>
                                    </a:solidFill>
                                    <a:latin typeface="Cambria Math" charset="0"/>
                                  </a:rPr>
                                </m:ctrlPr>
                              </m:sSubPr>
                              <m:e>
                                <m:r>
                                  <a:rPr lang="en-US" sz="1800" b="0" i="1" smtClean="0">
                                    <a:solidFill>
                                      <a:schemeClr val="tx1"/>
                                    </a:solidFill>
                                    <a:latin typeface="Cambria Math" charset="0"/>
                                  </a:rPr>
                                  <m:t>𝑏</m:t>
                                </m:r>
                              </m:e>
                              <m:sub>
                                <m:r>
                                  <a:rPr lang="en-US" sz="1800" b="0" i="1" smtClean="0">
                                    <a:solidFill>
                                      <a:schemeClr val="tx1"/>
                                    </a:solidFill>
                                    <a:latin typeface="Cambria Math" charset="0"/>
                                  </a:rPr>
                                  <m:t>1</m:t>
                                </m:r>
                              </m:sub>
                            </m:sSub>
                            <m:sSub>
                              <m:sSubPr>
                                <m:ctrlPr>
                                  <a:rPr lang="en-US" sz="1800" b="0" i="1" smtClean="0">
                                    <a:solidFill>
                                      <a:schemeClr val="tx1"/>
                                    </a:solidFill>
                                    <a:latin typeface="Cambria Math" charset="0"/>
                                  </a:rPr>
                                </m:ctrlPr>
                              </m:sSubPr>
                              <m:e>
                                <m:r>
                                  <a:rPr lang="en-US" sz="1800" b="0" i="1" smtClean="0">
                                    <a:solidFill>
                                      <a:schemeClr val="tx1"/>
                                    </a:solidFill>
                                    <a:latin typeface="Cambria Math" charset="0"/>
                                  </a:rPr>
                                  <m:t>𝑋</m:t>
                                </m:r>
                              </m:e>
                              <m:sub>
                                <m:r>
                                  <a:rPr lang="en-US" sz="1800" b="0" i="1" smtClean="0">
                                    <a:solidFill>
                                      <a:schemeClr val="tx1"/>
                                    </a:solidFill>
                                    <a:latin typeface="Cambria Math" charset="0"/>
                                  </a:rPr>
                                  <m:t>𝑖</m:t>
                                </m:r>
                              </m:sub>
                            </m:sSub>
                            <m:sSup>
                              <m:sSupPr>
                                <m:ctrlPr>
                                  <a:rPr lang="en-US" sz="1800" b="0" i="1" smtClean="0">
                                    <a:solidFill>
                                      <a:schemeClr val="tx1"/>
                                    </a:solidFill>
                                    <a:latin typeface="Cambria Math" charset="0"/>
                                  </a:rPr>
                                </m:ctrlPr>
                              </m:sSupPr>
                              <m:e>
                                <m:r>
                                  <a:rPr lang="en-US" sz="1800" b="0" i="1" smtClean="0">
                                    <a:solidFill>
                                      <a:schemeClr val="tx1"/>
                                    </a:solidFill>
                                    <a:latin typeface="Cambria Math" charset="0"/>
                                  </a:rPr>
                                  <m:t>)</m:t>
                                </m:r>
                              </m:e>
                              <m:sup>
                                <m:r>
                                  <a:rPr lang="en-US" sz="1800" b="0" i="1" smtClean="0">
                                    <a:solidFill>
                                      <a:schemeClr val="tx1"/>
                                    </a:solidFill>
                                    <a:latin typeface="Cambria Math" charset="0"/>
                                  </a:rPr>
                                  <m:t>2</m:t>
                                </m:r>
                              </m:sup>
                            </m:sSup>
                            <m:r>
                              <a:rPr lang="en-US" sz="1800" b="0" i="1" smtClean="0">
                                <a:solidFill>
                                  <a:schemeClr val="tx1"/>
                                </a:solidFill>
                                <a:latin typeface="Cambria Math" charset="0"/>
                              </a:rPr>
                              <m:t>=</m:t>
                            </m:r>
                            <m:nary>
                              <m:naryPr>
                                <m:chr m:val="∑"/>
                                <m:ctrlPr>
                                  <a:rPr lang="is-IS" sz="1800" b="0" i="1" smtClean="0">
                                    <a:solidFill>
                                      <a:schemeClr val="tx1"/>
                                    </a:solidFill>
                                    <a:latin typeface="Cambria Math" charset="0"/>
                                  </a:rPr>
                                </m:ctrlPr>
                              </m:naryPr>
                              <m:sub>
                                <m:r>
                                  <m:rPr>
                                    <m:brk m:alnAt="23"/>
                                  </m:rPr>
                                  <a:rPr lang="en-US" sz="1800" b="0" i="1" smtClean="0">
                                    <a:solidFill>
                                      <a:schemeClr val="tx1"/>
                                    </a:solidFill>
                                    <a:latin typeface="Cambria Math" charset="0"/>
                                  </a:rPr>
                                  <m:t>𝑖</m:t>
                                </m:r>
                                <m:r>
                                  <a:rPr lang="en-US" sz="1800" b="0" i="1" smtClean="0">
                                    <a:solidFill>
                                      <a:schemeClr val="tx1"/>
                                    </a:solidFill>
                                    <a:latin typeface="Cambria Math" charset="0"/>
                                  </a:rPr>
                                  <m:t>=1</m:t>
                                </m:r>
                              </m:sub>
                              <m:sup>
                                <m:r>
                                  <a:rPr lang="en-US" sz="1800" b="0" i="1" smtClean="0">
                                    <a:solidFill>
                                      <a:schemeClr val="tx1"/>
                                    </a:solidFill>
                                    <a:latin typeface="Cambria Math" charset="0"/>
                                  </a:rPr>
                                  <m:t>𝑛</m:t>
                                </m:r>
                              </m:sup>
                              <m:e>
                                <m:sSubSup>
                                  <m:sSubSupPr>
                                    <m:ctrlPr>
                                      <a:rPr lang="en-US" sz="1800" b="0" i="1" smtClean="0">
                                        <a:solidFill>
                                          <a:schemeClr val="tx1"/>
                                        </a:solidFill>
                                        <a:latin typeface="Cambria Math" charset="0"/>
                                      </a:rPr>
                                    </m:ctrlPr>
                                  </m:sSubSupPr>
                                  <m:e>
                                    <m:r>
                                      <a:rPr lang="en-US" sz="1800" b="0" i="1" smtClean="0">
                                        <a:solidFill>
                                          <a:schemeClr val="tx1"/>
                                        </a:solidFill>
                                        <a:latin typeface="Cambria Math" charset="0"/>
                                      </a:rPr>
                                      <m:t>𝑒</m:t>
                                    </m:r>
                                  </m:e>
                                  <m:sub>
                                    <m:r>
                                      <a:rPr lang="en-US" sz="1800" b="0" i="1" smtClean="0">
                                        <a:solidFill>
                                          <a:schemeClr val="tx1"/>
                                        </a:solidFill>
                                        <a:latin typeface="Cambria Math" charset="0"/>
                                      </a:rPr>
                                      <m:t>𝑖</m:t>
                                    </m:r>
                                  </m:sub>
                                  <m:sup>
                                    <m:r>
                                      <a:rPr lang="en-US" sz="1800" b="0" i="1" smtClean="0">
                                        <a:solidFill>
                                          <a:schemeClr val="tx1"/>
                                        </a:solidFill>
                                        <a:latin typeface="Cambria Math" charset="0"/>
                                      </a:rPr>
                                      <m:t>2</m:t>
                                    </m:r>
                                  </m:sup>
                                </m:sSubSup>
                              </m:e>
                            </m:nary>
                          </m:e>
                        </m:nary>
                      </m:e>
                    </m:nary>
                  </m:oMath>
                </a14:m>
                <a:r>
                  <a:rPr lang="en-US" sz="1800" i="1" dirty="0" smtClean="0">
                    <a:solidFill>
                      <a:schemeClr val="tx1"/>
                    </a:solidFill>
                  </a:rPr>
                  <a:t>.</a:t>
                </a:r>
                <a:endParaRPr lang="en-US" sz="1800" i="1" dirty="0">
                  <a:solidFill>
                    <a:schemeClr val="tx1"/>
                  </a:solidFill>
                </a:endParaRPr>
              </a:p>
              <a:p>
                <a:pPr marL="236538" indent="-236538"/>
                <a:endParaRPr lang="en-GB"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326984" cy="3758936"/>
              </a:xfrm>
              <a:blipFill rotWithShape="0">
                <a:blip r:embed="rId3"/>
                <a:stretch>
                  <a:fillRect l="-2415" t="-3404" r="-1998" b="-16207"/>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7.2 Fitting a Regression Line by </a:t>
            </a:r>
            <a:br>
              <a:rPr lang="en-US" dirty="0"/>
            </a:br>
            <a:r>
              <a:rPr lang="en-US" dirty="0"/>
              <a:t>Ordinary Least Squares (OLS)</a:t>
            </a:r>
            <a:endParaRPr lang="en-US" sz="2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8</a:t>
            </a:fld>
            <a:endParaRPr lang="en-US" dirty="0"/>
          </a:p>
        </p:txBody>
      </p:sp>
      <p:sp>
        <p:nvSpPr>
          <p:cNvPr id="14" name="Text Box 6"/>
          <p:cNvSpPr txBox="1">
            <a:spLocks noChangeArrowheads="1"/>
          </p:cNvSpPr>
          <p:nvPr/>
        </p:nvSpPr>
        <p:spPr bwMode="auto">
          <a:xfrm>
            <a:off x="685799" y="5381778"/>
            <a:ext cx="7438869" cy="677108"/>
          </a:xfrm>
          <a:prstGeom prst="rect">
            <a:avLst/>
          </a:prstGeom>
          <a:solidFill>
            <a:srgbClr val="873B1F"/>
          </a:solidFill>
          <a:ln w="12700">
            <a:noFill/>
            <a:miter lim="800000"/>
            <a:headEnd/>
            <a:tailEnd/>
          </a:ln>
          <a:effectLst/>
        </p:spPr>
        <p:txBody>
          <a:bodyPr wrap="square" lIns="182880" tIns="91440" rIns="182880" bIns="91440" anchor="ctr" anchorCtr="0">
            <a:spAutoFit/>
          </a:bodyPr>
          <a:lstStyle/>
          <a:p>
            <a:pPr defTabSz="1047750" eaLnBrk="0" hangingPunct="0">
              <a:spcBef>
                <a:spcPts val="600"/>
              </a:spcBef>
            </a:pPr>
            <a:r>
              <a:rPr lang="en-GB" sz="1600" dirty="0" smtClean="0">
                <a:solidFill>
                  <a:schemeClr val="bg1"/>
                </a:solidFill>
                <a:latin typeface="Arial" charset="0"/>
                <a:ea typeface="Arial" charset="0"/>
                <a:cs typeface="Arial" charset="0"/>
              </a:rPr>
              <a:t>The method of ordinary least squares determines the intercept and slope of the regression line </a:t>
            </a:r>
            <a:r>
              <a:rPr lang="en-GB" sz="1600" smtClean="0">
                <a:solidFill>
                  <a:schemeClr val="bg1"/>
                </a:solidFill>
                <a:latin typeface="Arial" charset="0"/>
                <a:ea typeface="Arial" charset="0"/>
                <a:cs typeface="Arial" charset="0"/>
              </a:rPr>
              <a:t>by minimizing the sum of squared errors (SSE).</a:t>
            </a:r>
            <a:endParaRPr lang="en-GB" sz="1600"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6528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7.2 Fitting a Regression Line by </a:t>
            </a:r>
            <a:br>
              <a:rPr lang="en-US" dirty="0"/>
            </a:br>
            <a:r>
              <a:rPr lang="en-US" dirty="0"/>
              <a:t>Ordinary Least Squares (OLS)</a:t>
            </a:r>
            <a:endParaRPr lang="en-US"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326984" cy="1121748"/>
              </a:xfrm>
            </p:spPr>
            <p:txBody>
              <a:bodyPr>
                <a:normAutofit/>
              </a:bodyPr>
              <a:lstStyle/>
              <a:p>
                <a:pPr marL="0" indent="0">
                  <a:buNone/>
                </a:pPr>
                <a:r>
                  <a:rPr lang="en-US" sz="1800" b="1" dirty="0" smtClean="0">
                    <a:solidFill>
                      <a:srgbClr val="873B1F"/>
                    </a:solidFill>
                  </a:rPr>
                  <a:t>The Method of Ordinary Least Squares (OLS)</a:t>
                </a:r>
              </a:p>
              <a:p>
                <a:r>
                  <a:rPr lang="en-US" sz="1800" dirty="0" smtClean="0"/>
                  <a:t>We </a:t>
                </a:r>
                <a:r>
                  <a:rPr lang="en-US" sz="1800" dirty="0"/>
                  <a:t>could search all possible values of </a:t>
                </a:r>
                <a14:m>
                  <m:oMath xmlns:m="http://schemas.openxmlformats.org/officeDocument/2006/math">
                    <m:r>
                      <a:rPr lang="en-US" sz="1800" i="1">
                        <a:latin typeface="Cambria Math" charset="0"/>
                      </a:rPr>
                      <m:t>{</m:t>
                    </m:r>
                    <m:sSub>
                      <m:sSubPr>
                        <m:ctrlPr>
                          <a:rPr lang="en-US" sz="1800" i="1">
                            <a:latin typeface="Cambria Math" charset="0"/>
                          </a:rPr>
                        </m:ctrlPr>
                      </m:sSubPr>
                      <m:e>
                        <m:r>
                          <a:rPr lang="en-US" sz="1800" i="1">
                            <a:latin typeface="Cambria Math" charset="0"/>
                          </a:rPr>
                          <m:t>𝑏</m:t>
                        </m:r>
                      </m:e>
                      <m:sub>
                        <m:r>
                          <a:rPr lang="en-US" sz="1800" i="1">
                            <a:latin typeface="Cambria Math" charset="0"/>
                          </a:rPr>
                          <m:t>0</m:t>
                        </m:r>
                      </m:sub>
                    </m:sSub>
                    <m:r>
                      <a:rPr lang="en-US" sz="1800" i="1">
                        <a:latin typeface="Cambria Math" charset="0"/>
                      </a:rPr>
                      <m:t>,</m:t>
                    </m:r>
                    <m:sSub>
                      <m:sSubPr>
                        <m:ctrlPr>
                          <a:rPr lang="en-US" sz="1800" i="1">
                            <a:latin typeface="Cambria Math" charset="0"/>
                          </a:rPr>
                        </m:ctrlPr>
                      </m:sSubPr>
                      <m:e>
                        <m:r>
                          <a:rPr lang="en-US" sz="1800" i="1">
                            <a:latin typeface="Cambria Math" charset="0"/>
                          </a:rPr>
                          <m:t>𝑏</m:t>
                        </m:r>
                      </m:e>
                      <m:sub>
                        <m:r>
                          <a:rPr lang="en-US" sz="1800" i="1">
                            <a:latin typeface="Cambria Math" charset="0"/>
                          </a:rPr>
                          <m:t>1</m:t>
                        </m:r>
                      </m:sub>
                    </m:sSub>
                    <m:r>
                      <a:rPr lang="en-US" sz="1800" i="1">
                        <a:latin typeface="Cambria Math" charset="0"/>
                      </a:rPr>
                      <m:t>}</m:t>
                    </m:r>
                  </m:oMath>
                </a14:m>
                <a:r>
                  <a:rPr lang="en-US" sz="1800" dirty="0"/>
                  <a:t> to  find the minimum value of SSE, but fortunately exact algebraic solutions are </a:t>
                </a:r>
                <a:r>
                  <a:rPr lang="en-US" sz="1800" dirty="0" smtClean="0"/>
                  <a:t>available</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326984" cy="1121748"/>
              </a:xfrm>
              <a:blipFill rotWithShape="0">
                <a:blip r:embed="rId3"/>
                <a:stretch>
                  <a:fillRect l="-1998" t="-9239"/>
                </a:stretch>
              </a:blipFill>
            </p:spPr>
            <p:txBody>
              <a:bodyPr/>
              <a:lstStyle/>
              <a:p>
                <a:r>
                  <a:rPr lang="en-US">
                    <a:noFill/>
                  </a:rPr>
                  <a:t> </a:t>
                </a:r>
              </a:p>
            </p:txBody>
          </p:sp>
        </mc:Fallback>
      </mc:AlternateContent>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7: Simple Linear Regression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9</a:t>
            </a:fld>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701497286"/>
              </p:ext>
            </p:extLst>
          </p:nvPr>
        </p:nvGraphicFramePr>
        <p:xfrm>
          <a:off x="2106091" y="2418619"/>
          <a:ext cx="1763118" cy="558119"/>
        </p:xfrm>
        <a:graphic>
          <a:graphicData uri="http://schemas.openxmlformats.org/presentationml/2006/ole">
            <mc:AlternateContent xmlns:mc="http://schemas.openxmlformats.org/markup-compatibility/2006">
              <mc:Choice xmlns:v="urn:schemas-microsoft-com:vml" Requires="v">
                <p:oleObj spid="_x0000_s83006" name="Equation" r:id="rId4" imgW="1382321" imgH="438765" progId="">
                  <p:embed/>
                </p:oleObj>
              </mc:Choice>
              <mc:Fallback>
                <p:oleObj name="Equation" r:id="rId4" imgW="1382321" imgH="43876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091" y="2418619"/>
                        <a:ext cx="1763118" cy="558119"/>
                      </a:xfrm>
                      <a:prstGeom prst="rect">
                        <a:avLst/>
                      </a:prstGeom>
                      <a:noFill/>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82683033"/>
              </p:ext>
            </p:extLst>
          </p:nvPr>
        </p:nvGraphicFramePr>
        <p:xfrm>
          <a:off x="933655" y="3068355"/>
          <a:ext cx="4395355" cy="360529"/>
        </p:xfrm>
        <a:graphic>
          <a:graphicData uri="http://schemas.openxmlformats.org/presentationml/2006/ole">
            <mc:AlternateContent xmlns:mc="http://schemas.openxmlformats.org/markup-compatibility/2006">
              <mc:Choice xmlns:v="urn:schemas-microsoft-com:vml" Requires="v">
                <p:oleObj spid="_x0000_s83007" name="Equation" r:id="rId6" imgW="3124200" imgH="254000" progId="">
                  <p:embed/>
                </p:oleObj>
              </mc:Choice>
              <mc:Fallback>
                <p:oleObj name="Equation" r:id="rId6" imgW="3124200" imgH="254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655" y="3068355"/>
                        <a:ext cx="4395355" cy="360529"/>
                      </a:xfrm>
                      <a:prstGeom prst="rect">
                        <a:avLst/>
                      </a:prstGeom>
                      <a:noFill/>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36702155"/>
              </p:ext>
            </p:extLst>
          </p:nvPr>
        </p:nvGraphicFramePr>
        <p:xfrm>
          <a:off x="1934301" y="3520500"/>
          <a:ext cx="2394065" cy="639602"/>
        </p:xfrm>
        <a:graphic>
          <a:graphicData uri="http://schemas.openxmlformats.org/presentationml/2006/ole">
            <mc:AlternateContent xmlns:mc="http://schemas.openxmlformats.org/markup-compatibility/2006">
              <mc:Choice xmlns:v="urn:schemas-microsoft-com:vml" Requires="v">
                <p:oleObj spid="_x0000_s83008" name="Equation" r:id="rId8" imgW="1639974" imgH="438765" progId="">
                  <p:embed/>
                </p:oleObj>
              </mc:Choice>
              <mc:Fallback>
                <p:oleObj name="Equation" r:id="rId8" imgW="1639974" imgH="43876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4301" y="3520500"/>
                        <a:ext cx="2394065" cy="639602"/>
                      </a:xfrm>
                      <a:prstGeom prst="rect">
                        <a:avLst/>
                      </a:prstGeom>
                      <a:noFill/>
                      <a:extLst/>
                    </p:spPr>
                  </p:pic>
                </p:oleObj>
              </mc:Fallback>
            </mc:AlternateContent>
          </a:graphicData>
        </a:graphic>
      </p:graphicFrame>
      <p:sp>
        <p:nvSpPr>
          <p:cNvPr id="12" name="Content Placeholder 2"/>
          <p:cNvSpPr txBox="1">
            <a:spLocks/>
          </p:cNvSpPr>
          <p:nvPr/>
        </p:nvSpPr>
        <p:spPr>
          <a:xfrm>
            <a:off x="556466" y="4498429"/>
            <a:ext cx="4338518" cy="13432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gn="r">
              <a:lnSpc>
                <a:spcPct val="100000"/>
              </a:lnSpc>
              <a:buFont typeface="Arial" panose="020B0604020202020204" pitchFamily="34" charset="0"/>
              <a:buNone/>
            </a:pPr>
            <a:r>
              <a:rPr lang="en-US" sz="1600" b="1" dirty="0" smtClean="0">
                <a:solidFill>
                  <a:srgbClr val="182752"/>
                </a:solidFill>
              </a:rPr>
              <a:t>Figure 7.5</a:t>
            </a:r>
            <a:endParaRPr lang="en-US" sz="1600" b="1" dirty="0">
              <a:solidFill>
                <a:srgbClr val="182752"/>
              </a:solidFill>
            </a:endParaRPr>
          </a:p>
          <a:p>
            <a:pPr marL="1033463" indent="-1033463" algn="r">
              <a:lnSpc>
                <a:spcPct val="100000"/>
              </a:lnSpc>
              <a:buFont typeface="Arial" panose="020B0604020202020204" pitchFamily="34" charset="0"/>
              <a:buNone/>
            </a:pPr>
            <a:r>
              <a:rPr lang="en-US" sz="1600" b="1" dirty="0" smtClean="0">
                <a:solidFill>
                  <a:srgbClr val="873B1F"/>
                </a:solidFill>
              </a:rPr>
              <a:t>Minitab Plot of SSE against </a:t>
            </a:r>
            <a:br>
              <a:rPr lang="en-US" sz="1600" b="1" dirty="0" smtClean="0">
                <a:solidFill>
                  <a:srgbClr val="873B1F"/>
                </a:solidFill>
              </a:rPr>
            </a:br>
            <a:r>
              <a:rPr lang="en-US" sz="1600" b="1" dirty="0" smtClean="0">
                <a:solidFill>
                  <a:srgbClr val="873B1F"/>
                </a:solidFill>
              </a:rPr>
              <a:t>Different Intercept and </a:t>
            </a:r>
            <a:br>
              <a:rPr lang="en-US" sz="1600" b="1" dirty="0" smtClean="0">
                <a:solidFill>
                  <a:srgbClr val="873B1F"/>
                </a:solidFill>
              </a:rPr>
            </a:br>
            <a:r>
              <a:rPr lang="en-US" sz="1600" b="1" dirty="0" smtClean="0">
                <a:solidFill>
                  <a:srgbClr val="873B1F"/>
                </a:solidFill>
              </a:rPr>
              <a:t>Slope Parameters</a:t>
            </a:r>
            <a:endParaRPr lang="en-US" sz="1600" b="1" i="1" dirty="0">
              <a:solidFill>
                <a:srgbClr val="873B1F"/>
              </a:solidFill>
            </a:endParaRPr>
          </a:p>
        </p:txBody>
      </p:sp>
      <p:pic>
        <p:nvPicPr>
          <p:cNvPr id="4" name="Picture 3"/>
          <p:cNvPicPr>
            <a:picLocks noChangeAspect="1"/>
          </p:cNvPicPr>
          <p:nvPr/>
        </p:nvPicPr>
        <p:blipFill>
          <a:blip r:embed="rId10"/>
          <a:stretch>
            <a:fillRect/>
          </a:stretch>
        </p:blipFill>
        <p:spPr>
          <a:xfrm>
            <a:off x="5111799" y="3894163"/>
            <a:ext cx="3117800" cy="2243496"/>
          </a:xfrm>
          <a:prstGeom prst="rect">
            <a:avLst/>
          </a:prstGeom>
        </p:spPr>
      </p:pic>
    </p:spTree>
    <p:extLst>
      <p:ext uri="{BB962C8B-B14F-4D97-AF65-F5344CB8AC3E}">
        <p14:creationId xmlns:p14="http://schemas.microsoft.com/office/powerpoint/2010/main" val="5117568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1524</TotalTime>
  <Words>4541</Words>
  <Application>Microsoft Macintosh PowerPoint</Application>
  <PresentationFormat>On-screen Show (4:3)</PresentationFormat>
  <Paragraphs>394</Paragraphs>
  <Slides>45</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.AppleSystemUIFont</vt:lpstr>
      <vt:lpstr>Calibri</vt:lpstr>
      <vt:lpstr>Cambria Math</vt:lpstr>
      <vt:lpstr>Times New Roman</vt:lpstr>
      <vt:lpstr>Arial</vt:lpstr>
      <vt:lpstr>Office Theme</vt:lpstr>
      <vt:lpstr>Equation</vt:lpstr>
      <vt:lpstr>Simple Linear Regression for Forecasting</vt:lpstr>
      <vt:lpstr>Chapter 7: Simple Linear Regression for Forecasting</vt:lpstr>
      <vt:lpstr>7.1 Relationships between Variables:  Correlation and Causation</vt:lpstr>
      <vt:lpstr>7.1 Relationships between Variables:  Correlation and Causation</vt:lpstr>
      <vt:lpstr>7.1 Relationships between Variables:  Correlation and Causation</vt:lpstr>
      <vt:lpstr>7.1 Relationships between Variables:  Correlation and Causation</vt:lpstr>
      <vt:lpstr>7.2 Fitting a Regression Line by  Ordinary Least Squares (OLS)</vt:lpstr>
      <vt:lpstr>7.2 Fitting a Regression Line by  Ordinary Least Squares (OLS)</vt:lpstr>
      <vt:lpstr>7.2 Fitting a Regression Line by  Ordinary Least Squares (OLS)</vt:lpstr>
      <vt:lpstr>7.2 Fitting a Regression Line by  Ordinary Least Squares (OLS)</vt:lpstr>
      <vt:lpstr>7.2 Fitting a Regression Line by  Ordinary Least Squares (OLS)</vt:lpstr>
      <vt:lpstr>7.3 A Case Study on the Price of Gasoline</vt:lpstr>
      <vt:lpstr>7.3 A Case Study on the Price of Gasoline</vt:lpstr>
      <vt:lpstr>7.3 A Case Study on the Price of Gasoline</vt:lpstr>
      <vt:lpstr>7.3 A Case Study on the Price of Gasoline</vt:lpstr>
      <vt:lpstr>7.3 A Case Study on the Price of Gasoline</vt:lpstr>
      <vt:lpstr>7.3 A Case Study on the Price of Gasoline</vt:lpstr>
      <vt:lpstr>7.3 A Case Study on the Price of Gasoline</vt:lpstr>
      <vt:lpstr>7.4 How Good is the Fitted Line?</vt:lpstr>
      <vt:lpstr>7.4 How Good is the Fitted Line?</vt:lpstr>
      <vt:lpstr>7.4 How Good is the Fitted Line?</vt:lpstr>
      <vt:lpstr>7.4 How Good is the Fitted Line?</vt:lpstr>
      <vt:lpstr>7.5 The Statistical Framework for Regression, I</vt:lpstr>
      <vt:lpstr>7.5 The Statistical Framework for Regression, II</vt:lpstr>
      <vt:lpstr>7.5 The Statistical Framework for Regression, III</vt:lpstr>
      <vt:lpstr>7.5 The Statistical Framework for Regression</vt:lpstr>
      <vt:lpstr>7.6 Testing the Slope</vt:lpstr>
      <vt:lpstr>7.6 Testing the Slope</vt:lpstr>
      <vt:lpstr>Discussion Questions</vt:lpstr>
      <vt:lpstr>7.6 Testing the Slope</vt:lpstr>
      <vt:lpstr>7.6 Testing the Slope</vt:lpstr>
      <vt:lpstr>7.7 Forecasting by Using Simple Linear Regression</vt:lpstr>
      <vt:lpstr>7.7 Forecasting by Using Simple Linear Regression</vt:lpstr>
      <vt:lpstr>7.7 Forecasting by Using Simple Linear Regression</vt:lpstr>
      <vt:lpstr>7.7 Forecasting by Using Simple Linear Regression</vt:lpstr>
      <vt:lpstr>7.7 Forecasting by Using Simple Linear Regression</vt:lpstr>
      <vt:lpstr>7.7 Forecasting by Using Simple Linear Regression</vt:lpstr>
      <vt:lpstr>7.8 Forecasting Using Leading Indicators, I</vt:lpstr>
      <vt:lpstr>7.8 Forecasting Using Leading Indicators, I</vt:lpstr>
      <vt:lpstr>7.8 Forecasting Using Leading Indicators, II</vt:lpstr>
      <vt:lpstr>Take-Aways</vt:lpstr>
      <vt:lpstr>Appendix 7A: Derivation of Ordinary Least Squares</vt:lpstr>
      <vt:lpstr>Minicase 7.1 Gasoline Prices Revisited</vt:lpstr>
      <vt:lpstr>Minicase 7.2 Consumer Confidence  and Unemployment</vt:lpstr>
      <vt:lpstr>Minicase 7.3 Baseball Salaries Revisited</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100</cp:revision>
  <dcterms:created xsi:type="dcterms:W3CDTF">2017-08-05T17:51:38Z</dcterms:created>
  <dcterms:modified xsi:type="dcterms:W3CDTF">2017-08-28T18:07:55Z</dcterms:modified>
</cp:coreProperties>
</file>