
<file path=[Content_Types].xml><?xml version="1.0" encoding="utf-8"?>
<Types xmlns="http://schemas.openxmlformats.org/package/2006/content-types">
  <Default Extension="xml" ContentType="application/xml"/>
  <Default Extension="png" ContentType="image/png"/>
  <Default Extension="jpg" ContentType="image/jpeg"/>
  <Default Extension="tiff" ContentType="image/tiff"/>
  <Default Extension="emf" ContentType="image/x-emf"/>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wmf" ContentType="image/x-wmf"/>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8"/>
  </p:notesMasterIdLst>
  <p:sldIdLst>
    <p:sldId id="256" r:id="rId2"/>
    <p:sldId id="258" r:id="rId3"/>
    <p:sldId id="259" r:id="rId4"/>
    <p:sldId id="291" r:id="rId5"/>
    <p:sldId id="292" r:id="rId6"/>
    <p:sldId id="293" r:id="rId7"/>
    <p:sldId id="260" r:id="rId8"/>
    <p:sldId id="294" r:id="rId9"/>
    <p:sldId id="295" r:id="rId10"/>
    <p:sldId id="261" r:id="rId11"/>
    <p:sldId id="262" r:id="rId12"/>
    <p:sldId id="297" r:id="rId13"/>
    <p:sldId id="263" r:id="rId14"/>
    <p:sldId id="298" r:id="rId15"/>
    <p:sldId id="299" r:id="rId16"/>
    <p:sldId id="301" r:id="rId17"/>
    <p:sldId id="302" r:id="rId18"/>
    <p:sldId id="303" r:id="rId19"/>
    <p:sldId id="304" r:id="rId20"/>
    <p:sldId id="305" r:id="rId21"/>
    <p:sldId id="306" r:id="rId22"/>
    <p:sldId id="307" r:id="rId23"/>
    <p:sldId id="308" r:id="rId24"/>
    <p:sldId id="309" r:id="rId25"/>
    <p:sldId id="311" r:id="rId26"/>
    <p:sldId id="312" r:id="rId27"/>
    <p:sldId id="313" r:id="rId28"/>
    <p:sldId id="314" r:id="rId29"/>
    <p:sldId id="315" r:id="rId30"/>
    <p:sldId id="326" r:id="rId31"/>
    <p:sldId id="316" r:id="rId32"/>
    <p:sldId id="317" r:id="rId33"/>
    <p:sldId id="318" r:id="rId34"/>
    <p:sldId id="319" r:id="rId35"/>
    <p:sldId id="320" r:id="rId36"/>
    <p:sldId id="321" r:id="rId37"/>
    <p:sldId id="322" r:id="rId38"/>
    <p:sldId id="323" r:id="rId39"/>
    <p:sldId id="324" r:id="rId40"/>
    <p:sldId id="325" r:id="rId41"/>
    <p:sldId id="290" r:id="rId42"/>
    <p:sldId id="327" r:id="rId43"/>
    <p:sldId id="328" r:id="rId44"/>
    <p:sldId id="329" r:id="rId45"/>
    <p:sldId id="330" r:id="rId46"/>
    <p:sldId id="33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3B1F"/>
    <a:srgbClr val="1827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1"/>
    <p:restoredTop sz="94643"/>
  </p:normalViewPr>
  <p:slideViewPr>
    <p:cSldViewPr snapToGrid="0" snapToObjects="1">
      <p:cViewPr varScale="1">
        <p:scale>
          <a:sx n="135" d="100"/>
          <a:sy n="135" d="100"/>
        </p:scale>
        <p:origin x="6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wmf"/><Relationship Id="rId3"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wmf"/><Relationship Id="rId3"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 Id="rId3"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 Id="rId2"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606BA-D6F8-7B4A-85FB-7D2C30FCBDD8}" type="datetimeFigureOut">
              <a:rPr lang="en-US" smtClean="0"/>
              <a:t>8/28/17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634CD-C043-3F44-B5E6-9E1B6AE4D74C}" type="slidenum">
              <a:rPr lang="en-US" smtClean="0"/>
              <a:t>‹#›</a:t>
            </a:fld>
            <a:endParaRPr lang="en-US"/>
          </a:p>
        </p:txBody>
      </p:sp>
    </p:spTree>
    <p:extLst>
      <p:ext uri="{BB962C8B-B14F-4D97-AF65-F5344CB8AC3E}">
        <p14:creationId xmlns:p14="http://schemas.microsoft.com/office/powerpoint/2010/main" val="45117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5486400" y="0"/>
            <a:ext cx="3657600" cy="6858000"/>
          </a:xfrm>
          <a:prstGeom prst="rect">
            <a:avLst/>
          </a:prstGeom>
          <a:solidFill>
            <a:srgbClr val="1827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486400" cy="6858000"/>
          </a:xfrm>
          <a:prstGeom prst="rect">
            <a:avLst/>
          </a:prstGeom>
        </p:spPr>
      </p:pic>
      <p:sp>
        <p:nvSpPr>
          <p:cNvPr id="2" name="Title 1"/>
          <p:cNvSpPr>
            <a:spLocks noGrp="1"/>
          </p:cNvSpPr>
          <p:nvPr>
            <p:ph type="ctrTitle"/>
          </p:nvPr>
        </p:nvSpPr>
        <p:spPr>
          <a:xfrm>
            <a:off x="5486400" y="1737360"/>
            <a:ext cx="3657600" cy="3509963"/>
          </a:xfrm>
          <a:noFill/>
          <a:ln>
            <a:noFill/>
          </a:ln>
        </p:spPr>
        <p:txBody>
          <a:bodyPr lIns="0" anchor="t" anchorCtr="0">
            <a:normAutofit/>
          </a:bodyPr>
          <a:lstStyle>
            <a:lvl1pPr algn="ctr">
              <a:defRPr sz="3600" b="0" i="0">
                <a:solidFill>
                  <a:schemeClr val="bg1"/>
                </a:solidFill>
                <a:latin typeface="Times New Roman" charset="0"/>
                <a:ea typeface="Times New Roman" charset="0"/>
                <a:cs typeface="Times New Roman" charset="0"/>
              </a:defRPr>
            </a:lvl1pPr>
          </a:lstStyle>
          <a:p>
            <a:endParaRPr lang="en-US" dirty="0"/>
          </a:p>
        </p:txBody>
      </p:sp>
      <p:sp>
        <p:nvSpPr>
          <p:cNvPr id="3" name="Subtitle 2"/>
          <p:cNvSpPr>
            <a:spLocks noGrp="1"/>
          </p:cNvSpPr>
          <p:nvPr>
            <p:ph type="subTitle" idx="1" hasCustomPrompt="1"/>
          </p:nvPr>
        </p:nvSpPr>
        <p:spPr>
          <a:xfrm>
            <a:off x="5486400" y="0"/>
            <a:ext cx="3657600" cy="1655762"/>
          </a:xfrm>
          <a:ln>
            <a:noFill/>
          </a:ln>
        </p:spPr>
        <p:txBody>
          <a:bodyPr anchor="b" anchorCtr="0">
            <a:normAutofit/>
          </a:bodyPr>
          <a:lstStyle>
            <a:lvl1pPr marL="0" indent="0" algn="ctr">
              <a:buNone/>
              <a:defRPr sz="20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Chapter 1</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481328"/>
            <a:ext cx="7543800" cy="4698810"/>
          </a:xfrm>
        </p:spPr>
        <p:txBody>
          <a:bodyPr/>
          <a:lstStyle>
            <a:lvl1pPr>
              <a:buClr>
                <a:srgbClr val="873B1F"/>
              </a:buClr>
              <a:defRPr sz="2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685799" y="6495275"/>
            <a:ext cx="7438869" cy="182880"/>
          </a:xfrm>
          <a:prstGeom prst="rect">
            <a:avLst/>
          </a:prstGeom>
        </p:spPr>
        <p:txBody>
          <a:bodyPr vert="horz" lIns="0" tIns="0" rIns="0" bIns="0" rtlCol="0" anchor="ctr"/>
          <a:lstStyle>
            <a:lvl1pPr algn="l">
              <a:defRPr sz="800" b="0">
                <a:solidFill>
                  <a:schemeClr val="tx1"/>
                </a:solidFill>
                <a:latin typeface="Arial" charset="0"/>
                <a:ea typeface="Arial" charset="0"/>
                <a:cs typeface="Arial" charset="0"/>
              </a:defRPr>
            </a:lvl1pPr>
          </a:lstStyle>
          <a:p>
            <a:r>
              <a:rPr lang="en-US" smtClean="0"/>
              <a:t>© 2017 Wessex Press, Inc. Principles of Business Forecasting 2e (Ord, Fildes, Kourentzes) • Chapter 8: Multiple Regression for Time Series</a:t>
            </a:r>
            <a:endParaRPr lang="en-US" dirty="0"/>
          </a:p>
        </p:txBody>
      </p:sp>
      <p:sp>
        <p:nvSpPr>
          <p:cNvPr id="8" name="Slide Number Placeholder 5"/>
          <p:cNvSpPr>
            <a:spLocks noGrp="1"/>
          </p:cNvSpPr>
          <p:nvPr>
            <p:ph type="sldNum" sz="quarter" idx="4"/>
          </p:nvPr>
        </p:nvSpPr>
        <p:spPr>
          <a:xfrm>
            <a:off x="8229599" y="6495275"/>
            <a:ext cx="411479" cy="182880"/>
          </a:xfrm>
          <a:prstGeom prst="rect">
            <a:avLst/>
          </a:prstGeom>
        </p:spPr>
        <p:txBody>
          <a:bodyPr vert="horz" lIns="0" tIns="0" rIns="0" bIns="0" rtlCol="0" anchor="ctr"/>
          <a:lstStyle>
            <a:lvl1pPr algn="r">
              <a:defRPr sz="800" b="1">
                <a:solidFill>
                  <a:srgbClr val="182752"/>
                </a:solidFill>
                <a:latin typeface="Arial" charset="0"/>
                <a:ea typeface="Arial" charset="0"/>
                <a:cs typeface="Arial" charset="0"/>
              </a:defRPr>
            </a:lvl1pPr>
          </a:lstStyle>
          <a:p>
            <a:fld id="{9BB7F014-2DB4-4D49-99B4-59FA1294E95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143000"/>
          </a:xfrm>
          <a:prstGeom prst="rect">
            <a:avLst/>
          </a:prstGeom>
          <a:solidFill>
            <a:srgbClr val="182752"/>
          </a:solidFill>
        </p:spPr>
        <p:txBody>
          <a:bodyPr vert="horz" lIns="45720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481328"/>
            <a:ext cx="7886700" cy="46988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17087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14400" rtl="0" eaLnBrk="1" latinLnBrk="0" hangingPunct="1">
        <a:lnSpc>
          <a:spcPct val="90000"/>
        </a:lnSpc>
        <a:spcBef>
          <a:spcPct val="0"/>
        </a:spcBef>
        <a:buNone/>
        <a:defRPr sz="2800" b="0"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3.wmf"/><Relationship Id="rId5" Type="http://schemas.openxmlformats.org/officeDocument/2006/relationships/oleObject" Target="../embeddings/oleObject8.bin"/><Relationship Id="rId6" Type="http://schemas.openxmlformats.org/officeDocument/2006/relationships/image" Target="../media/image14.wmf"/><Relationship Id="rId7" Type="http://schemas.openxmlformats.org/officeDocument/2006/relationships/oleObject" Target="../embeddings/oleObject9.bin"/><Relationship Id="rId8" Type="http://schemas.openxmlformats.org/officeDocument/2006/relationships/image" Target="../media/image15.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6.wmf"/><Relationship Id="rId5" Type="http://schemas.openxmlformats.org/officeDocument/2006/relationships/oleObject" Target="../embeddings/oleObject11.bin"/><Relationship Id="rId6" Type="http://schemas.openxmlformats.org/officeDocument/2006/relationships/image" Target="../media/image17.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21.emf"/><Relationship Id="rId5" Type="http://schemas.openxmlformats.org/officeDocument/2006/relationships/oleObject" Target="../embeddings/oleObject13.bin"/><Relationship Id="rId6" Type="http://schemas.openxmlformats.org/officeDocument/2006/relationships/image" Target="../media/image2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3.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24.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5.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7.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28.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9.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30.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tiff"/><Relationship Id="rId4" Type="http://schemas.openxmlformats.org/officeDocument/2006/relationships/image" Target="../media/image34.tiff"/><Relationship Id="rId5" Type="http://schemas.openxmlformats.org/officeDocument/2006/relationships/image" Target="../media/image35.tiff"/><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5" Type="http://schemas.openxmlformats.org/officeDocument/2006/relationships/oleObject" Target="../embeddings/oleObject2.bin"/><Relationship Id="rId6" Type="http://schemas.openxmlformats.org/officeDocument/2006/relationships/image" Target="../media/image6.wmf"/><Relationship Id="rId7" Type="http://schemas.openxmlformats.org/officeDocument/2006/relationships/oleObject" Target="../embeddings/oleObject3.bin"/><Relationship Id="rId8"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oleObject" Target="../embeddings/oleObject4.bin"/><Relationship Id="rId5" Type="http://schemas.openxmlformats.org/officeDocument/2006/relationships/image" Target="../media/image8.wmf"/><Relationship Id="rId6" Type="http://schemas.openxmlformats.org/officeDocument/2006/relationships/oleObject" Target="../embeddings/oleObject5.bin"/><Relationship Id="rId7" Type="http://schemas.openxmlformats.org/officeDocument/2006/relationships/image" Target="../media/image9.wmf"/><Relationship Id="rId8" Type="http://schemas.openxmlformats.org/officeDocument/2006/relationships/oleObject" Target="../embeddings/oleObject6.bin"/><Relationship Id="rId9"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Multiple Regression for Time Series</a:t>
            </a:r>
            <a:endParaRPr lang="en-US" dirty="0"/>
          </a:p>
        </p:txBody>
      </p:sp>
      <p:sp>
        <p:nvSpPr>
          <p:cNvPr id="3" name="Subtitle 2"/>
          <p:cNvSpPr>
            <a:spLocks noGrp="1"/>
          </p:cNvSpPr>
          <p:nvPr>
            <p:ph type="subTitle" idx="1"/>
          </p:nvPr>
        </p:nvSpPr>
        <p:spPr/>
        <p:txBody>
          <a:bodyPr/>
          <a:lstStyle/>
          <a:p>
            <a:r>
              <a:rPr lang="en-US" dirty="0" smtClean="0"/>
              <a:t>Chapter 8</a:t>
            </a:r>
            <a:endParaRPr lang="en-US" dirty="0"/>
          </a:p>
        </p:txBody>
      </p:sp>
    </p:spTree>
    <p:extLst>
      <p:ext uri="{BB962C8B-B14F-4D97-AF65-F5344CB8AC3E}">
        <p14:creationId xmlns:p14="http://schemas.microsoft.com/office/powerpoint/2010/main" val="57127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8.3 Testing the Overall Model</a:t>
            </a:r>
            <a:endParaRPr lang="en-US" dirty="0"/>
          </a:p>
        </p:txBody>
      </p:sp>
      <p:sp>
        <p:nvSpPr>
          <p:cNvPr id="4" name="Content Placeholder 2"/>
          <p:cNvSpPr>
            <a:spLocks noGrp="1"/>
          </p:cNvSpPr>
          <p:nvPr>
            <p:ph idx="1"/>
          </p:nvPr>
        </p:nvSpPr>
        <p:spPr>
          <a:xfrm>
            <a:off x="685800" y="1481328"/>
            <a:ext cx="7543800" cy="2302002"/>
          </a:xfrm>
        </p:spPr>
        <p:txBody>
          <a:bodyPr/>
          <a:lstStyle/>
          <a:p>
            <a:pPr marL="0" indent="0">
              <a:buNone/>
            </a:pPr>
            <a:r>
              <a:rPr lang="en-US" b="1" dirty="0" smtClean="0">
                <a:solidFill>
                  <a:srgbClr val="873B1F"/>
                </a:solidFill>
              </a:rPr>
              <a:t>Is the overall model of value?</a:t>
            </a:r>
          </a:p>
        </p:txBody>
      </p:sp>
      <p:sp>
        <p:nvSpPr>
          <p:cNvPr id="5" name="Slide Number Placeholder 4"/>
          <p:cNvSpPr>
            <a:spLocks noGrp="1"/>
          </p:cNvSpPr>
          <p:nvPr>
            <p:ph type="sldNum" sz="quarter" idx="4"/>
          </p:nvPr>
        </p:nvSpPr>
        <p:spPr/>
        <p:txBody>
          <a:bodyPr/>
          <a:lstStyle/>
          <a:p>
            <a:fld id="{9BB7F014-2DB4-4D49-99B4-59FA1294E957}" type="slidenum">
              <a:rPr lang="en-US" smtClean="0"/>
              <a:pPr/>
              <a:t>10</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8" name="Content Placeholder 2"/>
          <p:cNvSpPr txBox="1">
            <a:spLocks/>
          </p:cNvSpPr>
          <p:nvPr/>
        </p:nvSpPr>
        <p:spPr>
          <a:xfrm>
            <a:off x="685800" y="2049518"/>
            <a:ext cx="7543800" cy="1650124"/>
          </a:xfrm>
          <a:prstGeom prst="rect">
            <a:avLst/>
          </a:prstGeom>
        </p:spPr>
        <p:txBody>
          <a:bodyPr vert="horz" lIns="0" tIns="0" rIns="0" bIns="0" numCol="2" rtlCol="0">
            <a:noAutofit/>
          </a:bodyPr>
          <a:lstStyle>
            <a:lvl1pPr marL="228600" indent="-228600" algn="l" defTabSz="914400" rtl="0" eaLnBrk="1" latinLnBrk="0" hangingPunct="1">
              <a:lnSpc>
                <a:spcPct val="9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US" sz="1800" b="1" dirty="0" smtClean="0">
                <a:solidFill>
                  <a:srgbClr val="873B1F"/>
                </a:solidFill>
              </a:rPr>
              <a:t>Overall Test</a:t>
            </a:r>
          </a:p>
          <a:p>
            <a:pPr marL="180975" indent="-180975">
              <a:spcBef>
                <a:spcPts val="400"/>
              </a:spcBef>
            </a:pPr>
            <a:r>
              <a:rPr lang="en-US" sz="1800" dirty="0" smtClean="0"/>
              <a:t>H</a:t>
            </a:r>
            <a:r>
              <a:rPr lang="en-US" sz="1800" baseline="-25000" dirty="0" smtClean="0"/>
              <a:t>0</a:t>
            </a:r>
            <a:r>
              <a:rPr lang="en-US" sz="1800" dirty="0" smtClean="0"/>
              <a:t>: all slope coefficients are zero (</a:t>
            </a:r>
            <a:r>
              <a:rPr lang="en-US" sz="1800" i="1" dirty="0" smtClean="0"/>
              <a:t>overall model is useless</a:t>
            </a:r>
            <a:r>
              <a:rPr lang="en-US" sz="1800" dirty="0" smtClean="0"/>
              <a:t>)</a:t>
            </a:r>
          </a:p>
          <a:p>
            <a:pPr marL="180975" indent="-180975">
              <a:spcBef>
                <a:spcPts val="400"/>
              </a:spcBef>
            </a:pPr>
            <a:r>
              <a:rPr lang="en-US" sz="1800" dirty="0" smtClean="0"/>
              <a:t>H</a:t>
            </a:r>
            <a:r>
              <a:rPr lang="en-US" sz="1800" baseline="-25000" dirty="0" smtClean="0"/>
              <a:t>A</a:t>
            </a:r>
            <a:r>
              <a:rPr lang="en-US" sz="1800" dirty="0" smtClean="0"/>
              <a:t>: at least one slope is non-zero (</a:t>
            </a:r>
            <a:r>
              <a:rPr lang="en-US" sz="1800" i="1" dirty="0" smtClean="0"/>
              <a:t>overall model has some value</a:t>
            </a:r>
            <a:r>
              <a:rPr lang="en-US" sz="1800" dirty="0" smtClean="0"/>
              <a:t>)</a:t>
            </a:r>
          </a:p>
          <a:p>
            <a:pPr marL="0" indent="0">
              <a:spcBef>
                <a:spcPts val="2200"/>
              </a:spcBef>
              <a:buFont typeface="Arial" panose="020B0604020202020204" pitchFamily="34" charset="0"/>
              <a:buNone/>
            </a:pPr>
            <a:r>
              <a:rPr lang="en-US" sz="1800" b="1" dirty="0" smtClean="0">
                <a:solidFill>
                  <a:srgbClr val="873B1F"/>
                </a:solidFill>
              </a:rPr>
              <a:t>Test Statistic</a:t>
            </a:r>
          </a:p>
          <a:p>
            <a:pPr marL="180975" indent="-180975">
              <a:spcBef>
                <a:spcPts val="400"/>
              </a:spcBef>
            </a:pPr>
            <a:r>
              <a:rPr lang="en-US" sz="1800" i="1" dirty="0" smtClean="0"/>
              <a:t>F = MSR / MSE</a:t>
            </a:r>
          </a:p>
          <a:p>
            <a:pPr marL="180975" indent="0">
              <a:spcBef>
                <a:spcPts val="400"/>
              </a:spcBef>
              <a:buNone/>
            </a:pPr>
            <a:r>
              <a:rPr lang="en-US" sz="1800" i="1" dirty="0" smtClean="0"/>
              <a:t>MSR</a:t>
            </a:r>
            <a:r>
              <a:rPr lang="en-US" sz="1800" dirty="0" smtClean="0"/>
              <a:t> = mean square explained by regression</a:t>
            </a:r>
          </a:p>
          <a:p>
            <a:pPr marL="180975" indent="0">
              <a:spcBef>
                <a:spcPts val="400"/>
              </a:spcBef>
              <a:buNone/>
            </a:pPr>
            <a:r>
              <a:rPr lang="en-US" sz="1800" i="1" dirty="0" smtClean="0"/>
              <a:t>MSE</a:t>
            </a:r>
            <a:r>
              <a:rPr lang="en-US" sz="1800" dirty="0" smtClean="0"/>
              <a:t> = (unexplained) mean square error</a:t>
            </a:r>
          </a:p>
        </p:txBody>
      </p:sp>
      <p:pic>
        <p:nvPicPr>
          <p:cNvPr id="7" name="Picture 6"/>
          <p:cNvPicPr>
            <a:picLocks noChangeAspect="1"/>
          </p:cNvPicPr>
          <p:nvPr/>
        </p:nvPicPr>
        <p:blipFill rotWithShape="1">
          <a:blip r:embed="rId2"/>
          <a:srcRect t="14206"/>
          <a:stretch/>
        </p:blipFill>
        <p:spPr>
          <a:xfrm>
            <a:off x="685799" y="4267832"/>
            <a:ext cx="7543800" cy="1208644"/>
          </a:xfrm>
          <a:prstGeom prst="rect">
            <a:avLst/>
          </a:prstGeom>
        </p:spPr>
      </p:pic>
      <p:sp>
        <p:nvSpPr>
          <p:cNvPr id="9" name="Content Placeholder 2"/>
          <p:cNvSpPr txBox="1">
            <a:spLocks/>
          </p:cNvSpPr>
          <p:nvPr/>
        </p:nvSpPr>
        <p:spPr>
          <a:xfrm>
            <a:off x="685799" y="3938634"/>
            <a:ext cx="7543800" cy="36805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3" indent="-976313">
              <a:lnSpc>
                <a:spcPct val="100000"/>
              </a:lnSpc>
              <a:buFont typeface="Arial" panose="020B0604020202020204" pitchFamily="34" charset="0"/>
              <a:buNone/>
            </a:pPr>
            <a:r>
              <a:rPr lang="en-US" sz="1600" b="1" dirty="0" smtClean="0">
                <a:solidFill>
                  <a:srgbClr val="182752"/>
                </a:solidFill>
              </a:rPr>
              <a:t>Table 8.1</a:t>
            </a:r>
            <a:r>
              <a:rPr lang="en-US" sz="1600" b="1" smtClean="0">
                <a:solidFill>
                  <a:srgbClr val="182752"/>
                </a:solidFill>
              </a:rPr>
              <a:t>	</a:t>
            </a:r>
            <a:r>
              <a:rPr lang="en-US" sz="1600" b="1" smtClean="0">
                <a:solidFill>
                  <a:srgbClr val="873B1F"/>
                </a:solidFill>
              </a:rPr>
              <a:t>General Form of the ANOVA Table</a:t>
            </a:r>
            <a:endParaRPr lang="en-US" sz="1600" b="1" i="1" dirty="0">
              <a:solidFill>
                <a:srgbClr val="873B1F"/>
              </a:solidFill>
            </a:endParaRPr>
          </a:p>
        </p:txBody>
      </p:sp>
    </p:spTree>
    <p:extLst>
      <p:ext uri="{BB962C8B-B14F-4D97-AF65-F5344CB8AC3E}">
        <p14:creationId xmlns:p14="http://schemas.microsoft.com/office/powerpoint/2010/main" val="1990900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8.3 Testing the Overall Model</a:t>
            </a:r>
          </a:p>
        </p:txBody>
      </p:sp>
      <p:sp>
        <p:nvSpPr>
          <p:cNvPr id="3" name="Content Placeholder 2"/>
          <p:cNvSpPr>
            <a:spLocks noGrp="1"/>
          </p:cNvSpPr>
          <p:nvPr>
            <p:ph idx="1"/>
          </p:nvPr>
        </p:nvSpPr>
        <p:spPr>
          <a:xfrm>
            <a:off x="685800" y="1597572"/>
            <a:ext cx="7543800" cy="4582566"/>
          </a:xfrm>
        </p:spPr>
        <p:txBody>
          <a:bodyPr>
            <a:normAutofit/>
          </a:bodyPr>
          <a:lstStyle/>
          <a:p>
            <a:r>
              <a:rPr lang="en-US" dirty="0"/>
              <a:t>The decision rule for all the tests </a:t>
            </a:r>
          </a:p>
          <a:p>
            <a:pPr marL="460375" lvl="1" indent="-231775"/>
            <a:r>
              <a:rPr lang="en-US" dirty="0"/>
              <a:t>is </a:t>
            </a:r>
            <a:r>
              <a:rPr lang="en-US" b="1" dirty="0"/>
              <a:t>reject H</a:t>
            </a:r>
            <a:r>
              <a:rPr lang="en-US" b="1" baseline="-25000" dirty="0"/>
              <a:t>0</a:t>
            </a:r>
            <a:r>
              <a:rPr lang="en-US" b="1" dirty="0"/>
              <a:t> if </a:t>
            </a:r>
            <a:r>
              <a:rPr lang="en-US" b="1" i="1" dirty="0"/>
              <a:t>P</a:t>
            </a:r>
            <a:r>
              <a:rPr lang="en-US" b="1" dirty="0"/>
              <a:t> &lt; </a:t>
            </a:r>
            <a:r>
              <a:rPr lang="en-US" b="1" dirty="0">
                <a:sym typeface="Symbol" pitchFamily="18" charset="2"/>
              </a:rPr>
              <a:t></a:t>
            </a:r>
            <a:r>
              <a:rPr lang="en-US" b="1" dirty="0"/>
              <a:t> </a:t>
            </a:r>
            <a:r>
              <a:rPr lang="en-US" dirty="0"/>
              <a:t>where p is the observed significance level, and</a:t>
            </a:r>
          </a:p>
          <a:p>
            <a:pPr marL="460375" lvl="1" indent="-231775"/>
            <a:r>
              <a:rPr lang="en-US" dirty="0"/>
              <a:t> </a:t>
            </a:r>
            <a:r>
              <a:rPr lang="en-US" dirty="0">
                <a:sym typeface="Symbol" pitchFamily="18" charset="2"/>
              </a:rPr>
              <a:t></a:t>
            </a:r>
            <a:r>
              <a:rPr lang="en-US" dirty="0"/>
              <a:t> is the significance level used for testing, typically 0.05. </a:t>
            </a:r>
          </a:p>
          <a:p>
            <a:pPr marL="460375" lvl="1" indent="-231775"/>
            <a:r>
              <a:rPr lang="en-US" i="1" dirty="0"/>
              <a:t>The rule implies that we </a:t>
            </a:r>
            <a:r>
              <a:rPr lang="en-US" b="1" i="1" dirty="0"/>
              <a:t>do not reject H</a:t>
            </a:r>
            <a:r>
              <a:rPr lang="en-US" b="1" i="1" baseline="-25000" dirty="0"/>
              <a:t>0</a:t>
            </a:r>
            <a:r>
              <a:rPr lang="en-US" b="1" i="1" dirty="0"/>
              <a:t> if P &gt; </a:t>
            </a:r>
            <a:r>
              <a:rPr lang="en-US" b="1" i="1" dirty="0">
                <a:sym typeface="Symbol" pitchFamily="18" charset="2"/>
              </a:rPr>
              <a:t></a:t>
            </a:r>
            <a:r>
              <a:rPr lang="en-US" b="1" i="1" dirty="0"/>
              <a:t>.</a:t>
            </a:r>
          </a:p>
          <a:p>
            <a:pPr>
              <a:spcBef>
                <a:spcPts val="2200"/>
              </a:spcBef>
            </a:pPr>
            <a:r>
              <a:rPr lang="en-US" b="1" dirty="0" smtClean="0"/>
              <a:t>Degrees </a:t>
            </a:r>
            <a:r>
              <a:rPr lang="en-US" b="1" dirty="0"/>
              <a:t>of Freedom (DF):</a:t>
            </a:r>
          </a:p>
          <a:p>
            <a:pPr lvl="1"/>
            <a:r>
              <a:rPr lang="en-US" dirty="0"/>
              <a:t>n = sample size</a:t>
            </a:r>
          </a:p>
          <a:p>
            <a:pPr lvl="1"/>
            <a:r>
              <a:rPr lang="en-US" dirty="0"/>
              <a:t>K = # explanatory variables</a:t>
            </a:r>
          </a:p>
          <a:p>
            <a:pPr lvl="1"/>
            <a:r>
              <a:rPr lang="en-US" dirty="0"/>
              <a:t>DF = </a:t>
            </a:r>
            <a:r>
              <a:rPr lang="en-US" dirty="0" smtClean="0"/>
              <a:t>n-K-1</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11</a:t>
            </a:fld>
            <a:endParaRPr lang="en-US" dirty="0"/>
          </a:p>
        </p:txBody>
      </p:sp>
      <p:sp>
        <p:nvSpPr>
          <p:cNvPr id="8" name="TextBox 7"/>
          <p:cNvSpPr txBox="1"/>
          <p:nvPr/>
        </p:nvSpPr>
        <p:spPr>
          <a:xfrm>
            <a:off x="685799" y="4958983"/>
            <a:ext cx="7543799" cy="276999"/>
          </a:xfrm>
          <a:prstGeom prst="rect">
            <a:avLst/>
          </a:prstGeom>
          <a:noFill/>
        </p:spPr>
        <p:txBody>
          <a:bodyPr wrap="square" lIns="0" tIns="0" rIns="0" bIns="0" rtlCol="0">
            <a:spAutoFit/>
          </a:bodyPr>
          <a:lstStyle/>
          <a:p>
            <a:r>
              <a:rPr lang="en-US" b="1" dirty="0" smtClean="0">
                <a:solidFill>
                  <a:srgbClr val="873B1F"/>
                </a:solidFill>
                <a:latin typeface="Arial" charset="0"/>
                <a:ea typeface="Arial" charset="0"/>
                <a:cs typeface="Arial" charset="0"/>
              </a:rPr>
              <a:t>Question: </a:t>
            </a:r>
            <a:r>
              <a:rPr lang="en-US" dirty="0" smtClean="0">
                <a:solidFill>
                  <a:srgbClr val="873B1F"/>
                </a:solidFill>
                <a:latin typeface="Arial" charset="0"/>
                <a:ea typeface="Arial" charset="0"/>
                <a:cs typeface="Arial" charset="0"/>
              </a:rPr>
              <a:t>Why do we “lose” degrees of freedom?</a:t>
            </a:r>
            <a:endParaRPr lang="en-US" dirty="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741486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33334" y="3012974"/>
            <a:ext cx="7596266" cy="1117906"/>
          </a:xfrm>
          <a:prstGeom prst="rect">
            <a:avLst/>
          </a:prstGeom>
        </p:spPr>
      </p:pic>
      <p:sp>
        <p:nvSpPr>
          <p:cNvPr id="2" name="Title 1"/>
          <p:cNvSpPr>
            <a:spLocks noGrp="1"/>
          </p:cNvSpPr>
          <p:nvPr>
            <p:ph type="title"/>
          </p:nvPr>
        </p:nvSpPr>
        <p:spPr/>
        <p:txBody>
          <a:bodyPr/>
          <a:lstStyle/>
          <a:p>
            <a:r>
              <a:rPr lang="en-US" dirty="0"/>
              <a:t>8.3 Testing the Overall Model</a:t>
            </a:r>
          </a:p>
        </p:txBody>
      </p:sp>
      <p:sp>
        <p:nvSpPr>
          <p:cNvPr id="3" name="Content Placeholder 2"/>
          <p:cNvSpPr>
            <a:spLocks noGrp="1"/>
          </p:cNvSpPr>
          <p:nvPr>
            <p:ph idx="1"/>
          </p:nvPr>
        </p:nvSpPr>
        <p:spPr>
          <a:xfrm>
            <a:off x="685800" y="1597572"/>
            <a:ext cx="7543800" cy="4582566"/>
          </a:xfrm>
        </p:spPr>
        <p:txBody>
          <a:bodyPr>
            <a:normAutofit/>
          </a:bodyPr>
          <a:lstStyle/>
          <a:p>
            <a:pPr marL="230188" indent="-230188"/>
            <a:r>
              <a:rPr lang="en-US" dirty="0"/>
              <a:t>Overall </a:t>
            </a:r>
            <a:r>
              <a:rPr lang="en-US" i="1" dirty="0"/>
              <a:t>F</a:t>
            </a:r>
            <a:r>
              <a:rPr lang="en-US" dirty="0"/>
              <a:t> test--is the overall model of value?</a:t>
            </a:r>
          </a:p>
          <a:p>
            <a:pPr marL="460375" lvl="1" indent="-231775"/>
            <a:r>
              <a:rPr lang="en-US" dirty="0"/>
              <a:t>H</a:t>
            </a:r>
            <a:r>
              <a:rPr lang="en-US" baseline="-25000" dirty="0"/>
              <a:t>0</a:t>
            </a:r>
            <a:r>
              <a:rPr lang="en-US" dirty="0"/>
              <a:t>: all slopes are zero vs. H</a:t>
            </a:r>
            <a:r>
              <a:rPr lang="en-US" baseline="-25000" dirty="0"/>
              <a:t>A</a:t>
            </a:r>
            <a:r>
              <a:rPr lang="en-US" dirty="0"/>
              <a:t>: at least one slope non-zero</a:t>
            </a:r>
          </a:p>
          <a:p>
            <a:pPr marL="230188" indent="-230188">
              <a:spcBef>
                <a:spcPts val="2200"/>
              </a:spcBef>
            </a:pPr>
            <a:r>
              <a:rPr lang="en-US" dirty="0" smtClean="0"/>
              <a:t>Reject </a:t>
            </a:r>
            <a:r>
              <a:rPr lang="en-US" dirty="0"/>
              <a:t>H</a:t>
            </a:r>
            <a:r>
              <a:rPr lang="en-US" baseline="-25000" dirty="0"/>
              <a:t>0</a:t>
            </a:r>
            <a:r>
              <a:rPr lang="en-US" dirty="0"/>
              <a:t> if </a:t>
            </a:r>
            <a:r>
              <a:rPr lang="en-US" dirty="0" err="1"/>
              <a:t>F</a:t>
            </a:r>
            <a:r>
              <a:rPr lang="en-US" baseline="-25000" dirty="0" err="1"/>
              <a:t>observed</a:t>
            </a:r>
            <a:r>
              <a:rPr lang="en-US" dirty="0"/>
              <a:t> &gt; </a:t>
            </a:r>
            <a:r>
              <a:rPr lang="en-US" dirty="0" err="1"/>
              <a:t>F</a:t>
            </a:r>
            <a:r>
              <a:rPr lang="en-US" baseline="-25000" dirty="0" err="1"/>
              <a:t>tables</a:t>
            </a:r>
            <a:r>
              <a:rPr lang="en-US" baseline="-25000" dirty="0"/>
              <a:t> </a:t>
            </a:r>
            <a:r>
              <a:rPr lang="en-US" dirty="0"/>
              <a:t>  OR if P &lt; </a:t>
            </a:r>
            <a:r>
              <a:rPr lang="el-GR" dirty="0"/>
              <a:t>α</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12</a:t>
            </a:fld>
            <a:endParaRPr lang="en-US" dirty="0"/>
          </a:p>
        </p:txBody>
      </p:sp>
      <p:sp>
        <p:nvSpPr>
          <p:cNvPr id="8" name="TextBox 7"/>
          <p:cNvSpPr txBox="1"/>
          <p:nvPr/>
        </p:nvSpPr>
        <p:spPr>
          <a:xfrm>
            <a:off x="633333" y="4669155"/>
            <a:ext cx="7543799" cy="276999"/>
          </a:xfrm>
          <a:prstGeom prst="rect">
            <a:avLst/>
          </a:prstGeom>
          <a:noFill/>
        </p:spPr>
        <p:txBody>
          <a:bodyPr wrap="square" lIns="0" tIns="0" rIns="0" bIns="0" rtlCol="0">
            <a:spAutoFit/>
          </a:bodyPr>
          <a:lstStyle/>
          <a:p>
            <a:r>
              <a:rPr lang="en-US" b="1" dirty="0" smtClean="0">
                <a:solidFill>
                  <a:srgbClr val="873B1F"/>
                </a:solidFill>
                <a:latin typeface="Arial" charset="0"/>
                <a:ea typeface="Arial" charset="0"/>
                <a:cs typeface="Arial" charset="0"/>
              </a:rPr>
              <a:t>Question: </a:t>
            </a:r>
            <a:r>
              <a:rPr lang="en-US" dirty="0" smtClean="0">
                <a:solidFill>
                  <a:srgbClr val="873B1F"/>
                </a:solidFill>
                <a:latin typeface="Arial" charset="0"/>
                <a:ea typeface="Arial" charset="0"/>
                <a:cs typeface="Arial" charset="0"/>
              </a:rPr>
              <a:t>What is the conclusion?</a:t>
            </a:r>
            <a:endParaRPr lang="en-US" dirty="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1537247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8.3 Testing the Overall Model</a:t>
            </a:r>
          </a:p>
        </p:txBody>
      </p:sp>
      <p:sp>
        <p:nvSpPr>
          <p:cNvPr id="3" name="Content Placeholder 2"/>
          <p:cNvSpPr>
            <a:spLocks noGrp="1"/>
          </p:cNvSpPr>
          <p:nvPr>
            <p:ph idx="1"/>
          </p:nvPr>
        </p:nvSpPr>
        <p:spPr>
          <a:xfrm>
            <a:off x="685800" y="1481328"/>
            <a:ext cx="7543800" cy="4761817"/>
          </a:xfrm>
        </p:spPr>
        <p:txBody>
          <a:bodyPr/>
          <a:lstStyle/>
          <a:p>
            <a:pPr marL="0" indent="0">
              <a:buNone/>
            </a:pPr>
            <a:r>
              <a:rPr lang="en-US" sz="2400" b="1" dirty="0" smtClean="0">
                <a:solidFill>
                  <a:srgbClr val="873B1F"/>
                </a:solidFill>
              </a:rPr>
              <a:t>ANOVA in Simple Regression</a:t>
            </a:r>
          </a:p>
          <a:p>
            <a:pPr marL="0" indent="0">
              <a:buNone/>
            </a:pPr>
            <a:r>
              <a:rPr lang="en-US" b="1" dirty="0" smtClean="0"/>
              <a:t>Summary Measures</a:t>
            </a:r>
          </a:p>
          <a:p>
            <a:r>
              <a:rPr lang="en-US" sz="1800" dirty="0"/>
              <a:t>Mean Square Error:  </a:t>
            </a:r>
          </a:p>
          <a:p>
            <a:endParaRPr lang="en-US" sz="1800" dirty="0"/>
          </a:p>
          <a:p>
            <a:endParaRPr lang="en-US" sz="1800" dirty="0"/>
          </a:p>
          <a:p>
            <a:endParaRPr lang="en-US" sz="1800" dirty="0"/>
          </a:p>
          <a:p>
            <a:r>
              <a:rPr lang="en-US" sz="1800" dirty="0"/>
              <a:t>Root Mean Square Error (RMSE): </a:t>
            </a:r>
          </a:p>
          <a:p>
            <a:r>
              <a:rPr lang="en-US" sz="1800" dirty="0"/>
              <a:t>Coefficient of Determination (</a:t>
            </a:r>
            <a:r>
              <a:rPr lang="en-US" sz="1800" i="1" dirty="0"/>
              <a:t>R</a:t>
            </a:r>
            <a:r>
              <a:rPr lang="en-US" sz="1800" i="1" baseline="30000" dirty="0"/>
              <a:t>2</a:t>
            </a:r>
            <a:r>
              <a:rPr lang="en-US" sz="1800" dirty="0"/>
              <a:t>):</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13</a:t>
            </a:fld>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199292221"/>
              </p:ext>
            </p:extLst>
          </p:nvPr>
        </p:nvGraphicFramePr>
        <p:xfrm>
          <a:off x="2205231" y="2567863"/>
          <a:ext cx="4400003" cy="886154"/>
        </p:xfrm>
        <a:graphic>
          <a:graphicData uri="http://schemas.openxmlformats.org/presentationml/2006/ole">
            <mc:AlternateContent xmlns:mc="http://schemas.openxmlformats.org/markup-compatibility/2006">
              <mc:Choice xmlns:v="urn:schemas-microsoft-com:vml" Requires="v">
                <p:oleObj spid="_x0000_s9284" name="Equation" r:id="rId3" imgW="3149280" imgH="634680" progId="Equation.DSMT4">
                  <p:embed/>
                </p:oleObj>
              </mc:Choice>
              <mc:Fallback>
                <p:oleObj name="Equation" r:id="rId3" imgW="3149280" imgH="634680" progId="Equation.DSMT4">
                  <p:embed/>
                  <p:pic>
                    <p:nvPicPr>
                      <p:cNvPr id="0" name=""/>
                      <p:cNvPicPr>
                        <a:picLocks noChangeAspect="1" noChangeArrowheads="1"/>
                      </p:cNvPicPr>
                      <p:nvPr/>
                    </p:nvPicPr>
                    <p:blipFill>
                      <a:blip r:embed="rId4"/>
                      <a:srcRect/>
                      <a:stretch>
                        <a:fillRect/>
                      </a:stretch>
                    </p:blipFill>
                    <p:spPr bwMode="auto">
                      <a:xfrm>
                        <a:off x="2205231" y="2567863"/>
                        <a:ext cx="4400003" cy="886154"/>
                      </a:xfrm>
                      <a:prstGeom prst="rect">
                        <a:avLst/>
                      </a:prstGeom>
                      <a:noFill/>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184719398"/>
              </p:ext>
            </p:extLst>
          </p:nvPr>
        </p:nvGraphicFramePr>
        <p:xfrm>
          <a:off x="4457700" y="3670898"/>
          <a:ext cx="1700232" cy="415159"/>
        </p:xfrm>
        <a:graphic>
          <a:graphicData uri="http://schemas.openxmlformats.org/presentationml/2006/ole">
            <mc:AlternateContent xmlns:mc="http://schemas.openxmlformats.org/markup-compatibility/2006">
              <mc:Choice xmlns:v="urn:schemas-microsoft-com:vml" Requires="v">
                <p:oleObj spid="_x0000_s9285" name="Equation" r:id="rId5" imgW="1041120" imgH="253800" progId="Equation.DSMT4">
                  <p:embed/>
                </p:oleObj>
              </mc:Choice>
              <mc:Fallback>
                <p:oleObj name="Equation" r:id="rId5" imgW="1041120" imgH="253800" progId="Equation.DSMT4">
                  <p:embed/>
                  <p:pic>
                    <p:nvPicPr>
                      <p:cNvPr id="0" name=""/>
                      <p:cNvPicPr>
                        <a:picLocks noChangeAspect="1" noChangeArrowheads="1"/>
                      </p:cNvPicPr>
                      <p:nvPr/>
                    </p:nvPicPr>
                    <p:blipFill>
                      <a:blip r:embed="rId6"/>
                      <a:srcRect/>
                      <a:stretch>
                        <a:fillRect/>
                      </a:stretch>
                    </p:blipFill>
                    <p:spPr bwMode="auto">
                      <a:xfrm>
                        <a:off x="4457700" y="3670898"/>
                        <a:ext cx="1700232" cy="415159"/>
                      </a:xfrm>
                      <a:prstGeom prst="rect">
                        <a:avLst/>
                      </a:prstGeom>
                      <a:noFill/>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937367600"/>
              </p:ext>
            </p:extLst>
          </p:nvPr>
        </p:nvGraphicFramePr>
        <p:xfrm>
          <a:off x="2683973" y="4603614"/>
          <a:ext cx="3776054" cy="940676"/>
        </p:xfrm>
        <a:graphic>
          <a:graphicData uri="http://schemas.openxmlformats.org/presentationml/2006/ole">
            <mc:AlternateContent xmlns:mc="http://schemas.openxmlformats.org/markup-compatibility/2006">
              <mc:Choice xmlns:v="urn:schemas-microsoft-com:vml" Requires="v">
                <p:oleObj spid="_x0000_s9286" name="Equation" r:id="rId7" imgW="2552400" imgH="634680" progId="Equation.DSMT4">
                  <p:embed/>
                </p:oleObj>
              </mc:Choice>
              <mc:Fallback>
                <p:oleObj name="Equation" r:id="rId7" imgW="2552400" imgH="634680" progId="Equation.DSMT4">
                  <p:embed/>
                  <p:pic>
                    <p:nvPicPr>
                      <p:cNvPr id="0" name=""/>
                      <p:cNvPicPr>
                        <a:picLocks noChangeAspect="1" noChangeArrowheads="1"/>
                      </p:cNvPicPr>
                      <p:nvPr/>
                    </p:nvPicPr>
                    <p:blipFill>
                      <a:blip r:embed="rId8"/>
                      <a:srcRect/>
                      <a:stretch>
                        <a:fillRect/>
                      </a:stretch>
                    </p:blipFill>
                    <p:spPr bwMode="auto">
                      <a:xfrm>
                        <a:off x="2683973" y="4603614"/>
                        <a:ext cx="3776054" cy="940676"/>
                      </a:xfrm>
                      <a:prstGeom prst="rect">
                        <a:avLst/>
                      </a:prstGeom>
                      <a:noFill/>
                      <a:extLst/>
                    </p:spPr>
                  </p:pic>
                </p:oleObj>
              </mc:Fallback>
            </mc:AlternateContent>
          </a:graphicData>
        </a:graphic>
      </p:graphicFrame>
      <p:sp>
        <p:nvSpPr>
          <p:cNvPr id="21" name="TextBox 20"/>
          <p:cNvSpPr txBox="1"/>
          <p:nvPr/>
        </p:nvSpPr>
        <p:spPr>
          <a:xfrm>
            <a:off x="633332" y="5744117"/>
            <a:ext cx="7543799" cy="276999"/>
          </a:xfrm>
          <a:prstGeom prst="rect">
            <a:avLst/>
          </a:prstGeom>
          <a:noFill/>
        </p:spPr>
        <p:txBody>
          <a:bodyPr wrap="square" lIns="0" tIns="0" rIns="0" bIns="0" rtlCol="0">
            <a:spAutoFit/>
          </a:bodyPr>
          <a:lstStyle/>
          <a:p>
            <a:r>
              <a:rPr lang="en-US" dirty="0" smtClean="0">
                <a:solidFill>
                  <a:srgbClr val="873B1F"/>
                </a:solidFill>
                <a:latin typeface="Arial" charset="0"/>
                <a:ea typeface="Arial" charset="0"/>
                <a:cs typeface="Arial" charset="0"/>
              </a:rPr>
              <a:t>Interpret </a:t>
            </a:r>
            <a:r>
              <a:rPr lang="en-US" i="1" dirty="0" smtClean="0">
                <a:solidFill>
                  <a:srgbClr val="873B1F"/>
                </a:solidFill>
                <a:latin typeface="Arial" charset="0"/>
                <a:ea typeface="Arial" charset="0"/>
                <a:cs typeface="Arial" charset="0"/>
              </a:rPr>
              <a:t>S</a:t>
            </a:r>
            <a:r>
              <a:rPr lang="en-US" dirty="0" smtClean="0">
                <a:solidFill>
                  <a:srgbClr val="873B1F"/>
                </a:solidFill>
                <a:latin typeface="Arial" charset="0"/>
                <a:ea typeface="Arial" charset="0"/>
                <a:cs typeface="Arial" charset="0"/>
              </a:rPr>
              <a:t> and </a:t>
            </a:r>
            <a:r>
              <a:rPr lang="en-US" i="1" spc="300" dirty="0" smtClean="0">
                <a:solidFill>
                  <a:srgbClr val="873B1F"/>
                </a:solidFill>
                <a:latin typeface="Arial" charset="0"/>
                <a:ea typeface="Arial" charset="0"/>
                <a:cs typeface="Arial" charset="0"/>
              </a:rPr>
              <a:t>R</a:t>
            </a:r>
            <a:r>
              <a:rPr lang="en-US" spc="300" baseline="30000" dirty="0" smtClean="0">
                <a:solidFill>
                  <a:srgbClr val="873B1F"/>
                </a:solidFill>
                <a:latin typeface="Arial" charset="0"/>
                <a:ea typeface="Arial" charset="0"/>
                <a:cs typeface="Arial" charset="0"/>
              </a:rPr>
              <a:t>2</a:t>
            </a:r>
            <a:endParaRPr lang="en-US" spc="300" baseline="30000" dirty="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2086434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8.3 Testing the Overall Model</a:t>
            </a:r>
          </a:p>
        </p:txBody>
      </p:sp>
      <p:sp>
        <p:nvSpPr>
          <p:cNvPr id="3" name="Content Placeholder 2"/>
          <p:cNvSpPr>
            <a:spLocks noGrp="1"/>
          </p:cNvSpPr>
          <p:nvPr>
            <p:ph idx="1"/>
          </p:nvPr>
        </p:nvSpPr>
        <p:spPr>
          <a:xfrm>
            <a:off x="685800" y="1481328"/>
            <a:ext cx="7543800" cy="4761817"/>
          </a:xfrm>
        </p:spPr>
        <p:txBody>
          <a:bodyPr/>
          <a:lstStyle/>
          <a:p>
            <a:pPr marL="0" indent="0">
              <a:buNone/>
            </a:pPr>
            <a:r>
              <a:rPr lang="en-US" sz="2400" b="1" dirty="0" smtClean="0">
                <a:solidFill>
                  <a:srgbClr val="873B1F"/>
                </a:solidFill>
              </a:rPr>
              <a:t>ANOVA in Simple Regression</a:t>
            </a:r>
          </a:p>
          <a:p>
            <a:pPr marL="0" indent="0">
              <a:buNone/>
            </a:pPr>
            <a:r>
              <a:rPr lang="en-US" b="1" dirty="0" smtClean="0"/>
              <a:t>Summary Measures</a:t>
            </a:r>
          </a:p>
          <a:p>
            <a:r>
              <a:rPr lang="en-US" sz="1800" dirty="0"/>
              <a:t>Adjusted Coefficient of Determination:   </a:t>
            </a:r>
          </a:p>
          <a:p>
            <a:endParaRPr lang="en-US" sz="1800" dirty="0"/>
          </a:p>
          <a:p>
            <a:endParaRPr lang="en-US" sz="1800" dirty="0"/>
          </a:p>
          <a:p>
            <a:endParaRPr lang="en-US" sz="1800" dirty="0"/>
          </a:p>
          <a:p>
            <a:r>
              <a:rPr lang="en-US" sz="1800" dirty="0"/>
              <a:t>Relationship between </a:t>
            </a:r>
            <a:r>
              <a:rPr lang="en-US" sz="1800" i="1" dirty="0"/>
              <a:t>F</a:t>
            </a:r>
            <a:r>
              <a:rPr lang="en-US" sz="1800" dirty="0"/>
              <a:t> and </a:t>
            </a:r>
            <a:r>
              <a:rPr lang="en-US" sz="1800" i="1" dirty="0"/>
              <a:t>R</a:t>
            </a:r>
            <a:r>
              <a:rPr lang="en-US" sz="1800" i="1" baseline="30000" dirty="0"/>
              <a:t>2</a:t>
            </a:r>
            <a:r>
              <a:rPr lang="en-US" sz="1800" baseline="30000" dirty="0"/>
              <a:t> </a:t>
            </a:r>
            <a:r>
              <a:rPr lang="en-US" sz="1800" dirty="0"/>
              <a:t>:</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14</a:t>
            </a:fld>
            <a:endParaRPr lang="en-US" dirty="0"/>
          </a:p>
        </p:txBody>
      </p:sp>
      <p:sp>
        <p:nvSpPr>
          <p:cNvPr id="21" name="TextBox 20"/>
          <p:cNvSpPr txBox="1"/>
          <p:nvPr/>
        </p:nvSpPr>
        <p:spPr>
          <a:xfrm>
            <a:off x="633333" y="5309532"/>
            <a:ext cx="7543799" cy="553998"/>
          </a:xfrm>
          <a:prstGeom prst="rect">
            <a:avLst/>
          </a:prstGeom>
          <a:noFill/>
        </p:spPr>
        <p:txBody>
          <a:bodyPr wrap="square" lIns="0" tIns="0" rIns="0" bIns="0" rtlCol="0">
            <a:spAutoFit/>
          </a:bodyPr>
          <a:lstStyle/>
          <a:p>
            <a:r>
              <a:rPr lang="en-US" b="1" dirty="0" smtClean="0">
                <a:solidFill>
                  <a:srgbClr val="873B1F"/>
                </a:solidFill>
                <a:latin typeface="Arial" charset="0"/>
                <a:ea typeface="Arial" charset="0"/>
                <a:cs typeface="Arial" charset="0"/>
              </a:rPr>
              <a:t>Question: </a:t>
            </a:r>
            <a:r>
              <a:rPr lang="en-US" dirty="0" smtClean="0">
                <a:solidFill>
                  <a:srgbClr val="873B1F"/>
                </a:solidFill>
                <a:latin typeface="Arial" charset="0"/>
                <a:ea typeface="Arial" charset="0"/>
                <a:cs typeface="Arial" charset="0"/>
              </a:rPr>
              <a:t>Would a test using </a:t>
            </a:r>
            <a:r>
              <a:rPr lang="en-US" i="1" spc="300" dirty="0" smtClean="0">
                <a:solidFill>
                  <a:srgbClr val="873B1F"/>
                </a:solidFill>
                <a:latin typeface="Arial" charset="0"/>
                <a:ea typeface="Arial" charset="0"/>
                <a:cs typeface="Arial" charset="0"/>
              </a:rPr>
              <a:t>R</a:t>
            </a:r>
            <a:r>
              <a:rPr lang="en-US" spc="300" baseline="30000" dirty="0" smtClean="0">
                <a:solidFill>
                  <a:srgbClr val="873B1F"/>
                </a:solidFill>
                <a:latin typeface="Arial" charset="0"/>
                <a:ea typeface="Arial" charset="0"/>
                <a:cs typeface="Arial" charset="0"/>
              </a:rPr>
              <a:t>2</a:t>
            </a:r>
            <a:r>
              <a:rPr lang="en-US" dirty="0" smtClean="0">
                <a:solidFill>
                  <a:srgbClr val="873B1F"/>
                </a:solidFill>
                <a:latin typeface="Arial" charset="0"/>
                <a:ea typeface="Arial" charset="0"/>
                <a:cs typeface="Arial" charset="0"/>
              </a:rPr>
              <a:t> lead to different conclusions than the </a:t>
            </a:r>
            <a:r>
              <a:rPr lang="en-US" i="1" dirty="0" smtClean="0">
                <a:solidFill>
                  <a:srgbClr val="873B1F"/>
                </a:solidFill>
                <a:latin typeface="Arial" charset="0"/>
                <a:ea typeface="Arial" charset="0"/>
                <a:cs typeface="Arial" charset="0"/>
              </a:rPr>
              <a:t>F</a:t>
            </a:r>
            <a:r>
              <a:rPr lang="en-US" dirty="0" smtClean="0">
                <a:solidFill>
                  <a:srgbClr val="873B1F"/>
                </a:solidFill>
                <a:latin typeface="Arial" charset="0"/>
                <a:ea typeface="Arial" charset="0"/>
                <a:cs typeface="Arial" charset="0"/>
              </a:rPr>
              <a:t> test? Why or why not?</a:t>
            </a:r>
            <a:endParaRPr lang="en-US" spc="300" baseline="30000" dirty="0">
              <a:solidFill>
                <a:srgbClr val="873B1F"/>
              </a:solidFill>
              <a:latin typeface="Arial" charset="0"/>
              <a:ea typeface="Arial" charset="0"/>
              <a:cs typeface="Arial"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846028711"/>
              </p:ext>
            </p:extLst>
          </p:nvPr>
        </p:nvGraphicFramePr>
        <p:xfrm>
          <a:off x="2280745" y="2703833"/>
          <a:ext cx="4584809" cy="663364"/>
        </p:xfrm>
        <a:graphic>
          <a:graphicData uri="http://schemas.openxmlformats.org/presentationml/2006/ole">
            <mc:AlternateContent xmlns:mc="http://schemas.openxmlformats.org/markup-compatibility/2006">
              <mc:Choice xmlns:v="urn:schemas-microsoft-com:vml" Requires="v">
                <p:oleObj spid="_x0000_s10289" name="Equation" r:id="rId3" imgW="2895480" imgH="419040" progId="Equation.DSMT4">
                  <p:embed/>
                </p:oleObj>
              </mc:Choice>
              <mc:Fallback>
                <p:oleObj name="Equation" r:id="rId3" imgW="2895480" imgH="419040" progId="Equation.DSMT4">
                  <p:embed/>
                  <p:pic>
                    <p:nvPicPr>
                      <p:cNvPr id="0" name=""/>
                      <p:cNvPicPr>
                        <a:picLocks noChangeAspect="1" noChangeArrowheads="1"/>
                      </p:cNvPicPr>
                      <p:nvPr/>
                    </p:nvPicPr>
                    <p:blipFill>
                      <a:blip r:embed="rId4"/>
                      <a:srcRect/>
                      <a:stretch>
                        <a:fillRect/>
                      </a:stretch>
                    </p:blipFill>
                    <p:spPr bwMode="auto">
                      <a:xfrm>
                        <a:off x="2280745" y="2703833"/>
                        <a:ext cx="4584809" cy="663364"/>
                      </a:xfrm>
                      <a:prstGeom prst="rect">
                        <a:avLst/>
                      </a:prstGeom>
                      <a:noFill/>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52809024"/>
              </p:ext>
            </p:extLst>
          </p:nvPr>
        </p:nvGraphicFramePr>
        <p:xfrm>
          <a:off x="3573516" y="4249487"/>
          <a:ext cx="1669043" cy="680430"/>
        </p:xfrm>
        <a:graphic>
          <a:graphicData uri="http://schemas.openxmlformats.org/presentationml/2006/ole">
            <mc:AlternateContent xmlns:mc="http://schemas.openxmlformats.org/markup-compatibility/2006">
              <mc:Choice xmlns:v="urn:schemas-microsoft-com:vml" Requires="v">
                <p:oleObj spid="_x0000_s10290" name="Equation" r:id="rId5" imgW="965200" imgH="393700" progId="">
                  <p:embed/>
                </p:oleObj>
              </mc:Choice>
              <mc:Fallback>
                <p:oleObj name="Equation" r:id="rId5" imgW="965200" imgH="3937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516" y="4249487"/>
                        <a:ext cx="1669043" cy="680430"/>
                      </a:xfrm>
                      <a:prstGeom prst="rect">
                        <a:avLst/>
                      </a:prstGeom>
                      <a:noFill/>
                      <a:extLst/>
                    </p:spPr>
                  </p:pic>
                </p:oleObj>
              </mc:Fallback>
            </mc:AlternateContent>
          </a:graphicData>
        </a:graphic>
      </p:graphicFrame>
    </p:spTree>
    <p:extLst>
      <p:ext uri="{BB962C8B-B14F-4D97-AF65-F5344CB8AC3E}">
        <p14:creationId xmlns:p14="http://schemas.microsoft.com/office/powerpoint/2010/main" val="148536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8.4 Testing Individual Coefficients</a:t>
            </a:r>
            <a:endParaRPr lang="en-US" dirty="0"/>
          </a:p>
        </p:txBody>
      </p:sp>
      <p:sp>
        <p:nvSpPr>
          <p:cNvPr id="3" name="Content Placeholder 2"/>
          <p:cNvSpPr>
            <a:spLocks noGrp="1"/>
          </p:cNvSpPr>
          <p:nvPr>
            <p:ph idx="1"/>
          </p:nvPr>
        </p:nvSpPr>
        <p:spPr/>
        <p:txBody>
          <a:bodyPr>
            <a:normAutofit/>
          </a:bodyPr>
          <a:lstStyle/>
          <a:p>
            <a:pPr>
              <a:lnSpc>
                <a:spcPts val="2200"/>
              </a:lnSpc>
            </a:pPr>
            <a:r>
              <a:rPr lang="en-US" i="1" dirty="0"/>
              <a:t>t</a:t>
            </a:r>
            <a:r>
              <a:rPr lang="en-US" dirty="0"/>
              <a:t>-tests: Are </a:t>
            </a:r>
            <a:r>
              <a:rPr lang="en-US" b="1" dirty="0">
                <a:solidFill>
                  <a:srgbClr val="873B1F"/>
                </a:solidFill>
              </a:rPr>
              <a:t>individual</a:t>
            </a:r>
            <a:r>
              <a:rPr lang="en-US" dirty="0">
                <a:solidFill>
                  <a:srgbClr val="873B1F"/>
                </a:solidFill>
              </a:rPr>
              <a:t> </a:t>
            </a:r>
            <a:r>
              <a:rPr lang="en-US" dirty="0"/>
              <a:t>variables worth retaining in the model, </a:t>
            </a:r>
            <a:r>
              <a:rPr lang="en-US" u="sng" dirty="0"/>
              <a:t>given that the other variables are already in the model</a:t>
            </a:r>
            <a:r>
              <a:rPr lang="en-US" dirty="0"/>
              <a:t>?</a:t>
            </a:r>
          </a:p>
          <a:p>
            <a:pPr lvl="1">
              <a:lnSpc>
                <a:spcPct val="80000"/>
              </a:lnSpc>
              <a:spcBef>
                <a:spcPts val="1100"/>
              </a:spcBef>
            </a:pPr>
            <a:r>
              <a:rPr lang="en-US" dirty="0"/>
              <a:t>H</a:t>
            </a:r>
            <a:r>
              <a:rPr lang="en-US" baseline="-25000" dirty="0"/>
              <a:t>0</a:t>
            </a:r>
            <a:r>
              <a:rPr lang="en-US" dirty="0"/>
              <a:t>: slope for </a:t>
            </a:r>
            <a:r>
              <a:rPr lang="en-US" i="1" dirty="0"/>
              <a:t>X</a:t>
            </a:r>
            <a:r>
              <a:rPr lang="en-US" i="1" baseline="-25000" dirty="0"/>
              <a:t>i</a:t>
            </a:r>
            <a:r>
              <a:rPr lang="en-US" dirty="0"/>
              <a:t> is zero, given other </a:t>
            </a:r>
            <a:r>
              <a:rPr lang="en-US" i="1" dirty="0"/>
              <a:t>X’s</a:t>
            </a:r>
            <a:r>
              <a:rPr lang="en-US" dirty="0"/>
              <a:t> in model;  </a:t>
            </a:r>
          </a:p>
          <a:p>
            <a:pPr lvl="1">
              <a:lnSpc>
                <a:spcPct val="80000"/>
              </a:lnSpc>
              <a:spcBef>
                <a:spcPts val="1100"/>
              </a:spcBef>
            </a:pPr>
            <a:r>
              <a:rPr lang="en-US" dirty="0"/>
              <a:t>H</a:t>
            </a:r>
            <a:r>
              <a:rPr lang="en-US" baseline="-25000" dirty="0"/>
              <a:t>A</a:t>
            </a:r>
            <a:r>
              <a:rPr lang="en-US" dirty="0"/>
              <a:t>: slope for </a:t>
            </a:r>
            <a:r>
              <a:rPr lang="en-US" i="1" dirty="0"/>
              <a:t>X</a:t>
            </a:r>
            <a:r>
              <a:rPr lang="en-US" i="1" baseline="-25000" dirty="0"/>
              <a:t>i</a:t>
            </a:r>
            <a:r>
              <a:rPr lang="en-US" dirty="0"/>
              <a:t> is not zero, given other </a:t>
            </a:r>
            <a:r>
              <a:rPr lang="en-US" i="1" dirty="0"/>
              <a:t>X’s</a:t>
            </a:r>
            <a:r>
              <a:rPr lang="en-US" dirty="0"/>
              <a:t> in model.</a:t>
            </a:r>
          </a:p>
          <a:p>
            <a:pPr>
              <a:lnSpc>
                <a:spcPct val="80000"/>
              </a:lnSpc>
              <a:spcBef>
                <a:spcPts val="2200"/>
              </a:spcBef>
            </a:pPr>
            <a:r>
              <a:rPr lang="en-US" sz="1800" dirty="0" smtClean="0"/>
              <a:t>In </a:t>
            </a:r>
            <a:r>
              <a:rPr lang="en-US" dirty="0"/>
              <a:t>multiple</a:t>
            </a:r>
            <a:r>
              <a:rPr lang="en-US" sz="1800" dirty="0"/>
              <a:t> regression (i.e. </a:t>
            </a:r>
            <a:r>
              <a:rPr lang="en-US" sz="1800" i="1" dirty="0"/>
              <a:t>K </a:t>
            </a:r>
            <a:r>
              <a:rPr lang="en-US" sz="1800" dirty="0"/>
              <a:t>&gt; 1), </a:t>
            </a:r>
            <a:r>
              <a:rPr lang="en-US" sz="1800" i="1" dirty="0"/>
              <a:t>F</a:t>
            </a:r>
            <a:r>
              <a:rPr lang="en-US" sz="1800" dirty="0"/>
              <a:t> provides an </a:t>
            </a:r>
            <a:r>
              <a:rPr lang="en-US" sz="1800" b="1" dirty="0">
                <a:solidFill>
                  <a:srgbClr val="873B1F"/>
                </a:solidFill>
              </a:rPr>
              <a:t>overall</a:t>
            </a:r>
            <a:r>
              <a:rPr lang="en-US" sz="1800" dirty="0">
                <a:solidFill>
                  <a:srgbClr val="873B1F"/>
                </a:solidFill>
              </a:rPr>
              <a:t> </a:t>
            </a:r>
            <a:r>
              <a:rPr lang="en-US" sz="1800" dirty="0"/>
              <a:t>test; </a:t>
            </a:r>
          </a:p>
          <a:p>
            <a:pPr lvl="1">
              <a:lnSpc>
                <a:spcPts val="2200"/>
              </a:lnSpc>
            </a:pPr>
            <a:r>
              <a:rPr lang="en-US" dirty="0"/>
              <a:t>the </a:t>
            </a:r>
            <a:r>
              <a:rPr lang="en-US" i="1" dirty="0"/>
              <a:t>t</a:t>
            </a:r>
            <a:r>
              <a:rPr lang="en-US" dirty="0"/>
              <a:t>-test gives information on individual coefficients, so that the two tests provide </a:t>
            </a:r>
            <a:r>
              <a:rPr lang="en-US" u="sng" dirty="0"/>
              <a:t>different</a:t>
            </a:r>
            <a:r>
              <a:rPr lang="en-US" dirty="0"/>
              <a:t> information</a:t>
            </a:r>
            <a:r>
              <a:rPr lang="en-US" dirty="0" smtClean="0"/>
              <a:t>.</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15</a:t>
            </a:fld>
            <a:endParaRPr lang="en-US" dirty="0"/>
          </a:p>
        </p:txBody>
      </p:sp>
      <p:sp>
        <p:nvSpPr>
          <p:cNvPr id="6" name="Content Placeholder 2"/>
          <p:cNvSpPr txBox="1">
            <a:spLocks/>
          </p:cNvSpPr>
          <p:nvPr/>
        </p:nvSpPr>
        <p:spPr>
          <a:xfrm>
            <a:off x="685799" y="4235637"/>
            <a:ext cx="7543800" cy="2102070"/>
          </a:xfrm>
          <a:prstGeom prst="rect">
            <a:avLst/>
          </a:prstGeom>
        </p:spPr>
        <p:txBody>
          <a:bodyPr vert="horz" lIns="0" tIns="0" rIns="0" bIns="0" numCol="2" rtlCol="0">
            <a:noAutofit/>
          </a:bodyPr>
          <a:lstStyle>
            <a:lvl1pPr marL="228600" indent="-228600" algn="l" defTabSz="914400" rtl="0" eaLnBrk="1" latinLnBrk="0" hangingPunct="1">
              <a:lnSpc>
                <a:spcPct val="9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en-US" sz="1800" b="1" dirty="0" smtClean="0">
                <a:solidFill>
                  <a:srgbClr val="873B1F"/>
                </a:solidFill>
              </a:rPr>
              <a:t>Test of a coefficient</a:t>
            </a:r>
          </a:p>
          <a:p>
            <a:pPr marL="180975" indent="-180975">
              <a:spcBef>
                <a:spcPts val="400"/>
              </a:spcBef>
            </a:pPr>
            <a:r>
              <a:rPr lang="en-US" sz="1800" dirty="0" smtClean="0"/>
              <a:t>H</a:t>
            </a:r>
            <a:r>
              <a:rPr lang="en-US" sz="1800" baseline="-25000" dirty="0" smtClean="0"/>
              <a:t>0</a:t>
            </a:r>
            <a:r>
              <a:rPr lang="en-US" sz="1800" dirty="0" smtClean="0"/>
              <a:t>: slope coefficient for </a:t>
            </a:r>
            <a:r>
              <a:rPr lang="en-US" sz="1800" i="1" dirty="0" smtClean="0"/>
              <a:t>X</a:t>
            </a:r>
            <a:r>
              <a:rPr lang="en-US" sz="1800" i="1" baseline="-25000" dirty="0" smtClean="0"/>
              <a:t>i</a:t>
            </a:r>
            <a:r>
              <a:rPr lang="en-US" sz="1800" dirty="0" smtClean="0"/>
              <a:t> is zero </a:t>
            </a:r>
            <a:br>
              <a:rPr lang="en-US" sz="1800" dirty="0" smtClean="0"/>
            </a:br>
            <a:r>
              <a:rPr lang="en-US" sz="1800" dirty="0" smtClean="0"/>
              <a:t>(</a:t>
            </a:r>
            <a:r>
              <a:rPr lang="en-US" sz="1800" i="1" dirty="0" smtClean="0"/>
              <a:t>X</a:t>
            </a:r>
            <a:r>
              <a:rPr lang="en-US" sz="1800" i="1" baseline="-25000" dirty="0" smtClean="0"/>
              <a:t>i</a:t>
            </a:r>
            <a:r>
              <a:rPr lang="en-US" sz="1800" dirty="0" smtClean="0"/>
              <a:t> does not add value to model, </a:t>
            </a:r>
            <a:br>
              <a:rPr lang="en-US" sz="1800" dirty="0" smtClean="0"/>
            </a:br>
            <a:r>
              <a:rPr lang="en-US" sz="1800" dirty="0" smtClean="0"/>
              <a:t>given other variables in the model)</a:t>
            </a:r>
          </a:p>
          <a:p>
            <a:pPr marL="180975" indent="-180975">
              <a:spcBef>
                <a:spcPts val="400"/>
              </a:spcBef>
            </a:pPr>
            <a:r>
              <a:rPr lang="en-US" sz="1800" dirty="0" smtClean="0"/>
              <a:t>H</a:t>
            </a:r>
            <a:r>
              <a:rPr lang="en-US" sz="1800" baseline="-25000" dirty="0" smtClean="0"/>
              <a:t>A</a:t>
            </a:r>
            <a:r>
              <a:rPr lang="en-US" sz="1800" dirty="0" smtClean="0"/>
              <a:t>: slope coefficient for </a:t>
            </a:r>
            <a:r>
              <a:rPr lang="en-US" sz="1800" i="1" dirty="0" smtClean="0"/>
              <a:t>X</a:t>
            </a:r>
            <a:r>
              <a:rPr lang="en-US" sz="1800" i="1" baseline="-25000" dirty="0" smtClean="0"/>
              <a:t>i</a:t>
            </a:r>
            <a:r>
              <a:rPr lang="en-US" sz="1800" dirty="0" smtClean="0"/>
              <a:t> is not zero (</a:t>
            </a:r>
            <a:r>
              <a:rPr lang="en-US" sz="1800" i="1" dirty="0" smtClean="0"/>
              <a:t>X</a:t>
            </a:r>
            <a:r>
              <a:rPr lang="en-US" sz="1800" i="1" baseline="-25000" dirty="0" smtClean="0"/>
              <a:t>i</a:t>
            </a:r>
            <a:r>
              <a:rPr lang="en-US" sz="1800" dirty="0" smtClean="0"/>
              <a:t> adds value, given other variables in the model)</a:t>
            </a:r>
          </a:p>
          <a:p>
            <a:pPr marL="0" indent="0">
              <a:spcBef>
                <a:spcPts val="2200"/>
              </a:spcBef>
              <a:buFont typeface="Arial" panose="020B0604020202020204" pitchFamily="34" charset="0"/>
              <a:buNone/>
            </a:pPr>
            <a:r>
              <a:rPr lang="en-US" sz="1800" b="1" dirty="0" smtClean="0">
                <a:solidFill>
                  <a:srgbClr val="873B1F"/>
                </a:solidFill>
              </a:rPr>
              <a:t>Test Statistic</a:t>
            </a:r>
          </a:p>
          <a:p>
            <a:pPr marL="180975" indent="-180975">
              <a:spcBef>
                <a:spcPts val="400"/>
              </a:spcBef>
            </a:pPr>
            <a:r>
              <a:rPr lang="en-US" sz="1800" i="1" dirty="0" smtClean="0"/>
              <a:t>t</a:t>
            </a:r>
            <a:r>
              <a:rPr lang="en-US" sz="1800" dirty="0" smtClean="0"/>
              <a:t> = </a:t>
            </a:r>
            <a:r>
              <a:rPr lang="en-US" sz="1800" i="1" dirty="0" smtClean="0"/>
              <a:t>b</a:t>
            </a:r>
            <a:r>
              <a:rPr lang="en-US" sz="1800" i="1" baseline="-25000" dirty="0" smtClean="0"/>
              <a:t>i</a:t>
            </a:r>
            <a:r>
              <a:rPr lang="en-US" sz="1800" i="1" dirty="0" smtClean="0"/>
              <a:t> / SE(b</a:t>
            </a:r>
            <a:r>
              <a:rPr lang="en-US" sz="1800" i="1" baseline="-25000" dirty="0" smtClean="0"/>
              <a:t>i</a:t>
            </a:r>
            <a:r>
              <a:rPr lang="en-US" sz="1800" i="1" dirty="0" smtClean="0"/>
              <a:t>)</a:t>
            </a:r>
          </a:p>
          <a:p>
            <a:pPr marL="180975" indent="0">
              <a:spcBef>
                <a:spcPts val="400"/>
              </a:spcBef>
              <a:buNone/>
            </a:pPr>
            <a:r>
              <a:rPr lang="en-US" sz="1800" i="1" dirty="0"/>
              <a:t>b</a:t>
            </a:r>
            <a:r>
              <a:rPr lang="en-US" sz="1800" i="1" baseline="-25000" dirty="0"/>
              <a:t>i</a:t>
            </a:r>
            <a:r>
              <a:rPr lang="en-US" sz="1800" i="1" dirty="0"/>
              <a:t> </a:t>
            </a:r>
            <a:r>
              <a:rPr lang="en-US" sz="1800" dirty="0" smtClean="0"/>
              <a:t>= slope coefficient</a:t>
            </a:r>
          </a:p>
          <a:p>
            <a:pPr marL="180975" indent="0">
              <a:spcBef>
                <a:spcPts val="400"/>
              </a:spcBef>
              <a:buNone/>
            </a:pPr>
            <a:r>
              <a:rPr lang="en-US" sz="1800" dirty="0" smtClean="0"/>
              <a:t>SE(</a:t>
            </a:r>
            <a:r>
              <a:rPr lang="en-US" sz="1800" i="1" dirty="0"/>
              <a:t>b</a:t>
            </a:r>
            <a:r>
              <a:rPr lang="en-US" sz="1800" i="1" baseline="-25000" dirty="0"/>
              <a:t>i</a:t>
            </a:r>
            <a:r>
              <a:rPr lang="en-US" sz="1800" i="1" dirty="0"/>
              <a:t> </a:t>
            </a:r>
            <a:r>
              <a:rPr lang="en-US" sz="1800" dirty="0" smtClean="0"/>
              <a:t>) = standard error of </a:t>
            </a:r>
            <a:r>
              <a:rPr lang="en-US" sz="1800" i="1" dirty="0"/>
              <a:t>b</a:t>
            </a:r>
            <a:r>
              <a:rPr lang="en-US" sz="1800" i="1" baseline="-25000" dirty="0"/>
              <a:t>i</a:t>
            </a:r>
            <a:r>
              <a:rPr lang="en-US" sz="1800" i="1" dirty="0"/>
              <a:t> </a:t>
            </a:r>
            <a:endParaRPr lang="en-US" sz="1800" dirty="0" smtClean="0"/>
          </a:p>
        </p:txBody>
      </p:sp>
    </p:spTree>
    <p:extLst>
      <p:ext uri="{BB962C8B-B14F-4D97-AF65-F5344CB8AC3E}">
        <p14:creationId xmlns:p14="http://schemas.microsoft.com/office/powerpoint/2010/main" val="1573993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8.4 Testing Individual Coefficients</a:t>
            </a:r>
          </a:p>
        </p:txBody>
      </p:sp>
      <p:sp>
        <p:nvSpPr>
          <p:cNvPr id="3" name="Content Placeholder 2"/>
          <p:cNvSpPr>
            <a:spLocks noGrp="1"/>
          </p:cNvSpPr>
          <p:nvPr>
            <p:ph idx="1"/>
          </p:nvPr>
        </p:nvSpPr>
        <p:spPr>
          <a:xfrm>
            <a:off x="685800" y="1597572"/>
            <a:ext cx="7543800" cy="4582566"/>
          </a:xfrm>
        </p:spPr>
        <p:txBody>
          <a:bodyPr>
            <a:normAutofit/>
          </a:bodyPr>
          <a:lstStyle/>
          <a:p>
            <a:r>
              <a:rPr lang="en-US" sz="1800" dirty="0" smtClean="0"/>
              <a:t>The </a:t>
            </a:r>
            <a:r>
              <a:rPr lang="en-US" sz="1800" dirty="0"/>
              <a:t>regression equation is Unleaded = </a:t>
            </a:r>
            <a:r>
              <a:rPr lang="en-US" sz="1800" dirty="0" smtClean="0"/>
              <a:t>–29.04 </a:t>
            </a:r>
            <a:r>
              <a:rPr lang="en-US" sz="1800" dirty="0"/>
              <a:t>+ 2.41 </a:t>
            </a:r>
            <a:r>
              <a:rPr lang="en-US" sz="1800" i="1" dirty="0"/>
              <a:t>L1_ </a:t>
            </a:r>
            <a:r>
              <a:rPr lang="en-US" sz="1800" i="1" dirty="0" err="1"/>
              <a:t>Crude_price</a:t>
            </a:r>
            <a:r>
              <a:rPr lang="en-US" sz="1800" i="1" dirty="0"/>
              <a:t> </a:t>
            </a:r>
            <a:r>
              <a:rPr lang="en-US" sz="1800" dirty="0"/>
              <a:t>– 14.27 </a:t>
            </a:r>
            <a:r>
              <a:rPr lang="en-US" sz="1800" i="1" dirty="0"/>
              <a:t>L1_Unemp</a:t>
            </a:r>
            <a:r>
              <a:rPr lang="en-US" sz="1800" dirty="0"/>
              <a:t> </a:t>
            </a:r>
            <a:r>
              <a:rPr lang="en-US" sz="1800" dirty="0" smtClean="0"/>
              <a:t>– </a:t>
            </a:r>
            <a:r>
              <a:rPr lang="en-US" sz="1800" dirty="0"/>
              <a:t>0.043 </a:t>
            </a:r>
            <a:r>
              <a:rPr lang="en-US" sz="1800" i="1" dirty="0"/>
              <a:t>L1_SP500 </a:t>
            </a:r>
            <a:r>
              <a:rPr lang="en-US" sz="1800" dirty="0"/>
              <a:t>+ 0.001 </a:t>
            </a:r>
            <a:r>
              <a:rPr lang="en-US" sz="1800" i="1" dirty="0"/>
              <a:t>L1_RR_Sales</a:t>
            </a: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263764440"/>
              </p:ext>
            </p:extLst>
          </p:nvPr>
        </p:nvGraphicFramePr>
        <p:xfrm>
          <a:off x="685799" y="2339275"/>
          <a:ext cx="7543799" cy="2194560"/>
        </p:xfrm>
        <a:graphic>
          <a:graphicData uri="http://schemas.openxmlformats.org/drawingml/2006/table">
            <a:tbl>
              <a:tblPr firstRow="1" bandRow="1">
                <a:tableStyleId>{5C22544A-7EE6-4342-B048-85BDC9FD1C3A}</a:tableStyleId>
              </a:tblPr>
              <a:tblGrid>
                <a:gridCol w="2096800">
                  <a:extLst>
                    <a:ext uri="{9D8B030D-6E8A-4147-A177-3AD203B41FA5}">
                      <a16:colId xmlns:a16="http://schemas.microsoft.com/office/drawing/2014/main" xmlns="" val="20000"/>
                    </a:ext>
                  </a:extLst>
                </a:gridCol>
                <a:gridCol w="1684764">
                  <a:extLst>
                    <a:ext uri="{9D8B030D-6E8A-4147-A177-3AD203B41FA5}">
                      <a16:colId xmlns:a16="http://schemas.microsoft.com/office/drawing/2014/main" xmlns="" val="20001"/>
                    </a:ext>
                  </a:extLst>
                </a:gridCol>
                <a:gridCol w="1579468">
                  <a:extLst>
                    <a:ext uri="{9D8B030D-6E8A-4147-A177-3AD203B41FA5}">
                      <a16:colId xmlns:a16="http://schemas.microsoft.com/office/drawing/2014/main" xmlns="" val="20002"/>
                    </a:ext>
                  </a:extLst>
                </a:gridCol>
                <a:gridCol w="1052976">
                  <a:extLst>
                    <a:ext uri="{9D8B030D-6E8A-4147-A177-3AD203B41FA5}">
                      <a16:colId xmlns:a16="http://schemas.microsoft.com/office/drawing/2014/main" xmlns="" val="20003"/>
                    </a:ext>
                  </a:extLst>
                </a:gridCol>
                <a:gridCol w="1129791">
                  <a:extLst>
                    <a:ext uri="{9D8B030D-6E8A-4147-A177-3AD203B41FA5}">
                      <a16:colId xmlns:a16="http://schemas.microsoft.com/office/drawing/2014/main" xmlns="" val="20004"/>
                    </a:ext>
                  </a:extLst>
                </a:gridCol>
              </a:tblGrid>
              <a:tr h="365760">
                <a:tc>
                  <a:txBody>
                    <a:bodyPr/>
                    <a:lstStyle/>
                    <a:p>
                      <a:r>
                        <a:rPr lang="en-US" sz="1400" dirty="0" smtClean="0">
                          <a:latin typeface="Arial" charset="0"/>
                          <a:ea typeface="Arial" charset="0"/>
                          <a:cs typeface="Arial" charset="0"/>
                        </a:rPr>
                        <a:t>Predictor</a:t>
                      </a:r>
                      <a:endParaRPr lang="en-IN" sz="1400" dirty="0">
                        <a:latin typeface="Arial" charset="0"/>
                        <a:ea typeface="Arial" charset="0"/>
                        <a:cs typeface="Arial" charset="0"/>
                      </a:endParaRPr>
                    </a:p>
                  </a:txBody>
                  <a:tcPr marL="182880" marR="182880" anchor="ctr">
                    <a:lnL w="6350" cap="flat" cmpd="sng" algn="ctr">
                      <a:solidFill>
                        <a:srgbClr val="18275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US" sz="1400" dirty="0" err="1" smtClean="0">
                          <a:latin typeface="Arial" charset="0"/>
                          <a:ea typeface="Arial" charset="0"/>
                          <a:cs typeface="Arial" charset="0"/>
                        </a:rPr>
                        <a:t>Coef</a:t>
                      </a:r>
                      <a:endParaRPr lang="en-IN" sz="1400" dirty="0">
                        <a:latin typeface="Arial" charset="0"/>
                        <a:ea typeface="Arial" charset="0"/>
                        <a:cs typeface="Arial" charset="0"/>
                      </a:endParaRPr>
                    </a:p>
                  </a:txBody>
                  <a:tcPr marL="18288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US" sz="1400" dirty="0" smtClean="0">
                          <a:latin typeface="Arial" charset="0"/>
                          <a:ea typeface="Arial" charset="0"/>
                          <a:cs typeface="Arial" charset="0"/>
                        </a:rPr>
                        <a:t>SE </a:t>
                      </a:r>
                      <a:r>
                        <a:rPr lang="en-US" sz="1400" dirty="0" err="1" smtClean="0">
                          <a:latin typeface="Arial" charset="0"/>
                          <a:ea typeface="Arial" charset="0"/>
                          <a:cs typeface="Arial" charset="0"/>
                        </a:rPr>
                        <a:t>Coef</a:t>
                      </a:r>
                      <a:endParaRPr lang="en-IN" sz="1400" dirty="0">
                        <a:latin typeface="Arial" charset="0"/>
                        <a:ea typeface="Arial" charset="0"/>
                        <a:cs typeface="Arial" charset="0"/>
                      </a:endParaRPr>
                    </a:p>
                  </a:txBody>
                  <a:tcPr marL="18288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US" sz="1400" dirty="0" smtClean="0">
                          <a:latin typeface="Arial" charset="0"/>
                          <a:ea typeface="Arial" charset="0"/>
                          <a:cs typeface="Arial" charset="0"/>
                        </a:rPr>
                        <a:t>T</a:t>
                      </a:r>
                      <a:endParaRPr lang="en-IN" sz="1400" dirty="0">
                        <a:latin typeface="Arial" charset="0"/>
                        <a:ea typeface="Arial" charset="0"/>
                        <a:cs typeface="Arial" charset="0"/>
                      </a:endParaRPr>
                    </a:p>
                  </a:txBody>
                  <a:tcPr marL="18288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US" sz="1400" dirty="0" smtClean="0">
                          <a:latin typeface="Arial" charset="0"/>
                          <a:ea typeface="Arial" charset="0"/>
                          <a:cs typeface="Arial" charset="0"/>
                        </a:rPr>
                        <a:t>P</a:t>
                      </a:r>
                      <a:endParaRPr lang="en-IN" sz="1400" dirty="0">
                        <a:latin typeface="Arial" charset="0"/>
                        <a:ea typeface="Arial" charset="0"/>
                        <a:cs typeface="Arial" charset="0"/>
                      </a:endParaRPr>
                    </a:p>
                  </a:txBody>
                  <a:tcPr marL="182880" marR="182880" anchor="ctr">
                    <a:lnL w="6350" cap="flat" cmpd="sng" algn="ctr">
                      <a:solidFill>
                        <a:schemeClr val="bg1"/>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extLst>
                  <a:ext uri="{0D108BD9-81ED-4DB2-BD59-A6C34878D82A}">
                    <a16:rowId xmlns:a16="http://schemas.microsoft.com/office/drawing/2014/main" xmlns="" val="10000"/>
                  </a:ext>
                </a:extLst>
              </a:tr>
              <a:tr h="365760">
                <a:tc>
                  <a:txBody>
                    <a:bodyPr/>
                    <a:lstStyle/>
                    <a:p>
                      <a:r>
                        <a:rPr lang="en-US" sz="1400" dirty="0" smtClean="0">
                          <a:latin typeface="Arial" charset="0"/>
                          <a:ea typeface="Arial" charset="0"/>
                          <a:cs typeface="Arial" charset="0"/>
                        </a:rPr>
                        <a:t>Constant</a:t>
                      </a:r>
                      <a:endParaRPr lang="en-IN" sz="1400" dirty="0">
                        <a:latin typeface="Arial" charset="0"/>
                        <a:ea typeface="Arial" charset="0"/>
                        <a:cs typeface="Arial" charset="0"/>
                      </a:endParaRPr>
                    </a:p>
                  </a:txBody>
                  <a:tcPr marL="182880" marR="18288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–29.0421</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22.8197</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–1.273</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0.205</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1"/>
                  </a:ext>
                </a:extLst>
              </a:tr>
              <a:tr h="365760">
                <a:tc>
                  <a:txBody>
                    <a:bodyPr/>
                    <a:lstStyle/>
                    <a:p>
                      <a:pPr algn="l" fontAlgn="t"/>
                      <a:r>
                        <a:rPr lang="en-GB" sz="1400" b="0" i="0" u="none" strike="noStrike" dirty="0">
                          <a:solidFill>
                            <a:srgbClr val="000000"/>
                          </a:solidFill>
                          <a:effectLst/>
                          <a:latin typeface="Arial" charset="0"/>
                          <a:ea typeface="Arial" charset="0"/>
                          <a:cs typeface="Arial" charset="0"/>
                        </a:rPr>
                        <a:t>L1_Crude_Price</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2.4075</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0.0673</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35.759</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0.000</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2"/>
                  </a:ext>
                </a:extLst>
              </a:tr>
              <a:tr h="365760">
                <a:tc>
                  <a:txBody>
                    <a:bodyPr/>
                    <a:lstStyle/>
                    <a:p>
                      <a:pPr algn="l" fontAlgn="t"/>
                      <a:r>
                        <a:rPr lang="en-GB" sz="1400" b="0" i="0" u="none" strike="noStrike" dirty="0" smtClean="0">
                          <a:solidFill>
                            <a:srgbClr val="000000"/>
                          </a:solidFill>
                          <a:effectLst/>
                          <a:latin typeface="Arial" charset="0"/>
                          <a:ea typeface="Arial" charset="0"/>
                          <a:cs typeface="Arial" charset="0"/>
                        </a:rPr>
                        <a:t>L1_SP500</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–0.0426</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0.0129</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–3.299</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0.001</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3"/>
                  </a:ext>
                </a:extLst>
              </a:tr>
              <a:tr h="365760">
                <a:tc>
                  <a:txBody>
                    <a:bodyPr/>
                    <a:lstStyle/>
                    <a:p>
                      <a:pPr algn="l" fontAlgn="t"/>
                      <a:r>
                        <a:rPr lang="en-GB" sz="1400" b="0" i="0" u="none" strike="noStrike" dirty="0">
                          <a:solidFill>
                            <a:srgbClr val="000000"/>
                          </a:solidFill>
                          <a:effectLst/>
                          <a:latin typeface="Arial" charset="0"/>
                          <a:ea typeface="Arial" charset="0"/>
                          <a:cs typeface="Arial" charset="0"/>
                        </a:rPr>
                        <a:t>L1_RR_Sales</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0.0014</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0.0002</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7.024</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0.000</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4"/>
                  </a:ext>
                </a:extLst>
              </a:tr>
              <a:tr h="365760">
                <a:tc>
                  <a:txBody>
                    <a:bodyPr/>
                    <a:lstStyle/>
                    <a:p>
                      <a:pPr algn="l" fontAlgn="t"/>
                      <a:r>
                        <a:rPr lang="en-GB" sz="1400" b="0" i="0" u="none" strike="noStrike" dirty="0">
                          <a:solidFill>
                            <a:srgbClr val="000000"/>
                          </a:solidFill>
                          <a:effectLst/>
                          <a:latin typeface="Arial" charset="0"/>
                          <a:ea typeface="Arial" charset="0"/>
                          <a:cs typeface="Arial" charset="0"/>
                        </a:rPr>
                        <a:t>L1_Unemp</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–14.2671</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3.3720</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–4.231</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0.000</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5"/>
                  </a:ext>
                </a:extLst>
              </a:tr>
            </a:tbl>
          </a:graphicData>
        </a:graphic>
      </p:graphicFrame>
      <p:sp>
        <p:nvSpPr>
          <p:cNvPr id="9" name="TextBox 8"/>
          <p:cNvSpPr txBox="1"/>
          <p:nvPr/>
        </p:nvSpPr>
        <p:spPr>
          <a:xfrm>
            <a:off x="685799" y="5410928"/>
            <a:ext cx="7543799" cy="276999"/>
          </a:xfrm>
          <a:prstGeom prst="rect">
            <a:avLst/>
          </a:prstGeom>
          <a:noFill/>
        </p:spPr>
        <p:txBody>
          <a:bodyPr wrap="square" lIns="0" tIns="0" rIns="0" bIns="0" rtlCol="0">
            <a:spAutoFit/>
          </a:bodyPr>
          <a:lstStyle/>
          <a:p>
            <a:r>
              <a:rPr lang="en-US" dirty="0" smtClean="0">
                <a:solidFill>
                  <a:srgbClr val="873B1F"/>
                </a:solidFill>
                <a:latin typeface="Arial" charset="0"/>
                <a:ea typeface="Arial" charset="0"/>
                <a:cs typeface="Arial" charset="0"/>
              </a:rPr>
              <a:t>What conclusions can we draw about these explanatory variables?</a:t>
            </a:r>
            <a:endParaRPr lang="en-US" dirty="0">
              <a:solidFill>
                <a:srgbClr val="873B1F"/>
              </a:solidFill>
              <a:latin typeface="Arial" charset="0"/>
              <a:ea typeface="Arial" charset="0"/>
              <a:cs typeface="Arial" charset="0"/>
            </a:endParaRPr>
          </a:p>
        </p:txBody>
      </p:sp>
      <p:sp>
        <p:nvSpPr>
          <p:cNvPr id="10" name="TextBox 9"/>
          <p:cNvSpPr txBox="1"/>
          <p:nvPr/>
        </p:nvSpPr>
        <p:spPr>
          <a:xfrm>
            <a:off x="685799" y="4695083"/>
            <a:ext cx="5181600" cy="153888"/>
          </a:xfrm>
          <a:prstGeom prst="rect">
            <a:avLst/>
          </a:prstGeom>
          <a:noFill/>
        </p:spPr>
        <p:txBody>
          <a:bodyPr wrap="square" lIns="0" tIns="0" rIns="0" bIns="0" rtlCol="0">
            <a:spAutoFit/>
          </a:bodyPr>
          <a:lstStyle/>
          <a:p>
            <a:r>
              <a:rPr lang="en-IN" sz="1000" dirty="0">
                <a:latin typeface="Arial" charset="0"/>
                <a:ea typeface="Arial" charset="0"/>
                <a:cs typeface="Arial" charset="0"/>
              </a:rPr>
              <a:t>Data shown is from file </a:t>
            </a:r>
            <a:r>
              <a:rPr lang="en-IN" sz="1000" i="1" dirty="0">
                <a:latin typeface="Arial" charset="0"/>
                <a:ea typeface="Arial" charset="0"/>
                <a:cs typeface="Arial" charset="0"/>
              </a:rPr>
              <a:t>Gas_prices_1.xlsx</a:t>
            </a:r>
            <a:r>
              <a:rPr lang="en-IN" sz="1000" dirty="0">
                <a:latin typeface="Arial" charset="0"/>
                <a:ea typeface="Arial" charset="0"/>
                <a:cs typeface="Arial" charset="0"/>
              </a:rPr>
              <a:t>.</a:t>
            </a:r>
            <a:endParaRPr lang="en-US" sz="1000" dirty="0">
              <a:latin typeface="Arial" charset="0"/>
              <a:ea typeface="Arial" charset="0"/>
              <a:cs typeface="Arial" charset="0"/>
            </a:endParaRPr>
          </a:p>
        </p:txBody>
      </p:sp>
    </p:spTree>
    <p:extLst>
      <p:ext uri="{BB962C8B-B14F-4D97-AF65-F5344CB8AC3E}">
        <p14:creationId xmlns:p14="http://schemas.microsoft.com/office/powerpoint/2010/main" val="888557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lip art of &lt;strong&gt;baseball player&lt;/strong&gt; swinging the bat and hitting the b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762" y="1302909"/>
            <a:ext cx="1494494" cy="1604383"/>
          </a:xfrm>
          <a:prstGeom prst="rect">
            <a:avLst/>
          </a:prstGeom>
        </p:spPr>
      </p:pic>
      <p:sp>
        <p:nvSpPr>
          <p:cNvPr id="2" name="Title 1"/>
          <p:cNvSpPr>
            <a:spLocks noGrp="1"/>
          </p:cNvSpPr>
          <p:nvPr>
            <p:ph type="title"/>
          </p:nvPr>
        </p:nvSpPr>
        <p:spPr/>
        <p:txBody>
          <a:bodyPr/>
          <a:lstStyle/>
          <a:p>
            <a:r>
              <a:rPr lang="en-US" dirty="0"/>
              <a:t>8.4 Testing Individual Coefficients</a:t>
            </a:r>
          </a:p>
        </p:txBody>
      </p:sp>
      <p:sp>
        <p:nvSpPr>
          <p:cNvPr id="3" name="Content Placeholder 2"/>
          <p:cNvSpPr>
            <a:spLocks noGrp="1"/>
          </p:cNvSpPr>
          <p:nvPr>
            <p:ph idx="1"/>
          </p:nvPr>
        </p:nvSpPr>
        <p:spPr>
          <a:xfrm>
            <a:off x="685800" y="1597572"/>
            <a:ext cx="7543800" cy="4582566"/>
          </a:xfrm>
        </p:spPr>
        <p:txBody>
          <a:bodyPr>
            <a:noAutofit/>
          </a:bodyPr>
          <a:lstStyle/>
          <a:p>
            <a:pPr marL="0" indent="0">
              <a:buNone/>
            </a:pPr>
            <a:r>
              <a:rPr lang="en-US" sz="1800" b="1" dirty="0" smtClean="0">
                <a:solidFill>
                  <a:srgbClr val="873B1F"/>
                </a:solidFill>
              </a:rPr>
              <a:t>Case Study: Baseball Salaries</a:t>
            </a:r>
          </a:p>
          <a:p>
            <a:pPr marL="0" indent="0">
              <a:buNone/>
            </a:pPr>
            <a:r>
              <a:rPr lang="en-US" sz="1800" dirty="0"/>
              <a:t>Revisit the baseball salaries data</a:t>
            </a:r>
          </a:p>
          <a:p>
            <a:r>
              <a:rPr lang="en-US" sz="1800" dirty="0"/>
              <a:t>Examine the results using more complex </a:t>
            </a:r>
            <a:r>
              <a:rPr lang="en-US" sz="1800" dirty="0" smtClean="0"/>
              <a:t/>
            </a:r>
            <a:br>
              <a:rPr lang="en-US" sz="1800" dirty="0" smtClean="0"/>
            </a:br>
            <a:r>
              <a:rPr lang="en-US" sz="1800" dirty="0" smtClean="0"/>
              <a:t>models </a:t>
            </a:r>
            <a:r>
              <a:rPr lang="en-US" sz="1800" dirty="0"/>
              <a:t>including such factors as:</a:t>
            </a:r>
          </a:p>
          <a:p>
            <a:pPr marL="460375" indent="-230188">
              <a:buFont typeface="+mj-lt"/>
              <a:buAutoNum type="arabicPeriod"/>
            </a:pPr>
            <a:r>
              <a:rPr lang="en-GB" sz="1600" dirty="0" smtClean="0"/>
              <a:t>A </a:t>
            </a:r>
            <a:r>
              <a:rPr lang="en-GB" sz="1600" dirty="0"/>
              <a:t>pitcher may be recorded as the winner or the loser of a game. He may also </a:t>
            </a:r>
            <a:r>
              <a:rPr lang="en-GB" sz="1600" dirty="0" smtClean="0"/>
              <a:t>record “</a:t>
            </a:r>
            <a:r>
              <a:rPr lang="en-GB" sz="1600" dirty="0"/>
              <a:t>No decision”. Thus, the numbers of wins (“</a:t>
            </a:r>
            <a:r>
              <a:rPr lang="en-GB" sz="1600" i="1" dirty="0"/>
              <a:t>Career Wins</a:t>
            </a:r>
            <a:r>
              <a:rPr lang="en-GB" sz="1600" dirty="0"/>
              <a:t>”) and losses (“</a:t>
            </a:r>
            <a:r>
              <a:rPr lang="en-GB" sz="1600" i="1" dirty="0"/>
              <a:t>Career Losses</a:t>
            </a:r>
            <a:r>
              <a:rPr lang="en-GB" sz="1600" dirty="0"/>
              <a:t>”) are important factors in a player’s remuneration.</a:t>
            </a:r>
          </a:p>
          <a:p>
            <a:pPr marL="460375" indent="-230188">
              <a:buFont typeface="+mj-lt"/>
              <a:buAutoNum type="arabicPeriod"/>
            </a:pPr>
            <a:r>
              <a:rPr lang="en-GB" sz="1600" dirty="0" smtClean="0"/>
              <a:t>The </a:t>
            </a:r>
            <a:r>
              <a:rPr lang="en-GB" sz="1600" dirty="0"/>
              <a:t>quality of a pitcher’s performance over the years may be assessed by the average number of runs, known as the earned run average (“</a:t>
            </a:r>
            <a:r>
              <a:rPr lang="en-GB" sz="1600" i="1" dirty="0"/>
              <a:t>Career ERA</a:t>
            </a:r>
            <a:r>
              <a:rPr lang="en-GB" sz="1600" dirty="0"/>
              <a:t>”); the lower the ERA, the better the pitcher is seen to be.</a:t>
            </a:r>
          </a:p>
          <a:p>
            <a:pPr marL="460375" indent="-230188">
              <a:buFont typeface="+mj-lt"/>
              <a:buAutoNum type="arabicPeriod"/>
            </a:pPr>
            <a:r>
              <a:rPr lang="en-GB" sz="1600" dirty="0" smtClean="0"/>
              <a:t>The </a:t>
            </a:r>
            <a:r>
              <a:rPr lang="en-GB" sz="1600" dirty="0"/>
              <a:t>player’s recent activity level can be judged by the number of innings pitched </a:t>
            </a:r>
            <a:r>
              <a:rPr lang="en-GB" sz="1600" dirty="0" smtClean="0"/>
              <a:t>in the </a:t>
            </a:r>
            <a:r>
              <a:rPr lang="en-GB" sz="1600" dirty="0"/>
              <a:t>previous season (“</a:t>
            </a:r>
            <a:r>
              <a:rPr lang="en-GB" sz="1600" i="1" dirty="0"/>
              <a:t>Innings Pitched</a:t>
            </a:r>
            <a:r>
              <a:rPr lang="en-GB" sz="1600" dirty="0"/>
              <a:t>”); the more activity, the better</a:t>
            </a:r>
          </a:p>
          <a:p>
            <a:pPr>
              <a:spcBef>
                <a:spcPts val="1600"/>
              </a:spcBef>
            </a:pPr>
            <a:r>
              <a:rPr lang="en-GB" sz="1800" dirty="0" smtClean="0"/>
              <a:t>Baseball </a:t>
            </a:r>
            <a:r>
              <a:rPr lang="en-GB" sz="1800" dirty="0"/>
              <a:t>fans will be able to suggest a number of other </a:t>
            </a:r>
            <a:r>
              <a:rPr lang="en-GB" sz="1800" dirty="0" smtClean="0"/>
              <a:t>criteria</a:t>
            </a:r>
            <a:endParaRPr lang="en-US" sz="1800"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17</a:t>
            </a:fld>
            <a:endParaRPr lang="en-US" dirty="0"/>
          </a:p>
        </p:txBody>
      </p:sp>
      <p:sp>
        <p:nvSpPr>
          <p:cNvPr id="9" name="TextBox 8"/>
          <p:cNvSpPr txBox="1"/>
          <p:nvPr/>
        </p:nvSpPr>
        <p:spPr>
          <a:xfrm>
            <a:off x="685799" y="5553328"/>
            <a:ext cx="7543799" cy="677108"/>
          </a:xfrm>
          <a:prstGeom prst="rect">
            <a:avLst/>
          </a:prstGeom>
          <a:solidFill>
            <a:srgbClr val="873B1F"/>
          </a:solidFill>
        </p:spPr>
        <p:txBody>
          <a:bodyPr wrap="square" lIns="91440" tIns="91440" rIns="91440" bIns="91440" rtlCol="0" anchor="ctr" anchorCtr="0">
            <a:spAutoFit/>
          </a:bodyPr>
          <a:lstStyle/>
          <a:p>
            <a:r>
              <a:rPr lang="en-US" sz="1600" b="1" dirty="0" smtClean="0">
                <a:solidFill>
                  <a:schemeClr val="bg1"/>
                </a:solidFill>
                <a:latin typeface="Arial" charset="0"/>
                <a:ea typeface="Arial" charset="0"/>
                <a:cs typeface="Arial" charset="0"/>
              </a:rPr>
              <a:t>The aim: </a:t>
            </a:r>
            <a:r>
              <a:rPr lang="en-US" sz="1600" dirty="0" smtClean="0">
                <a:solidFill>
                  <a:schemeClr val="bg1"/>
                </a:solidFill>
                <a:latin typeface="Arial" charset="0"/>
                <a:ea typeface="Arial" charset="0"/>
                <a:cs typeface="Arial" charset="0"/>
              </a:rPr>
              <a:t>to develop a better explanatory model and to identify ‘underpaid’ players. Why?</a:t>
            </a:r>
            <a:endParaRPr lang="en-US" sz="16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5719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8.4 Testing Individual Coefficients</a:t>
            </a: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086239718"/>
              </p:ext>
            </p:extLst>
          </p:nvPr>
        </p:nvGraphicFramePr>
        <p:xfrm>
          <a:off x="685799" y="1614068"/>
          <a:ext cx="7543798" cy="2712720"/>
        </p:xfrm>
        <a:graphic>
          <a:graphicData uri="http://schemas.openxmlformats.org/drawingml/2006/table">
            <a:tbl>
              <a:tblPr firstRow="1" bandRow="1">
                <a:tableStyleId>{5C22544A-7EE6-4342-B048-85BDC9FD1C3A}</a:tableStyleId>
              </a:tblPr>
              <a:tblGrid>
                <a:gridCol w="1462072">
                  <a:extLst>
                    <a:ext uri="{9D8B030D-6E8A-4147-A177-3AD203B41FA5}">
                      <a16:colId xmlns:a16="http://schemas.microsoft.com/office/drawing/2014/main" xmlns="" val="20000"/>
                    </a:ext>
                  </a:extLst>
                </a:gridCol>
                <a:gridCol w="1013621">
                  <a:extLst>
                    <a:ext uri="{9D8B030D-6E8A-4147-A177-3AD203B41FA5}">
                      <a16:colId xmlns:a16="http://schemas.microsoft.com/office/drawing/2014/main" xmlns="" val="20001"/>
                    </a:ext>
                  </a:extLst>
                </a:gridCol>
                <a:gridCol w="1013621"/>
                <a:gridCol w="1013621">
                  <a:extLst>
                    <a:ext uri="{9D8B030D-6E8A-4147-A177-3AD203B41FA5}">
                      <a16:colId xmlns:a16="http://schemas.microsoft.com/office/drawing/2014/main" xmlns="" val="20002"/>
                    </a:ext>
                  </a:extLst>
                </a:gridCol>
                <a:gridCol w="1013621"/>
                <a:gridCol w="1013621">
                  <a:extLst>
                    <a:ext uri="{9D8B030D-6E8A-4147-A177-3AD203B41FA5}">
                      <a16:colId xmlns:a16="http://schemas.microsoft.com/office/drawing/2014/main" xmlns="" val="20003"/>
                    </a:ext>
                  </a:extLst>
                </a:gridCol>
                <a:gridCol w="1013621">
                  <a:extLst>
                    <a:ext uri="{9D8B030D-6E8A-4147-A177-3AD203B41FA5}">
                      <a16:colId xmlns:a16="http://schemas.microsoft.com/office/drawing/2014/main" xmlns="" val="20004"/>
                    </a:ext>
                  </a:extLst>
                </a:gridCol>
              </a:tblGrid>
              <a:tr h="365760">
                <a:tc>
                  <a:txBody>
                    <a:bodyPr/>
                    <a:lstStyle/>
                    <a:p>
                      <a:endParaRPr lang="en-IN" sz="1400" dirty="0">
                        <a:latin typeface="Arial" charset="0"/>
                        <a:ea typeface="Arial" charset="0"/>
                        <a:cs typeface="Arial" charset="0"/>
                      </a:endParaRPr>
                    </a:p>
                  </a:txBody>
                  <a:tcPr anchor="ctr">
                    <a:lnL w="6350" cap="flat" cmpd="sng" algn="ctr">
                      <a:solidFill>
                        <a:srgbClr val="18275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US" sz="1400" dirty="0" smtClean="0">
                          <a:latin typeface="Arial" charset="0"/>
                          <a:ea typeface="Arial" charset="0"/>
                          <a:cs typeface="Arial" charset="0"/>
                        </a:rPr>
                        <a:t>Salary ($000s)</a:t>
                      </a:r>
                      <a:endParaRPr lang="en-IN" sz="1400" dirty="0">
                        <a:latin typeface="Arial" charset="0"/>
                        <a:ea typeface="Arial" charset="0"/>
                        <a:cs typeface="Arial"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IN" sz="1400" dirty="0" smtClean="0">
                          <a:latin typeface="Arial" charset="0"/>
                          <a:ea typeface="Arial" charset="0"/>
                          <a:cs typeface="Arial" charset="0"/>
                        </a:rPr>
                        <a:t>Years</a:t>
                      </a:r>
                      <a:r>
                        <a:rPr lang="en-IN" sz="1400" baseline="0" dirty="0" smtClean="0">
                          <a:latin typeface="Arial" charset="0"/>
                          <a:ea typeface="Arial" charset="0"/>
                          <a:cs typeface="Arial" charset="0"/>
                        </a:rPr>
                        <a:t> in Majors</a:t>
                      </a:r>
                      <a:endParaRPr lang="en-IN" sz="1400" dirty="0">
                        <a:latin typeface="Arial" charset="0"/>
                        <a:ea typeface="Arial" charset="0"/>
                        <a:cs typeface="Arial"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US" sz="1400" dirty="0" smtClean="0">
                          <a:latin typeface="Arial" charset="0"/>
                          <a:ea typeface="Arial" charset="0"/>
                          <a:cs typeface="Arial" charset="0"/>
                        </a:rPr>
                        <a:t>Career ERA</a:t>
                      </a:r>
                      <a:endParaRPr lang="en-IN" sz="1400" dirty="0">
                        <a:latin typeface="Arial" charset="0"/>
                        <a:ea typeface="Arial" charset="0"/>
                        <a:cs typeface="Arial"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IN" sz="1400" dirty="0" smtClean="0">
                          <a:latin typeface="Arial" charset="0"/>
                          <a:ea typeface="Arial" charset="0"/>
                          <a:cs typeface="Arial" charset="0"/>
                        </a:rPr>
                        <a:t>Innings</a:t>
                      </a:r>
                      <a:r>
                        <a:rPr lang="en-IN" sz="1400" baseline="0" dirty="0" smtClean="0">
                          <a:latin typeface="Arial" charset="0"/>
                          <a:ea typeface="Arial" charset="0"/>
                          <a:cs typeface="Arial" charset="0"/>
                        </a:rPr>
                        <a:t> Pitched</a:t>
                      </a:r>
                      <a:endParaRPr lang="en-IN" sz="1400" dirty="0">
                        <a:latin typeface="Arial" charset="0"/>
                        <a:ea typeface="Arial" charset="0"/>
                        <a:cs typeface="Arial"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US" sz="1400" dirty="0" smtClean="0">
                          <a:latin typeface="Arial" charset="0"/>
                          <a:ea typeface="Arial" charset="0"/>
                          <a:cs typeface="Arial" charset="0"/>
                        </a:rPr>
                        <a:t>Career</a:t>
                      </a:r>
                      <a:r>
                        <a:rPr lang="en-US" sz="1400" baseline="0" dirty="0" smtClean="0">
                          <a:latin typeface="Arial" charset="0"/>
                          <a:ea typeface="Arial" charset="0"/>
                          <a:cs typeface="Arial" charset="0"/>
                        </a:rPr>
                        <a:t> Wins</a:t>
                      </a:r>
                      <a:endParaRPr lang="en-IN" sz="1400" dirty="0">
                        <a:latin typeface="Arial" charset="0"/>
                        <a:ea typeface="Arial" charset="0"/>
                        <a:cs typeface="Arial"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US" sz="1400" dirty="0" smtClean="0">
                          <a:latin typeface="Arial" charset="0"/>
                          <a:ea typeface="Arial" charset="0"/>
                          <a:cs typeface="Arial" charset="0"/>
                        </a:rPr>
                        <a:t>Career Losses</a:t>
                      </a:r>
                      <a:endParaRPr lang="en-IN" sz="1400" dirty="0">
                        <a:latin typeface="Arial" charset="0"/>
                        <a:ea typeface="Arial" charset="0"/>
                        <a:cs typeface="Arial" charset="0"/>
                      </a:endParaRPr>
                    </a:p>
                  </a:txBody>
                  <a:tcPr anchor="ctr">
                    <a:lnL w="6350" cap="flat" cmpd="sng" algn="ctr">
                      <a:solidFill>
                        <a:schemeClr val="bg1"/>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extLst>
                  <a:ext uri="{0D108BD9-81ED-4DB2-BD59-A6C34878D82A}">
                    <a16:rowId xmlns:a16="http://schemas.microsoft.com/office/drawing/2014/main" xmlns="" val="10000"/>
                  </a:ext>
                </a:extLst>
              </a:tr>
              <a:tr h="365760">
                <a:tc>
                  <a:txBody>
                    <a:bodyPr/>
                    <a:lstStyle/>
                    <a:p>
                      <a:r>
                        <a:rPr lang="en-US" sz="1400" dirty="0" smtClean="0">
                          <a:latin typeface="Arial" charset="0"/>
                          <a:ea typeface="Arial" charset="0"/>
                          <a:cs typeface="Arial" charset="0"/>
                        </a:rPr>
                        <a:t>Salary ($000s)</a:t>
                      </a:r>
                      <a:endParaRPr lang="en-IN" sz="1400" dirty="0">
                        <a:latin typeface="Arial" charset="0"/>
                        <a:ea typeface="Arial" charset="0"/>
                        <a:cs typeface="Arial" charset="0"/>
                      </a:endParaRPr>
                    </a:p>
                  </a:txBody>
                  <a:tcPr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1.00</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1"/>
                  </a:ext>
                </a:extLst>
              </a:tr>
              <a:tr h="365760">
                <a:tc>
                  <a:txBody>
                    <a:bodyPr/>
                    <a:lstStyle/>
                    <a:p>
                      <a:pPr algn="l" fontAlgn="t"/>
                      <a:r>
                        <a:rPr lang="en-GB" sz="1400" b="0" i="0" u="none" strike="noStrike" dirty="0" smtClean="0">
                          <a:solidFill>
                            <a:srgbClr val="000000"/>
                          </a:solidFill>
                          <a:effectLst/>
                          <a:latin typeface="Arial" charset="0"/>
                          <a:ea typeface="Arial" charset="0"/>
                          <a:cs typeface="Arial" charset="0"/>
                        </a:rPr>
                        <a:t>Years in Majors</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0.53</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1.00</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2"/>
                  </a:ext>
                </a:extLst>
              </a:tr>
              <a:tr h="365760">
                <a:tc>
                  <a:txBody>
                    <a:bodyPr/>
                    <a:lstStyle/>
                    <a:p>
                      <a:pPr algn="l" fontAlgn="t"/>
                      <a:r>
                        <a:rPr lang="en-GB" sz="1400" b="0" i="0" u="none" strike="noStrike" dirty="0" smtClean="0">
                          <a:solidFill>
                            <a:srgbClr val="000000"/>
                          </a:solidFill>
                          <a:effectLst/>
                          <a:latin typeface="Arial" charset="0"/>
                          <a:ea typeface="Arial" charset="0"/>
                          <a:cs typeface="Arial" charset="0"/>
                        </a:rPr>
                        <a:t>Career ERA</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–0.34</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–0.22</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1.00</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3"/>
                  </a:ext>
                </a:extLst>
              </a:tr>
              <a:tr h="365760">
                <a:tc>
                  <a:txBody>
                    <a:bodyPr/>
                    <a:lstStyle/>
                    <a:p>
                      <a:pPr algn="l" fontAlgn="t"/>
                      <a:r>
                        <a:rPr lang="en-GB" sz="1400" b="0" i="0" u="none" strike="noStrike" dirty="0" smtClean="0">
                          <a:solidFill>
                            <a:srgbClr val="000000"/>
                          </a:solidFill>
                          <a:effectLst/>
                          <a:latin typeface="Arial" charset="0"/>
                          <a:ea typeface="Arial" charset="0"/>
                          <a:cs typeface="Arial" charset="0"/>
                        </a:rPr>
                        <a:t>Innings Pitched</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0.27</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0.11</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0.09</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1.00</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4"/>
                  </a:ext>
                </a:extLst>
              </a:tr>
              <a:tr h="365760">
                <a:tc>
                  <a:txBody>
                    <a:bodyPr/>
                    <a:lstStyle/>
                    <a:p>
                      <a:pPr algn="l" fontAlgn="t"/>
                      <a:r>
                        <a:rPr lang="en-GB" sz="1400" b="0" i="0" u="none" strike="noStrike" dirty="0" smtClean="0">
                          <a:solidFill>
                            <a:srgbClr val="000000"/>
                          </a:solidFill>
                          <a:effectLst/>
                          <a:latin typeface="Arial" charset="0"/>
                          <a:ea typeface="Arial" charset="0"/>
                          <a:cs typeface="Arial" charset="0"/>
                        </a:rPr>
                        <a:t>Career Wins</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0.51</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0.59</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–0.21</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0.33</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1.00</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5"/>
                  </a:ext>
                </a:extLst>
              </a:tr>
              <a:tr h="365760">
                <a:tc>
                  <a:txBody>
                    <a:bodyPr/>
                    <a:lstStyle/>
                    <a:p>
                      <a:pPr algn="l" fontAlgn="t"/>
                      <a:r>
                        <a:rPr lang="en-GB" sz="1400" b="0" i="0" u="none" strike="noStrike" dirty="0" smtClean="0">
                          <a:solidFill>
                            <a:srgbClr val="000000"/>
                          </a:solidFill>
                          <a:effectLst/>
                          <a:latin typeface="Arial" charset="0"/>
                          <a:ea typeface="Arial" charset="0"/>
                          <a:cs typeface="Arial" charset="0"/>
                        </a:rPr>
                        <a:t>Career Losses</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0.49</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0.91</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–0.14</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0.30</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0.97</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1.00</a:t>
                      </a:r>
                      <a:endParaRPr lang="en-GB" sz="1400" b="0" i="0" u="none" strike="noStrike" dirty="0">
                        <a:solidFill>
                          <a:srgbClr val="000000"/>
                        </a:solidFill>
                        <a:effectLst/>
                        <a:latin typeface="Arial" charset="0"/>
                        <a:ea typeface="Arial" charset="0"/>
                        <a:cs typeface="Arial" charset="0"/>
                      </a:endParaRPr>
                    </a:p>
                  </a:txBody>
                  <a:tcPr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12" name="TextBox 11"/>
          <p:cNvSpPr txBox="1"/>
          <p:nvPr/>
        </p:nvSpPr>
        <p:spPr>
          <a:xfrm>
            <a:off x="685799" y="4465538"/>
            <a:ext cx="7315200" cy="184666"/>
          </a:xfrm>
          <a:prstGeom prst="rect">
            <a:avLst/>
          </a:prstGeom>
          <a:noFill/>
        </p:spPr>
        <p:txBody>
          <a:bodyPr wrap="square" lIns="0" tIns="0" rIns="0" bIns="0" rtlCol="0">
            <a:spAutoFit/>
          </a:bodyPr>
          <a:lstStyle/>
          <a:p>
            <a:r>
              <a:rPr lang="en-IN" sz="1200" dirty="0">
                <a:latin typeface="Arial" charset="0"/>
                <a:ea typeface="Arial" charset="0"/>
                <a:cs typeface="Arial" charset="0"/>
              </a:rPr>
              <a:t>Data shown is from file </a:t>
            </a:r>
            <a:r>
              <a:rPr lang="en-IN" sz="1200" i="1" dirty="0">
                <a:latin typeface="Arial" charset="0"/>
                <a:ea typeface="Arial" charset="0"/>
                <a:cs typeface="Arial" charset="0"/>
              </a:rPr>
              <a:t>Baseball.xlsx</a:t>
            </a:r>
            <a:r>
              <a:rPr lang="en-IN" sz="1200" dirty="0">
                <a:latin typeface="Arial" charset="0"/>
                <a:ea typeface="Arial" charset="0"/>
                <a:cs typeface="Arial" charset="0"/>
              </a:rPr>
              <a:t>; adapted from Minitab output.</a:t>
            </a:r>
            <a:endParaRPr lang="en-US" sz="1200" dirty="0">
              <a:latin typeface="Arial" charset="0"/>
              <a:ea typeface="Arial" charset="0"/>
              <a:cs typeface="Arial" charset="0"/>
            </a:endParaRPr>
          </a:p>
        </p:txBody>
      </p:sp>
    </p:spTree>
    <p:extLst>
      <p:ext uri="{BB962C8B-B14F-4D97-AF65-F5344CB8AC3E}">
        <p14:creationId xmlns:p14="http://schemas.microsoft.com/office/powerpoint/2010/main" val="47021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8.4 Testing Individual Coefficients</a:t>
            </a: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19</a:t>
            </a:fld>
            <a:endParaRPr lang="en-US" dirty="0"/>
          </a:p>
        </p:txBody>
      </p:sp>
      <p:sp>
        <p:nvSpPr>
          <p:cNvPr id="8" name="Content Placeholder 2"/>
          <p:cNvSpPr>
            <a:spLocks noGrp="1"/>
          </p:cNvSpPr>
          <p:nvPr>
            <p:ph idx="1"/>
          </p:nvPr>
        </p:nvSpPr>
        <p:spPr>
          <a:xfrm>
            <a:off x="685800" y="1458138"/>
            <a:ext cx="7543800" cy="313512"/>
          </a:xfrm>
        </p:spPr>
        <p:txBody>
          <a:bodyPr>
            <a:noAutofit/>
          </a:bodyPr>
          <a:lstStyle/>
          <a:p>
            <a:pPr marL="0" indent="0">
              <a:buNone/>
            </a:pPr>
            <a:r>
              <a:rPr lang="en-US" sz="1800" b="1" dirty="0" smtClean="0">
                <a:solidFill>
                  <a:srgbClr val="873B1F"/>
                </a:solidFill>
              </a:rPr>
              <a:t>Five Variable Model</a:t>
            </a:r>
            <a:endParaRPr lang="en-US" sz="1800" dirty="0"/>
          </a:p>
        </p:txBody>
      </p:sp>
      <p:graphicFrame>
        <p:nvGraphicFramePr>
          <p:cNvPr id="9" name="Object 8"/>
          <p:cNvGraphicFramePr>
            <a:graphicFrameLocks noChangeAspect="1"/>
          </p:cNvGraphicFramePr>
          <p:nvPr>
            <p:extLst>
              <p:ext uri="{D42A27DB-BD31-4B8C-83A1-F6EECF244321}">
                <p14:modId xmlns:p14="http://schemas.microsoft.com/office/powerpoint/2010/main" val="1844870147"/>
              </p:ext>
            </p:extLst>
          </p:nvPr>
        </p:nvGraphicFramePr>
        <p:xfrm>
          <a:off x="685799" y="1851660"/>
          <a:ext cx="6576245" cy="4400550"/>
        </p:xfrm>
        <a:graphic>
          <a:graphicData uri="http://schemas.openxmlformats.org/presentationml/2006/ole">
            <mc:AlternateContent xmlns:mc="http://schemas.openxmlformats.org/markup-compatibility/2006">
              <mc:Choice xmlns:v="urn:schemas-microsoft-com:vml" Requires="v">
                <p:oleObj spid="_x0000_s15390" name="Document" r:id="rId3" imgW="5475920" imgH="3729740" progId="Word.Document.12">
                  <p:embed/>
                </p:oleObj>
              </mc:Choice>
              <mc:Fallback>
                <p:oleObj name="Document" r:id="rId3" imgW="5475920" imgH="372974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1851660"/>
                        <a:ext cx="6576245" cy="4400550"/>
                      </a:xfrm>
                      <a:prstGeom prst="rect">
                        <a:avLst/>
                      </a:prstGeom>
                      <a:noFill/>
                      <a:extLst/>
                    </p:spPr>
                  </p:pic>
                </p:oleObj>
              </mc:Fallback>
            </mc:AlternateContent>
          </a:graphicData>
        </a:graphic>
      </p:graphicFrame>
    </p:spTree>
    <p:extLst>
      <p:ext uri="{BB962C8B-B14F-4D97-AF65-F5344CB8AC3E}">
        <p14:creationId xmlns:p14="http://schemas.microsoft.com/office/powerpoint/2010/main" val="34418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Multiple Regression for Time Series</a:t>
            </a:r>
            <a:endParaRPr lang="en-US" dirty="0"/>
          </a:p>
        </p:txBody>
      </p:sp>
      <p:sp>
        <p:nvSpPr>
          <p:cNvPr id="3" name="Content Placeholder 2"/>
          <p:cNvSpPr>
            <a:spLocks noGrp="1"/>
          </p:cNvSpPr>
          <p:nvPr>
            <p:ph idx="1"/>
          </p:nvPr>
        </p:nvSpPr>
        <p:spPr/>
        <p:txBody>
          <a:bodyPr/>
          <a:lstStyle/>
          <a:p>
            <a:pPr marL="685800" indent="-677863">
              <a:buNone/>
            </a:pPr>
            <a:r>
              <a:rPr lang="en-US" dirty="0"/>
              <a:t>8</a:t>
            </a:r>
            <a:r>
              <a:rPr lang="en-US" dirty="0" smtClean="0"/>
              <a:t>.1	Graphical Analysis and Preliminary Model Development</a:t>
            </a:r>
          </a:p>
          <a:p>
            <a:pPr marL="685800" indent="-677863">
              <a:buNone/>
            </a:pPr>
            <a:r>
              <a:rPr lang="en-US" dirty="0"/>
              <a:t>8</a:t>
            </a:r>
            <a:r>
              <a:rPr lang="en-US" dirty="0" smtClean="0"/>
              <a:t>.2	The Multiple Regression Model</a:t>
            </a:r>
          </a:p>
          <a:p>
            <a:pPr marL="685800" indent="-677863">
              <a:buNone/>
            </a:pPr>
            <a:r>
              <a:rPr lang="en-US" dirty="0"/>
              <a:t>8</a:t>
            </a:r>
            <a:r>
              <a:rPr lang="en-US" dirty="0" smtClean="0"/>
              <a:t>.3	Testing the Overall Model</a:t>
            </a:r>
          </a:p>
          <a:p>
            <a:pPr marL="685800" indent="-677863">
              <a:buNone/>
            </a:pPr>
            <a:r>
              <a:rPr lang="en-US" dirty="0"/>
              <a:t>8</a:t>
            </a:r>
            <a:r>
              <a:rPr lang="en-US" dirty="0" smtClean="0"/>
              <a:t>.4	Testing Individual Coefficients</a:t>
            </a:r>
          </a:p>
          <a:p>
            <a:pPr marL="685800" indent="-677863">
              <a:buNone/>
            </a:pPr>
            <a:r>
              <a:rPr lang="en-US" dirty="0"/>
              <a:t>8</a:t>
            </a:r>
            <a:r>
              <a:rPr lang="en-US" dirty="0" smtClean="0"/>
              <a:t>.5	Checking the Assumptions</a:t>
            </a:r>
          </a:p>
          <a:p>
            <a:pPr marL="685800" indent="-677863">
              <a:buNone/>
            </a:pPr>
            <a:r>
              <a:rPr lang="en-US" dirty="0"/>
              <a:t>8</a:t>
            </a:r>
            <a:r>
              <a:rPr lang="en-US" dirty="0" smtClean="0"/>
              <a:t>.6	Forecasting with Multiple Regression</a:t>
            </a:r>
          </a:p>
          <a:p>
            <a:pPr marL="685800" indent="-677863">
              <a:buNone/>
            </a:pPr>
            <a:r>
              <a:rPr lang="en-US" dirty="0"/>
              <a:t>8</a:t>
            </a:r>
            <a:r>
              <a:rPr lang="en-US" dirty="0" smtClean="0"/>
              <a:t>.7	Principles of Regression</a:t>
            </a: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2</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518" y="3436938"/>
            <a:ext cx="2194560" cy="2743200"/>
          </a:xfrm>
          <a:prstGeom prst="rect">
            <a:avLst/>
          </a:prstGeom>
        </p:spPr>
      </p:pic>
    </p:spTree>
    <p:extLst>
      <p:ext uri="{BB962C8B-B14F-4D97-AF65-F5344CB8AC3E}">
        <p14:creationId xmlns:p14="http://schemas.microsoft.com/office/powerpoint/2010/main" val="131885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8.4 Testing Individual Coefficients</a:t>
            </a: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20</a:t>
            </a:fld>
            <a:endParaRPr lang="en-US" dirty="0"/>
          </a:p>
        </p:txBody>
      </p:sp>
      <p:sp>
        <p:nvSpPr>
          <p:cNvPr id="8" name="Content Placeholder 2"/>
          <p:cNvSpPr>
            <a:spLocks noGrp="1"/>
          </p:cNvSpPr>
          <p:nvPr>
            <p:ph idx="1"/>
          </p:nvPr>
        </p:nvSpPr>
        <p:spPr>
          <a:xfrm>
            <a:off x="685800" y="1546592"/>
            <a:ext cx="7543800" cy="316498"/>
          </a:xfrm>
        </p:spPr>
        <p:txBody>
          <a:bodyPr>
            <a:noAutofit/>
          </a:bodyPr>
          <a:lstStyle/>
          <a:p>
            <a:pPr marL="0" indent="0">
              <a:buNone/>
            </a:pPr>
            <a:r>
              <a:rPr lang="en-US" sz="1800" b="1" dirty="0" smtClean="0">
                <a:solidFill>
                  <a:srgbClr val="873B1F"/>
                </a:solidFill>
              </a:rPr>
              <a:t>Three Variable Model</a:t>
            </a:r>
            <a:endParaRPr lang="en-US" sz="1800" dirty="0"/>
          </a:p>
        </p:txBody>
      </p:sp>
      <p:sp>
        <p:nvSpPr>
          <p:cNvPr id="11" name="TextBox 10"/>
          <p:cNvSpPr txBox="1"/>
          <p:nvPr/>
        </p:nvSpPr>
        <p:spPr>
          <a:xfrm>
            <a:off x="685798" y="6063526"/>
            <a:ext cx="7315200" cy="184666"/>
          </a:xfrm>
          <a:prstGeom prst="rect">
            <a:avLst/>
          </a:prstGeom>
          <a:noFill/>
        </p:spPr>
        <p:txBody>
          <a:bodyPr wrap="square" lIns="0" tIns="0" rIns="0" bIns="0" rtlCol="0">
            <a:spAutoFit/>
          </a:bodyPr>
          <a:lstStyle/>
          <a:p>
            <a:r>
              <a:rPr lang="en-IN" sz="1200" dirty="0">
                <a:latin typeface="Arial" charset="0"/>
                <a:ea typeface="Arial" charset="0"/>
                <a:cs typeface="Arial" charset="0"/>
              </a:rPr>
              <a:t>Data shown is from file </a:t>
            </a:r>
            <a:r>
              <a:rPr lang="en-IN" sz="1200" i="1" dirty="0">
                <a:latin typeface="Arial" charset="0"/>
                <a:ea typeface="Arial" charset="0"/>
                <a:cs typeface="Arial" charset="0"/>
              </a:rPr>
              <a:t>Baseball.xlsx</a:t>
            </a:r>
            <a:r>
              <a:rPr lang="en-IN" sz="1200" dirty="0">
                <a:latin typeface="Arial" charset="0"/>
                <a:ea typeface="Arial" charset="0"/>
                <a:cs typeface="Arial" charset="0"/>
              </a:rPr>
              <a:t>; adapted from Minitab output.</a:t>
            </a:r>
            <a:endParaRPr lang="en-US" sz="1200" dirty="0">
              <a:latin typeface="Arial" charset="0"/>
              <a:ea typeface="Arial" charset="0"/>
              <a:cs typeface="Arial"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363665243"/>
              </p:ext>
            </p:extLst>
          </p:nvPr>
        </p:nvGraphicFramePr>
        <p:xfrm>
          <a:off x="685798" y="1995306"/>
          <a:ext cx="5779331" cy="3779879"/>
        </p:xfrm>
        <a:graphic>
          <a:graphicData uri="http://schemas.openxmlformats.org/presentationml/2006/ole">
            <mc:AlternateContent xmlns:mc="http://schemas.openxmlformats.org/markup-compatibility/2006">
              <mc:Choice xmlns:v="urn:schemas-microsoft-com:vml" Requires="v">
                <p:oleObj spid="_x0000_s16414" name="Document" r:id="rId3" imgW="5475920" imgH="3283612" progId="Word.Document.12">
                  <p:embed/>
                </p:oleObj>
              </mc:Choice>
              <mc:Fallback>
                <p:oleObj name="Document" r:id="rId3" imgW="5475920" imgH="3283612"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8" y="1995306"/>
                        <a:ext cx="5779331" cy="3779879"/>
                      </a:xfrm>
                      <a:prstGeom prst="rect">
                        <a:avLst/>
                      </a:prstGeom>
                      <a:noFill/>
                      <a:extLst/>
                    </p:spPr>
                  </p:pic>
                </p:oleObj>
              </mc:Fallback>
            </mc:AlternateContent>
          </a:graphicData>
        </a:graphic>
      </p:graphicFrame>
    </p:spTree>
    <p:extLst>
      <p:ext uri="{BB962C8B-B14F-4D97-AF65-F5344CB8AC3E}">
        <p14:creationId xmlns:p14="http://schemas.microsoft.com/office/powerpoint/2010/main" val="1164780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8.4 Testing Individual Coefficients</a:t>
            </a:r>
          </a:p>
        </p:txBody>
      </p:sp>
      <p:sp>
        <p:nvSpPr>
          <p:cNvPr id="3" name="Content Placeholder 2"/>
          <p:cNvSpPr>
            <a:spLocks noGrp="1"/>
          </p:cNvSpPr>
          <p:nvPr>
            <p:ph idx="1"/>
          </p:nvPr>
        </p:nvSpPr>
        <p:spPr/>
        <p:txBody>
          <a:bodyPr>
            <a:normAutofit/>
          </a:bodyPr>
          <a:lstStyle/>
          <a:p>
            <a:pPr marL="0" indent="0">
              <a:buNone/>
            </a:pPr>
            <a:r>
              <a:rPr lang="en-US" sz="1800" b="1" dirty="0" smtClean="0">
                <a:solidFill>
                  <a:srgbClr val="873B1F"/>
                </a:solidFill>
              </a:rPr>
              <a:t>Testing a Group of Coefficients</a:t>
            </a:r>
          </a:p>
          <a:p>
            <a:r>
              <a:rPr lang="en-US" sz="1800" dirty="0" smtClean="0"/>
              <a:t>Model </a:t>
            </a:r>
            <a:r>
              <a:rPr lang="en-US" sz="1800" i="1" dirty="0"/>
              <a:t>M</a:t>
            </a:r>
            <a:r>
              <a:rPr lang="en-US" sz="1800" baseline="-25000" dirty="0"/>
              <a:t>1</a:t>
            </a:r>
            <a:r>
              <a:rPr lang="en-US" sz="1800" dirty="0"/>
              <a:t> (with error sum of squares </a:t>
            </a:r>
            <a:r>
              <a:rPr lang="en-US" sz="1800" i="1" dirty="0"/>
              <a:t>SSE</a:t>
            </a:r>
            <a:r>
              <a:rPr lang="en-US" sz="1800" baseline="-25000" dirty="0"/>
              <a:t>1</a:t>
            </a:r>
            <a:r>
              <a:rPr lang="en-US" sz="1800" dirty="0"/>
              <a:t>)</a:t>
            </a:r>
          </a:p>
          <a:p>
            <a:pPr marL="0" indent="0">
              <a:buNone/>
            </a:pPr>
            <a:endParaRPr lang="en-US" sz="1800" dirty="0"/>
          </a:p>
          <a:p>
            <a:endParaRPr lang="en-US" sz="1800" dirty="0"/>
          </a:p>
          <a:p>
            <a:r>
              <a:rPr lang="en-US" sz="1800" dirty="0"/>
              <a:t>Model </a:t>
            </a:r>
            <a:r>
              <a:rPr lang="en-US" sz="1800" i="1" dirty="0"/>
              <a:t>M</a:t>
            </a:r>
            <a:r>
              <a:rPr lang="en-US" sz="1800" baseline="-25000" dirty="0"/>
              <a:t>0</a:t>
            </a:r>
            <a:r>
              <a:rPr lang="en-US" sz="1800" dirty="0"/>
              <a:t> (with error sum of squares </a:t>
            </a:r>
            <a:r>
              <a:rPr lang="en-US" sz="1800" i="1" dirty="0"/>
              <a:t>SSE</a:t>
            </a:r>
            <a:r>
              <a:rPr lang="en-US" sz="1800" baseline="-25000" dirty="0"/>
              <a:t>0</a:t>
            </a:r>
            <a:r>
              <a:rPr lang="en-US" sz="1800" dirty="0"/>
              <a:t>)</a:t>
            </a:r>
          </a:p>
          <a:p>
            <a:pPr marL="0" indent="0">
              <a:buNone/>
            </a:pPr>
            <a:endParaRPr lang="en-GB" sz="1800" dirty="0"/>
          </a:p>
          <a:p>
            <a:pPr marL="0" indent="0">
              <a:buNone/>
            </a:pPr>
            <a:endParaRPr lang="en-GB" sz="1800" dirty="0"/>
          </a:p>
          <a:p>
            <a:pPr marL="0" indent="0">
              <a:buNone/>
            </a:pPr>
            <a:r>
              <a:rPr lang="en-GB" sz="1800" dirty="0"/>
              <a:t>Test</a:t>
            </a:r>
            <a:r>
              <a:rPr lang="en-GB" sz="1800" i="1" dirty="0"/>
              <a:t> </a:t>
            </a:r>
          </a:p>
          <a:p>
            <a:r>
              <a:rPr lang="en-GB" sz="1800" i="1" dirty="0"/>
              <a:t>H</a:t>
            </a:r>
            <a:r>
              <a:rPr lang="en-GB" sz="1800" baseline="-25000" dirty="0"/>
              <a:t>0</a:t>
            </a:r>
            <a:r>
              <a:rPr lang="en-GB" sz="1800" dirty="0"/>
              <a:t>: </a:t>
            </a:r>
            <a:r>
              <a:rPr lang="en-GB" sz="1800" i="1" dirty="0">
                <a:sym typeface="Symbol"/>
              </a:rPr>
              <a:t></a:t>
            </a:r>
            <a:r>
              <a:rPr lang="en-GB" sz="1800" i="1" baseline="-25000" dirty="0"/>
              <a:t>q+1</a:t>
            </a:r>
            <a:r>
              <a:rPr lang="en-GB" sz="1800" i="1" dirty="0"/>
              <a:t> = </a:t>
            </a:r>
            <a:r>
              <a:rPr lang="en-GB" sz="1800" i="1" dirty="0">
                <a:sym typeface="Symbol"/>
              </a:rPr>
              <a:t></a:t>
            </a:r>
            <a:r>
              <a:rPr lang="en-GB" sz="1800" i="1" baseline="-25000" dirty="0"/>
              <a:t>q+2</a:t>
            </a:r>
            <a:r>
              <a:rPr lang="en-GB" sz="1800" i="1" dirty="0"/>
              <a:t> = ... = </a:t>
            </a:r>
            <a:r>
              <a:rPr lang="en-GB" sz="1800" i="1" dirty="0">
                <a:sym typeface="Symbol"/>
              </a:rPr>
              <a:t></a:t>
            </a:r>
            <a:r>
              <a:rPr lang="en-GB" sz="1800" i="1" baseline="-25000" dirty="0"/>
              <a:t>K</a:t>
            </a:r>
            <a:r>
              <a:rPr lang="en-GB" sz="1800" i="1" dirty="0"/>
              <a:t> </a:t>
            </a:r>
            <a:r>
              <a:rPr lang="en-GB" sz="1800" dirty="0"/>
              <a:t>= 0, given that </a:t>
            </a:r>
            <a:r>
              <a:rPr lang="en-GB" sz="1800" i="1" dirty="0"/>
              <a:t>X</a:t>
            </a:r>
            <a:r>
              <a:rPr lang="en-GB" sz="1800" baseline="-25000" dirty="0"/>
              <a:t>1</a:t>
            </a:r>
            <a:r>
              <a:rPr lang="en-GB" sz="1800" dirty="0"/>
              <a:t>,…, </a:t>
            </a:r>
            <a:r>
              <a:rPr lang="en-GB" sz="1800" i="1" dirty="0" err="1"/>
              <a:t>X</a:t>
            </a:r>
            <a:r>
              <a:rPr lang="en-GB" sz="1800" i="1" baseline="-25000" dirty="0" err="1"/>
              <a:t>q</a:t>
            </a:r>
            <a:r>
              <a:rPr lang="en-GB" sz="1800" i="1" dirty="0"/>
              <a:t> </a:t>
            </a:r>
            <a:r>
              <a:rPr lang="en-GB" sz="1800" dirty="0"/>
              <a:t>are in the model, </a:t>
            </a:r>
          </a:p>
          <a:p>
            <a:pPr marL="0" indent="0">
              <a:buNone/>
            </a:pPr>
            <a:r>
              <a:rPr lang="en-GB" sz="1800" dirty="0"/>
              <a:t>against</a:t>
            </a:r>
            <a:r>
              <a:rPr lang="en-GB" sz="1800" i="1" dirty="0"/>
              <a:t> </a:t>
            </a:r>
            <a:r>
              <a:rPr lang="en-GB" sz="1800" dirty="0"/>
              <a:t>the alternative hypothesis:  </a:t>
            </a:r>
            <a:endParaRPr lang="en-US" sz="1800" dirty="0"/>
          </a:p>
          <a:p>
            <a:r>
              <a:rPr lang="en-GB" sz="1800" dirty="0"/>
              <a:t>H</a:t>
            </a:r>
            <a:r>
              <a:rPr lang="en-GB" sz="1800" baseline="-25000" dirty="0"/>
              <a:t>A</a:t>
            </a:r>
            <a:r>
              <a:rPr lang="en-GB" sz="1800" dirty="0"/>
              <a:t>: At least one of the coefficients </a:t>
            </a:r>
            <a:r>
              <a:rPr lang="en-GB" sz="1800" i="1" dirty="0">
                <a:sym typeface="Symbol"/>
              </a:rPr>
              <a:t></a:t>
            </a:r>
            <a:r>
              <a:rPr lang="en-GB" sz="1800" i="1" baseline="-25000" dirty="0"/>
              <a:t>q+1</a:t>
            </a:r>
            <a:r>
              <a:rPr lang="en-GB" sz="1800" i="1" dirty="0"/>
              <a:t>, …, </a:t>
            </a:r>
            <a:r>
              <a:rPr lang="en-GB" sz="1800" i="1" dirty="0">
                <a:sym typeface="Symbol"/>
              </a:rPr>
              <a:t></a:t>
            </a:r>
            <a:r>
              <a:rPr lang="en-GB" sz="1800" i="1" baseline="-25000" dirty="0"/>
              <a:t>K</a:t>
            </a:r>
            <a:r>
              <a:rPr lang="en-GB" sz="1800" i="1" dirty="0"/>
              <a:t> </a:t>
            </a:r>
            <a:r>
              <a:rPr lang="en-GB" sz="1800" dirty="0"/>
              <a:t>is nonzero when </a:t>
            </a:r>
            <a:r>
              <a:rPr lang="en-GB" sz="1800" i="1" dirty="0"/>
              <a:t>X</a:t>
            </a:r>
            <a:r>
              <a:rPr lang="en-GB" sz="1800" i="1" baseline="-25000" dirty="0"/>
              <a:t>1</a:t>
            </a:r>
            <a:r>
              <a:rPr lang="en-GB" sz="1800" i="1" dirty="0"/>
              <a:t>,…, </a:t>
            </a:r>
            <a:r>
              <a:rPr lang="en-GB" sz="1800" i="1" dirty="0" err="1"/>
              <a:t>X</a:t>
            </a:r>
            <a:r>
              <a:rPr lang="en-GB" sz="1800" i="1" baseline="-25000" dirty="0" err="1"/>
              <a:t>q</a:t>
            </a:r>
            <a:r>
              <a:rPr lang="en-GB" sz="1800" i="1" dirty="0"/>
              <a:t> </a:t>
            </a:r>
            <a:r>
              <a:rPr lang="en-GB" sz="1800" dirty="0"/>
              <a:t>are in the model</a:t>
            </a:r>
            <a:r>
              <a:rPr lang="en-GB" sz="1800" dirty="0" smtClean="0"/>
              <a:t>.</a:t>
            </a:r>
            <a:endParaRPr lang="en-US"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92192799"/>
              </p:ext>
            </p:extLst>
          </p:nvPr>
        </p:nvGraphicFramePr>
        <p:xfrm>
          <a:off x="2669627" y="2175741"/>
          <a:ext cx="3804707" cy="415059"/>
        </p:xfrm>
        <a:graphic>
          <a:graphicData uri="http://schemas.openxmlformats.org/presentationml/2006/ole">
            <mc:AlternateContent xmlns:mc="http://schemas.openxmlformats.org/markup-compatibility/2006">
              <mc:Choice xmlns:v="urn:schemas-microsoft-com:vml" Requires="v">
                <p:oleObj spid="_x0000_s18481" name="Equation" r:id="rId3" imgW="2183389" imgH="238310" progId="">
                  <p:embed/>
                </p:oleObj>
              </mc:Choice>
              <mc:Fallback>
                <p:oleObj name="Equation" r:id="rId3" imgW="2183389" imgH="2383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9627" y="2175741"/>
                        <a:ext cx="3804707" cy="415059"/>
                      </a:xfrm>
                      <a:prstGeom prst="rect">
                        <a:avLst/>
                      </a:prstGeom>
                      <a:noFill/>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66120171"/>
              </p:ext>
            </p:extLst>
          </p:nvPr>
        </p:nvGraphicFramePr>
        <p:xfrm>
          <a:off x="2669627" y="3362752"/>
          <a:ext cx="3636306" cy="410462"/>
        </p:xfrm>
        <a:graphic>
          <a:graphicData uri="http://schemas.openxmlformats.org/presentationml/2006/ole">
            <mc:AlternateContent xmlns:mc="http://schemas.openxmlformats.org/markup-compatibility/2006">
              <mc:Choice xmlns:v="urn:schemas-microsoft-com:vml" Requires="v">
                <p:oleObj spid="_x0000_s18482" name="Equation" r:id="rId5" imgW="2106994" imgH="238310" progId="">
                  <p:embed/>
                </p:oleObj>
              </mc:Choice>
              <mc:Fallback>
                <p:oleObj name="Equation" r:id="rId5" imgW="2106994" imgH="2383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9627" y="3362752"/>
                        <a:ext cx="3636306" cy="410462"/>
                      </a:xfrm>
                      <a:prstGeom prst="rect">
                        <a:avLst/>
                      </a:prstGeom>
                      <a:noFill/>
                      <a:extLst/>
                    </p:spPr>
                  </p:pic>
                </p:oleObj>
              </mc:Fallback>
            </mc:AlternateContent>
          </a:graphicData>
        </a:graphic>
      </p:graphicFrame>
    </p:spTree>
    <p:extLst>
      <p:ext uri="{BB962C8B-B14F-4D97-AF65-F5344CB8AC3E}">
        <p14:creationId xmlns:p14="http://schemas.microsoft.com/office/powerpoint/2010/main" val="1318824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8.4 Testing Individual Coefficients</a:t>
            </a:r>
          </a:p>
        </p:txBody>
      </p:sp>
      <p:sp>
        <p:nvSpPr>
          <p:cNvPr id="3" name="Content Placeholder 2"/>
          <p:cNvSpPr>
            <a:spLocks noGrp="1"/>
          </p:cNvSpPr>
          <p:nvPr>
            <p:ph idx="1"/>
          </p:nvPr>
        </p:nvSpPr>
        <p:spPr/>
        <p:txBody>
          <a:bodyPr>
            <a:normAutofit/>
          </a:bodyPr>
          <a:lstStyle/>
          <a:p>
            <a:pPr marL="0" indent="0">
              <a:buNone/>
            </a:pPr>
            <a:r>
              <a:rPr lang="en-US" sz="1800" b="1" dirty="0" smtClean="0">
                <a:solidFill>
                  <a:srgbClr val="873B1F"/>
                </a:solidFill>
              </a:rPr>
              <a:t>Example 8.4: Testing a Group of Coefficients</a:t>
            </a:r>
          </a:p>
          <a:p>
            <a:r>
              <a:rPr lang="en-US" sz="1800" dirty="0"/>
              <a:t>For the baseball data, testing the three-variable model against the five-variable model:</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22</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65509239"/>
              </p:ext>
            </p:extLst>
          </p:nvPr>
        </p:nvGraphicFramePr>
        <p:xfrm>
          <a:off x="2971630" y="2385848"/>
          <a:ext cx="2972140" cy="1911897"/>
        </p:xfrm>
        <a:graphic>
          <a:graphicData uri="http://schemas.openxmlformats.org/presentationml/2006/ole">
            <mc:AlternateContent xmlns:mc="http://schemas.openxmlformats.org/markup-compatibility/2006">
              <mc:Choice xmlns:v="urn:schemas-microsoft-com:vml" Requires="v">
                <p:oleObj spid="_x0000_s19486" name="Equation" r:id="rId3" imgW="1955520" imgH="1257120" progId="Equation.DSMT4">
                  <p:embed/>
                </p:oleObj>
              </mc:Choice>
              <mc:Fallback>
                <p:oleObj name="Equation" r:id="rId3" imgW="1955520" imgH="1257120" progId="Equation.DSMT4">
                  <p:embed/>
                  <p:pic>
                    <p:nvPicPr>
                      <p:cNvPr id="0" name=""/>
                      <p:cNvPicPr>
                        <a:picLocks noChangeAspect="1" noChangeArrowheads="1"/>
                      </p:cNvPicPr>
                      <p:nvPr/>
                    </p:nvPicPr>
                    <p:blipFill>
                      <a:blip r:embed="rId4"/>
                      <a:srcRect/>
                      <a:stretch>
                        <a:fillRect/>
                      </a:stretch>
                    </p:blipFill>
                    <p:spPr bwMode="auto">
                      <a:xfrm>
                        <a:off x="2971630" y="2385848"/>
                        <a:ext cx="2972140" cy="1911897"/>
                      </a:xfrm>
                      <a:prstGeom prst="rect">
                        <a:avLst/>
                      </a:prstGeom>
                      <a:noFill/>
                      <a:extLst/>
                    </p:spPr>
                  </p:pic>
                </p:oleObj>
              </mc:Fallback>
            </mc:AlternateContent>
          </a:graphicData>
        </a:graphic>
      </p:graphicFrame>
      <p:sp>
        <p:nvSpPr>
          <p:cNvPr id="9" name="TextBox 8"/>
          <p:cNvSpPr txBox="1"/>
          <p:nvPr/>
        </p:nvSpPr>
        <p:spPr>
          <a:xfrm>
            <a:off x="685799" y="5410928"/>
            <a:ext cx="7543799" cy="630942"/>
          </a:xfrm>
          <a:prstGeom prst="rect">
            <a:avLst/>
          </a:prstGeom>
          <a:noFill/>
        </p:spPr>
        <p:txBody>
          <a:bodyPr wrap="square" lIns="0" tIns="0" rIns="0" bIns="0" rtlCol="0">
            <a:spAutoFit/>
          </a:bodyPr>
          <a:lstStyle/>
          <a:p>
            <a:r>
              <a:rPr lang="en-US" b="1" dirty="0" smtClean="0">
                <a:solidFill>
                  <a:srgbClr val="873B1F"/>
                </a:solidFill>
                <a:latin typeface="Arial" charset="0"/>
                <a:ea typeface="Arial" charset="0"/>
                <a:cs typeface="Arial" charset="0"/>
              </a:rPr>
              <a:t>Question: </a:t>
            </a:r>
            <a:r>
              <a:rPr lang="en-US" dirty="0" smtClean="0">
                <a:solidFill>
                  <a:srgbClr val="873B1F"/>
                </a:solidFill>
                <a:latin typeface="Arial" charset="0"/>
                <a:ea typeface="Arial" charset="0"/>
                <a:cs typeface="Arial" charset="0"/>
              </a:rPr>
              <a:t>What is the conclusion?</a:t>
            </a:r>
          </a:p>
          <a:p>
            <a:pPr>
              <a:spcBef>
                <a:spcPts val="600"/>
              </a:spcBef>
            </a:pPr>
            <a:r>
              <a:rPr lang="en-US" dirty="0" smtClean="0">
                <a:solidFill>
                  <a:srgbClr val="873B1F"/>
                </a:solidFill>
                <a:latin typeface="Arial" charset="0"/>
                <a:ea typeface="Arial" charset="0"/>
                <a:cs typeface="Arial" charset="0"/>
              </a:rPr>
              <a:t>Hint: The expected value of </a:t>
            </a:r>
            <a:r>
              <a:rPr lang="en-US" i="1" dirty="0" smtClean="0">
                <a:solidFill>
                  <a:srgbClr val="873B1F"/>
                </a:solidFill>
                <a:latin typeface="Arial" charset="0"/>
                <a:ea typeface="Arial" charset="0"/>
                <a:cs typeface="Arial" charset="0"/>
              </a:rPr>
              <a:t>F</a:t>
            </a:r>
            <a:r>
              <a:rPr lang="en-US" dirty="0" smtClean="0">
                <a:solidFill>
                  <a:srgbClr val="873B1F"/>
                </a:solidFill>
                <a:latin typeface="Arial" charset="0"/>
                <a:ea typeface="Arial" charset="0"/>
                <a:cs typeface="Arial" charset="0"/>
              </a:rPr>
              <a:t> under H</a:t>
            </a:r>
            <a:r>
              <a:rPr lang="en-US" baseline="-25000" dirty="0" smtClean="0">
                <a:solidFill>
                  <a:srgbClr val="873B1F"/>
                </a:solidFill>
                <a:latin typeface="Arial" charset="0"/>
                <a:ea typeface="Arial" charset="0"/>
                <a:cs typeface="Arial" charset="0"/>
              </a:rPr>
              <a:t>0</a:t>
            </a:r>
            <a:r>
              <a:rPr lang="en-US" dirty="0" smtClean="0">
                <a:solidFill>
                  <a:srgbClr val="873B1F"/>
                </a:solidFill>
                <a:latin typeface="Arial" charset="0"/>
                <a:ea typeface="Arial" charset="0"/>
                <a:cs typeface="Arial" charset="0"/>
              </a:rPr>
              <a:t> is close to 1.0.</a:t>
            </a:r>
          </a:p>
        </p:txBody>
      </p:sp>
    </p:spTree>
    <p:extLst>
      <p:ext uri="{BB962C8B-B14F-4D97-AF65-F5344CB8AC3E}">
        <p14:creationId xmlns:p14="http://schemas.microsoft.com/office/powerpoint/2010/main" val="244116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 Checking the Assumptions, I</a:t>
            </a:r>
            <a:endParaRPr lang="en-US" dirty="0"/>
          </a:p>
        </p:txBody>
      </p:sp>
      <p:sp>
        <p:nvSpPr>
          <p:cNvPr id="3" name="Content Placeholder 2"/>
          <p:cNvSpPr>
            <a:spLocks noGrp="1"/>
          </p:cNvSpPr>
          <p:nvPr>
            <p:ph idx="1"/>
          </p:nvPr>
        </p:nvSpPr>
        <p:spPr/>
        <p:txBody>
          <a:bodyPr/>
          <a:lstStyle/>
          <a:p>
            <a:r>
              <a:rPr lang="en-US" b="1" i="1" dirty="0">
                <a:solidFill>
                  <a:srgbClr val="873B1F"/>
                </a:solidFill>
              </a:rPr>
              <a:t>Assumption R1: </a:t>
            </a:r>
            <a:r>
              <a:rPr lang="en-US" dirty="0"/>
              <a:t>For given values of the explanatory variables, </a:t>
            </a:r>
            <a:r>
              <a:rPr lang="en-US" b="1" dirty="0"/>
              <a:t>X</a:t>
            </a:r>
            <a:r>
              <a:rPr lang="en-US" dirty="0"/>
              <a:t>, the expected value of </a:t>
            </a:r>
            <a:r>
              <a:rPr lang="en-US" i="1" dirty="0"/>
              <a:t>Y</a:t>
            </a:r>
            <a:r>
              <a:rPr lang="en-US" dirty="0"/>
              <a:t> is written as E(</a:t>
            </a:r>
            <a:r>
              <a:rPr lang="en-US" i="1" dirty="0"/>
              <a:t>Y</a:t>
            </a:r>
            <a:r>
              <a:rPr lang="en-US" dirty="0"/>
              <a:t>|</a:t>
            </a:r>
            <a:r>
              <a:rPr lang="en-US" b="1" dirty="0"/>
              <a:t>X</a:t>
            </a:r>
            <a:r>
              <a:rPr lang="en-US" dirty="0"/>
              <a:t>) and has the form:</a:t>
            </a:r>
          </a:p>
          <a:p>
            <a:pPr>
              <a:buNone/>
            </a:pPr>
            <a:r>
              <a:rPr lang="en-US" dirty="0"/>
              <a:t> </a:t>
            </a:r>
          </a:p>
          <a:p>
            <a:endParaRPr lang="en-US" i="1" dirty="0"/>
          </a:p>
          <a:p>
            <a:r>
              <a:rPr lang="en-US" i="1" dirty="0"/>
              <a:t>Potential Violation: </a:t>
            </a:r>
            <a:r>
              <a:rPr lang="en-US" dirty="0"/>
              <a:t>We may have omitted a key variable</a:t>
            </a:r>
          </a:p>
          <a:p>
            <a:endParaRPr lang="en-US" dirty="0"/>
          </a:p>
          <a:p>
            <a:r>
              <a:rPr lang="en-GB" i="1" dirty="0"/>
              <a:t>Why it matters: </a:t>
            </a:r>
            <a:r>
              <a:rPr lang="en-GB" sz="1800" dirty="0"/>
              <a:t>Using an inadequate model of the true relationship loses an important element in predicting </a:t>
            </a:r>
            <a:r>
              <a:rPr lang="en-GB" sz="1800" i="1" dirty="0"/>
              <a:t>Y</a:t>
            </a:r>
            <a:r>
              <a:rPr lang="en-GB" dirty="0" smtClean="0"/>
              <a:t>.</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23</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15307827"/>
              </p:ext>
            </p:extLst>
          </p:nvPr>
        </p:nvGraphicFramePr>
        <p:xfrm>
          <a:off x="2171695" y="2233337"/>
          <a:ext cx="4572009" cy="410936"/>
        </p:xfrm>
        <a:graphic>
          <a:graphicData uri="http://schemas.openxmlformats.org/presentationml/2006/ole">
            <mc:AlternateContent xmlns:mc="http://schemas.openxmlformats.org/markup-compatibility/2006">
              <mc:Choice xmlns:v="urn:schemas-microsoft-com:vml" Requires="v">
                <p:oleObj spid="_x0000_s20510" name="Equation" r:id="rId3" imgW="5727192" imgH="516636" progId="">
                  <p:embed/>
                </p:oleObj>
              </mc:Choice>
              <mc:Fallback>
                <p:oleObj name="Equation" r:id="rId3" imgW="5727192" imgH="51663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695" y="2233337"/>
                        <a:ext cx="4572009" cy="410936"/>
                      </a:xfrm>
                      <a:prstGeom prst="rect">
                        <a:avLst/>
                      </a:prstGeom>
                      <a:noFill/>
                      <a:extLst/>
                    </p:spPr>
                  </p:pic>
                </p:oleObj>
              </mc:Fallback>
            </mc:AlternateContent>
          </a:graphicData>
        </a:graphic>
      </p:graphicFrame>
    </p:spTree>
    <p:extLst>
      <p:ext uri="{BB962C8B-B14F-4D97-AF65-F5344CB8AC3E}">
        <p14:creationId xmlns:p14="http://schemas.microsoft.com/office/powerpoint/2010/main" val="1421620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 Checking the Assumptions, II</a:t>
            </a:r>
            <a:endParaRPr lang="en-US" dirty="0"/>
          </a:p>
        </p:txBody>
      </p:sp>
      <p:sp>
        <p:nvSpPr>
          <p:cNvPr id="3" name="Content Placeholder 2"/>
          <p:cNvSpPr>
            <a:spLocks noGrp="1"/>
          </p:cNvSpPr>
          <p:nvPr>
            <p:ph idx="1"/>
          </p:nvPr>
        </p:nvSpPr>
        <p:spPr/>
        <p:txBody>
          <a:bodyPr>
            <a:normAutofit/>
          </a:bodyPr>
          <a:lstStyle/>
          <a:p>
            <a:r>
              <a:rPr lang="en-US" b="1" i="1" dirty="0">
                <a:solidFill>
                  <a:srgbClr val="873B1F"/>
                </a:solidFill>
              </a:rPr>
              <a:t>Assumption </a:t>
            </a:r>
            <a:r>
              <a:rPr lang="en-US" b="1" i="1" dirty="0" smtClean="0">
                <a:solidFill>
                  <a:srgbClr val="873B1F"/>
                </a:solidFill>
              </a:rPr>
              <a:t>R2: </a:t>
            </a:r>
            <a:r>
              <a:rPr lang="en-US" dirty="0"/>
              <a:t>The difference between an observed Y and its expectation is known as a </a:t>
            </a:r>
            <a:r>
              <a:rPr lang="en-US" i="1" dirty="0"/>
              <a:t>random error,</a:t>
            </a:r>
            <a:r>
              <a:rPr lang="en-US" dirty="0"/>
              <a:t> denoted by </a:t>
            </a:r>
            <a:r>
              <a:rPr lang="en-US" dirty="0" err="1"/>
              <a:t>ε</a:t>
            </a:r>
            <a:r>
              <a:rPr lang="en-US" dirty="0"/>
              <a:t>. Thus, the full model may be written </a:t>
            </a:r>
            <a:r>
              <a:rPr lang="en-US" dirty="0" smtClean="0"/>
              <a:t>as:</a:t>
            </a:r>
            <a:endParaRPr lang="en-US" dirty="0"/>
          </a:p>
          <a:p>
            <a:pPr>
              <a:buNone/>
            </a:pPr>
            <a:r>
              <a:rPr lang="en-US" dirty="0" smtClean="0"/>
              <a:t> </a:t>
            </a:r>
          </a:p>
          <a:p>
            <a:endParaRPr lang="en-US" i="1" dirty="0" smtClean="0"/>
          </a:p>
          <a:p>
            <a:r>
              <a:rPr lang="en-US" i="1" dirty="0" smtClean="0"/>
              <a:t>Potential Violations: </a:t>
            </a:r>
            <a:r>
              <a:rPr lang="en-US" dirty="0" smtClean="0"/>
              <a:t>Relate to the particular assumptions about the error terms</a:t>
            </a:r>
          </a:p>
          <a:p>
            <a:pPr>
              <a:spcBef>
                <a:spcPts val="1600"/>
              </a:spcBef>
            </a:pPr>
            <a:r>
              <a:rPr lang="en-US" b="1" i="1" dirty="0">
                <a:solidFill>
                  <a:srgbClr val="873B1F"/>
                </a:solidFill>
              </a:rPr>
              <a:t>Assumption R3: </a:t>
            </a:r>
            <a:r>
              <a:rPr lang="en-US" dirty="0"/>
              <a:t>The expected value of each error term is zero. That is there is no bias in the measurement process.</a:t>
            </a:r>
          </a:p>
          <a:p>
            <a:pPr>
              <a:spcBef>
                <a:spcPts val="1600"/>
              </a:spcBef>
            </a:pPr>
            <a:r>
              <a:rPr lang="en-US" i="1" dirty="0"/>
              <a:t>Potential Violation: </a:t>
            </a:r>
            <a:r>
              <a:rPr lang="en-US" dirty="0"/>
              <a:t>Observations may contain bias. This assumption is not directly testable</a:t>
            </a:r>
          </a:p>
          <a:p>
            <a:pPr>
              <a:spcBef>
                <a:spcPts val="1600"/>
              </a:spcBef>
            </a:pPr>
            <a:r>
              <a:rPr lang="en-GB" i="1" dirty="0"/>
              <a:t>Why it matters: </a:t>
            </a:r>
            <a:r>
              <a:rPr lang="en-GB" dirty="0"/>
              <a:t>Bias in the model suggests the model is missing an important variable or a variable is </a:t>
            </a:r>
            <a:r>
              <a:rPr lang="en-GB" dirty="0" err="1"/>
              <a:t>mismeasured</a:t>
            </a:r>
            <a:r>
              <a:rPr lang="en-GB" dirty="0" smtClean="0"/>
              <a:t>.</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24</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40967103"/>
              </p:ext>
            </p:extLst>
          </p:nvPr>
        </p:nvGraphicFramePr>
        <p:xfrm>
          <a:off x="2669627" y="2373797"/>
          <a:ext cx="3808317" cy="799170"/>
        </p:xfrm>
        <a:graphic>
          <a:graphicData uri="http://schemas.openxmlformats.org/presentationml/2006/ole">
            <mc:AlternateContent xmlns:mc="http://schemas.openxmlformats.org/markup-compatibility/2006">
              <mc:Choice xmlns:v="urn:schemas-microsoft-com:vml" Requires="v">
                <p:oleObj spid="_x0000_s21535" name="Equation" r:id="rId3" imgW="2309905" imgH="457088" progId="">
                  <p:embed/>
                </p:oleObj>
              </mc:Choice>
              <mc:Fallback>
                <p:oleObj name="Equation" r:id="rId3" imgW="2309905" imgH="45708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9627" y="2373797"/>
                        <a:ext cx="3808317" cy="799170"/>
                      </a:xfrm>
                      <a:prstGeom prst="rect">
                        <a:avLst/>
                      </a:prstGeom>
                      <a:noFill/>
                      <a:extLst/>
                    </p:spPr>
                  </p:pic>
                </p:oleObj>
              </mc:Fallback>
            </mc:AlternateContent>
          </a:graphicData>
        </a:graphic>
      </p:graphicFrame>
    </p:spTree>
    <p:extLst>
      <p:ext uri="{BB962C8B-B14F-4D97-AF65-F5344CB8AC3E}">
        <p14:creationId xmlns:p14="http://schemas.microsoft.com/office/powerpoint/2010/main" val="1114919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 Checking the Assumptions, IV</a:t>
            </a:r>
            <a:endParaRPr lang="en-US" dirty="0"/>
          </a:p>
        </p:txBody>
      </p:sp>
      <p:sp>
        <p:nvSpPr>
          <p:cNvPr id="3" name="Content Placeholder 2"/>
          <p:cNvSpPr>
            <a:spLocks noGrp="1"/>
          </p:cNvSpPr>
          <p:nvPr>
            <p:ph idx="1"/>
          </p:nvPr>
        </p:nvSpPr>
        <p:spPr/>
        <p:txBody>
          <a:bodyPr>
            <a:normAutofit/>
          </a:bodyPr>
          <a:lstStyle/>
          <a:p>
            <a:pPr>
              <a:spcBef>
                <a:spcPts val="1600"/>
              </a:spcBef>
            </a:pPr>
            <a:r>
              <a:rPr lang="en-US" b="1" i="1" dirty="0">
                <a:solidFill>
                  <a:srgbClr val="873B1F"/>
                </a:solidFill>
              </a:rPr>
              <a:t>Assumption </a:t>
            </a:r>
            <a:r>
              <a:rPr lang="en-US" b="1" i="1" dirty="0" smtClean="0">
                <a:solidFill>
                  <a:srgbClr val="873B1F"/>
                </a:solidFill>
              </a:rPr>
              <a:t>R4: </a:t>
            </a:r>
            <a:r>
              <a:rPr lang="en-US" dirty="0"/>
              <a:t>The errors for different observations are uncorrelated with one another. When examining observations over time, this assumption corresponds to a lack of autocorrelation among the errors. </a:t>
            </a:r>
          </a:p>
          <a:p>
            <a:pPr>
              <a:spcBef>
                <a:spcPts val="1600"/>
              </a:spcBef>
            </a:pPr>
            <a:r>
              <a:rPr lang="en-US" i="1" dirty="0"/>
              <a:t>Potential Violation: </a:t>
            </a:r>
            <a:r>
              <a:rPr lang="en-US" dirty="0"/>
              <a:t>The errors may be (auto)correlated.</a:t>
            </a:r>
          </a:p>
          <a:p>
            <a:pPr>
              <a:spcBef>
                <a:spcPts val="1600"/>
              </a:spcBef>
            </a:pPr>
            <a:r>
              <a:rPr lang="en-GB" i="1" dirty="0" smtClean="0"/>
              <a:t>Why </a:t>
            </a:r>
            <a:r>
              <a:rPr lang="en-GB" i="1" dirty="0"/>
              <a:t>it matters: </a:t>
            </a:r>
            <a:r>
              <a:rPr lang="en-GB" dirty="0"/>
              <a:t>The diagnostics provide evidence of a predictable element in the error term. Its exclusion means that the error variance is larger than need be and the forecasts less accurate.</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25</a:t>
            </a:fld>
            <a:endParaRPr lang="en-US" dirty="0"/>
          </a:p>
        </p:txBody>
      </p:sp>
    </p:spTree>
    <p:extLst>
      <p:ext uri="{BB962C8B-B14F-4D97-AF65-F5344CB8AC3E}">
        <p14:creationId xmlns:p14="http://schemas.microsoft.com/office/powerpoint/2010/main" val="1708006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 Checking the Assumptions, V</a:t>
            </a:r>
            <a:endParaRPr lang="en-US" dirty="0"/>
          </a:p>
        </p:txBody>
      </p:sp>
      <p:sp>
        <p:nvSpPr>
          <p:cNvPr id="3" name="Content Placeholder 2"/>
          <p:cNvSpPr>
            <a:spLocks noGrp="1"/>
          </p:cNvSpPr>
          <p:nvPr>
            <p:ph idx="1"/>
          </p:nvPr>
        </p:nvSpPr>
        <p:spPr/>
        <p:txBody>
          <a:bodyPr>
            <a:normAutofit/>
          </a:bodyPr>
          <a:lstStyle/>
          <a:p>
            <a:pPr>
              <a:spcBef>
                <a:spcPts val="1600"/>
              </a:spcBef>
            </a:pPr>
            <a:r>
              <a:rPr lang="en-US" b="1" i="1" dirty="0">
                <a:solidFill>
                  <a:srgbClr val="873B1F"/>
                </a:solidFill>
              </a:rPr>
              <a:t>Assumption </a:t>
            </a:r>
            <a:r>
              <a:rPr lang="en-US" b="1" i="1" dirty="0" smtClean="0">
                <a:solidFill>
                  <a:srgbClr val="873B1F"/>
                </a:solidFill>
              </a:rPr>
              <a:t>R5: </a:t>
            </a:r>
            <a:r>
              <a:rPr lang="en-US" dirty="0"/>
              <a:t>The variance of the errors is constant. That is, the error terms come from distributions with equal variances. When the assumption is satisfied the error process is </a:t>
            </a:r>
            <a:r>
              <a:rPr lang="en-US" i="1" dirty="0"/>
              <a:t>homoscedastic</a:t>
            </a:r>
            <a:r>
              <a:rPr lang="en-US" dirty="0"/>
              <a:t>.</a:t>
            </a:r>
          </a:p>
          <a:p>
            <a:pPr>
              <a:spcBef>
                <a:spcPts val="1600"/>
              </a:spcBef>
            </a:pPr>
            <a:r>
              <a:rPr lang="en-US" i="1" dirty="0"/>
              <a:t>Potential Violation: </a:t>
            </a:r>
            <a:r>
              <a:rPr lang="en-US" dirty="0"/>
              <a:t>The variances are unequal; the error process is </a:t>
            </a:r>
            <a:r>
              <a:rPr lang="en-US" i="1" dirty="0"/>
              <a:t>heteroscedastic</a:t>
            </a:r>
            <a:r>
              <a:rPr lang="en-US" dirty="0"/>
              <a:t>. </a:t>
            </a:r>
          </a:p>
          <a:p>
            <a:pPr>
              <a:spcBef>
                <a:spcPts val="1600"/>
              </a:spcBef>
            </a:pPr>
            <a:r>
              <a:rPr lang="en-GB" i="1" dirty="0" smtClean="0"/>
              <a:t>Why </a:t>
            </a:r>
            <a:r>
              <a:rPr lang="en-GB" i="1" dirty="0"/>
              <a:t>it matters: </a:t>
            </a:r>
            <a:r>
              <a:rPr lang="en-GB" dirty="0"/>
              <a:t>With errors from one part of the data larger than another, the least squares procedure effectively gives additional weight to the former, leading to </a:t>
            </a:r>
            <a:r>
              <a:rPr lang="en-GB" dirty="0" err="1"/>
              <a:t>miscalibrated</a:t>
            </a:r>
            <a:r>
              <a:rPr lang="en-GB" dirty="0"/>
              <a:t> prediction </a:t>
            </a:r>
            <a:r>
              <a:rPr lang="en-GB" dirty="0" smtClean="0"/>
              <a:t>intervals.</a:t>
            </a:r>
            <a:endParaRPr lang="en-IN"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26</a:t>
            </a:fld>
            <a:endParaRPr lang="en-US" dirty="0"/>
          </a:p>
        </p:txBody>
      </p:sp>
    </p:spTree>
    <p:extLst>
      <p:ext uri="{BB962C8B-B14F-4D97-AF65-F5344CB8AC3E}">
        <p14:creationId xmlns:p14="http://schemas.microsoft.com/office/powerpoint/2010/main" val="137017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 Checking the Assumptions, VI</a:t>
            </a:r>
            <a:endParaRPr lang="en-US" dirty="0"/>
          </a:p>
        </p:txBody>
      </p:sp>
      <p:sp>
        <p:nvSpPr>
          <p:cNvPr id="3" name="Content Placeholder 2"/>
          <p:cNvSpPr>
            <a:spLocks noGrp="1"/>
          </p:cNvSpPr>
          <p:nvPr>
            <p:ph idx="1"/>
          </p:nvPr>
        </p:nvSpPr>
        <p:spPr/>
        <p:txBody>
          <a:bodyPr>
            <a:normAutofit/>
          </a:bodyPr>
          <a:lstStyle/>
          <a:p>
            <a:r>
              <a:rPr lang="en-US" b="1" i="1" dirty="0">
                <a:solidFill>
                  <a:srgbClr val="873B1F"/>
                </a:solidFill>
              </a:rPr>
              <a:t>Assumption </a:t>
            </a:r>
            <a:r>
              <a:rPr lang="en-US" b="1" i="1" dirty="0" smtClean="0">
                <a:solidFill>
                  <a:srgbClr val="873B1F"/>
                </a:solidFill>
              </a:rPr>
              <a:t>R6: </a:t>
            </a:r>
            <a:r>
              <a:rPr lang="en-US" dirty="0"/>
              <a:t>The errors are drawn from a normal distribution.</a:t>
            </a:r>
          </a:p>
          <a:p>
            <a:r>
              <a:rPr lang="en-US" dirty="0"/>
              <a:t> </a:t>
            </a:r>
            <a:r>
              <a:rPr lang="en-US" i="1" dirty="0"/>
              <a:t>Potential Violation</a:t>
            </a:r>
            <a:r>
              <a:rPr lang="en-US" dirty="0"/>
              <a:t>: The error distribution is non-normal</a:t>
            </a:r>
          </a:p>
          <a:p>
            <a:r>
              <a:rPr lang="en-GB" i="1" dirty="0"/>
              <a:t>Why it matters: </a:t>
            </a:r>
            <a:r>
              <a:rPr lang="en-GB" dirty="0"/>
              <a:t>The normality assumption is used in calculating the prediction </a:t>
            </a:r>
            <a:r>
              <a:rPr lang="en-GB" dirty="0" smtClean="0"/>
              <a:t>intervals.</a:t>
            </a:r>
          </a:p>
          <a:p>
            <a:pPr marL="0" indent="0">
              <a:spcBef>
                <a:spcPts val="2800"/>
              </a:spcBef>
              <a:buNone/>
            </a:pPr>
            <a:r>
              <a:rPr lang="en-US" sz="1800" dirty="0"/>
              <a:t>Assumptions R3 – R6 are typically combined into the statement that the errors are independent and normally distributed with zero means and equal variances</a:t>
            </a:r>
          </a:p>
          <a:p>
            <a:pPr marL="0" indent="0">
              <a:spcBef>
                <a:spcPts val="1600"/>
              </a:spcBef>
              <a:buNone/>
            </a:pPr>
            <a:r>
              <a:rPr lang="en-US" sz="1800" dirty="0" smtClean="0"/>
              <a:t>We </a:t>
            </a:r>
            <a:r>
              <a:rPr lang="en-US" sz="1800" dirty="0"/>
              <a:t>now develop diagnostics to check whether these assumptions are reasonable. That is, do they appear to be consistent with the data</a:t>
            </a:r>
            <a:r>
              <a:rPr lang="en-US" sz="1800" dirty="0" smtClean="0"/>
              <a:t>?</a:t>
            </a:r>
            <a:endParaRPr lang="en-US"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27</a:t>
            </a:fld>
            <a:endParaRPr lang="en-US" dirty="0"/>
          </a:p>
        </p:txBody>
      </p:sp>
    </p:spTree>
    <p:extLst>
      <p:ext uri="{BB962C8B-B14F-4D97-AF65-F5344CB8AC3E}">
        <p14:creationId xmlns:p14="http://schemas.microsoft.com/office/powerpoint/2010/main" val="88949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 Checking the Assumptions, VII</a:t>
            </a:r>
            <a:endParaRPr lang="en-US" dirty="0"/>
          </a:p>
        </p:txBody>
      </p:sp>
      <p:sp>
        <p:nvSpPr>
          <p:cNvPr id="3" name="Content Placeholder 2"/>
          <p:cNvSpPr>
            <a:spLocks noGrp="1"/>
          </p:cNvSpPr>
          <p:nvPr>
            <p:ph idx="1"/>
          </p:nvPr>
        </p:nvSpPr>
        <p:spPr/>
        <p:txBody>
          <a:bodyPr>
            <a:normAutofit/>
          </a:bodyPr>
          <a:lstStyle/>
          <a:p>
            <a:pPr marL="0" indent="0">
              <a:spcBef>
                <a:spcPts val="2800"/>
              </a:spcBef>
              <a:buNone/>
            </a:pPr>
            <a:r>
              <a:rPr lang="en-US" sz="1800" b="1" dirty="0" smtClean="0">
                <a:solidFill>
                  <a:srgbClr val="873B1F"/>
                </a:solidFill>
              </a:rPr>
              <a:t>Key assumptions and how to check them</a:t>
            </a:r>
            <a:endParaRPr lang="en-US" sz="1800" b="1" dirty="0">
              <a:solidFill>
                <a:srgbClr val="873B1F"/>
              </a:solidFill>
            </a:endParaRP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43966962"/>
              </p:ext>
            </p:extLst>
          </p:nvPr>
        </p:nvGraphicFramePr>
        <p:xfrm>
          <a:off x="685799" y="1985579"/>
          <a:ext cx="6629401" cy="3108960"/>
        </p:xfrm>
        <a:graphic>
          <a:graphicData uri="http://schemas.openxmlformats.org/drawingml/2006/table">
            <a:tbl>
              <a:tblPr firstRow="1" bandRow="1">
                <a:tableStyleId>{5C22544A-7EE6-4342-B048-85BDC9FD1C3A}</a:tableStyleId>
              </a:tblPr>
              <a:tblGrid>
                <a:gridCol w="2530367"/>
                <a:gridCol w="4099034"/>
              </a:tblGrid>
              <a:tr h="370840">
                <a:tc>
                  <a:txBody>
                    <a:bodyPr/>
                    <a:lstStyle/>
                    <a:p>
                      <a:r>
                        <a:rPr lang="en-US" sz="1400" b="0" dirty="0" smtClean="0">
                          <a:solidFill>
                            <a:schemeClr val="tx1"/>
                          </a:solidFill>
                          <a:latin typeface="Arial" charset="0"/>
                          <a:ea typeface="Arial" charset="0"/>
                          <a:cs typeface="Arial" charset="0"/>
                        </a:rPr>
                        <a:t>Model for Y is linear</a:t>
                      </a:r>
                      <a:r>
                        <a:rPr lang="en-US" sz="1400" b="0" baseline="0" dirty="0" smtClean="0">
                          <a:solidFill>
                            <a:schemeClr val="tx1"/>
                          </a:solidFill>
                          <a:latin typeface="Arial" charset="0"/>
                          <a:ea typeface="Arial" charset="0"/>
                          <a:cs typeface="Arial" charset="0"/>
                        </a:rPr>
                        <a:t> in X</a:t>
                      </a:r>
                      <a:endParaRPr lang="en-US" sz="14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r>
                        <a:rPr lang="en-US" sz="1400" b="0" dirty="0" smtClean="0">
                          <a:solidFill>
                            <a:schemeClr val="tx1"/>
                          </a:solidFill>
                          <a:latin typeface="Arial" charset="0"/>
                          <a:ea typeface="Arial" charset="0"/>
                          <a:cs typeface="Arial" charset="0"/>
                        </a:rPr>
                        <a:t>Plot errors against fitted Y: look for nonlinearity. Also plot errors against new X variables.</a:t>
                      </a:r>
                      <a:endParaRPr lang="en-US" sz="14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r>
                        <a:rPr lang="en-US" sz="1400" b="0" dirty="0" smtClean="0">
                          <a:solidFill>
                            <a:schemeClr val="tx1"/>
                          </a:solidFill>
                          <a:latin typeface="Arial" charset="0"/>
                          <a:ea typeface="Arial" charset="0"/>
                          <a:cs typeface="Arial" charset="0"/>
                        </a:rPr>
                        <a:t>Errors have mean zero</a:t>
                      </a:r>
                      <a:endParaRPr lang="en-US" sz="14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r>
                        <a:rPr lang="en-US" sz="1400" b="0" dirty="0" smtClean="0">
                          <a:solidFill>
                            <a:schemeClr val="tx1"/>
                          </a:solidFill>
                          <a:latin typeface="Arial" charset="0"/>
                          <a:ea typeface="Arial" charset="0"/>
                          <a:cs typeface="Arial" charset="0"/>
                        </a:rPr>
                        <a:t>Cannot be tested</a:t>
                      </a:r>
                      <a:r>
                        <a:rPr lang="en-US" sz="1400" b="0" baseline="0" dirty="0" smtClean="0">
                          <a:solidFill>
                            <a:schemeClr val="tx1"/>
                          </a:solidFill>
                          <a:latin typeface="Arial" charset="0"/>
                          <a:ea typeface="Arial" charset="0"/>
                          <a:cs typeface="Arial" charset="0"/>
                        </a:rPr>
                        <a:t> directly; check the measurement process for bias.</a:t>
                      </a:r>
                      <a:endParaRPr lang="en-US" sz="14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r>
                        <a:rPr lang="en-US" sz="1400" b="0" dirty="0" smtClean="0">
                          <a:solidFill>
                            <a:schemeClr val="tx1"/>
                          </a:solidFill>
                          <a:latin typeface="Arial" charset="0"/>
                          <a:ea typeface="Arial" charset="0"/>
                          <a:cs typeface="Arial" charset="0"/>
                        </a:rPr>
                        <a:t>Errors have equal variances</a:t>
                      </a:r>
                      <a:endParaRPr lang="en-US" sz="14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r>
                        <a:rPr lang="en-US" sz="1400" b="0" dirty="0" smtClean="0">
                          <a:solidFill>
                            <a:schemeClr val="tx1"/>
                          </a:solidFill>
                          <a:latin typeface="Arial" charset="0"/>
                          <a:ea typeface="Arial" charset="0"/>
                          <a:cs typeface="Arial" charset="0"/>
                        </a:rPr>
                        <a:t>Plot the residuals against fitted values:</a:t>
                      </a:r>
                      <a:r>
                        <a:rPr lang="en-US" sz="1400" b="0" baseline="0" dirty="0" smtClean="0">
                          <a:solidFill>
                            <a:schemeClr val="tx1"/>
                          </a:solidFill>
                          <a:latin typeface="Arial" charset="0"/>
                          <a:ea typeface="Arial" charset="0"/>
                          <a:cs typeface="Arial" charset="0"/>
                        </a:rPr>
                        <a:t> look for increasing/decreasing scatter.</a:t>
                      </a:r>
                      <a:endParaRPr lang="en-US" sz="14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r>
                        <a:rPr lang="en-US" sz="1400" b="0" dirty="0" smtClean="0">
                          <a:solidFill>
                            <a:schemeClr val="tx1"/>
                          </a:solidFill>
                          <a:latin typeface="Arial" charset="0"/>
                          <a:ea typeface="Arial" charset="0"/>
                          <a:cs typeface="Arial" charset="0"/>
                        </a:rPr>
                        <a:t>Errors are independent</a:t>
                      </a:r>
                      <a:endParaRPr lang="en-US" sz="14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r>
                        <a:rPr lang="en-US" sz="1400" b="0" dirty="0" smtClean="0">
                          <a:solidFill>
                            <a:schemeClr val="tx1"/>
                          </a:solidFill>
                          <a:latin typeface="Arial" charset="0"/>
                          <a:ea typeface="Arial" charset="0"/>
                          <a:cs typeface="Arial" charset="0"/>
                        </a:rPr>
                        <a:t>Plot the residuals against time order: look for pattern. Examine the ACF of the residuals.</a:t>
                      </a:r>
                      <a:endParaRPr lang="en-US" sz="14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r>
                        <a:rPr lang="en-US" sz="1400" b="0" dirty="0" smtClean="0">
                          <a:solidFill>
                            <a:schemeClr val="tx1"/>
                          </a:solidFill>
                          <a:latin typeface="Arial" charset="0"/>
                          <a:ea typeface="Arial" charset="0"/>
                          <a:cs typeface="Arial" charset="0"/>
                        </a:rPr>
                        <a:t>Normality</a:t>
                      </a:r>
                      <a:endParaRPr lang="en-US" sz="14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r>
                        <a:rPr lang="en-US" sz="1400" b="0" dirty="0" smtClean="0">
                          <a:solidFill>
                            <a:schemeClr val="tx1"/>
                          </a:solidFill>
                          <a:latin typeface="Arial" charset="0"/>
                          <a:ea typeface="Arial" charset="0"/>
                          <a:cs typeface="Arial" charset="0"/>
                        </a:rPr>
                        <a:t>Examine the histogram and the normal</a:t>
                      </a:r>
                      <a:r>
                        <a:rPr lang="en-US" sz="1400" b="0" baseline="0" dirty="0" smtClean="0">
                          <a:solidFill>
                            <a:schemeClr val="tx1"/>
                          </a:solidFill>
                          <a:latin typeface="Arial" charset="0"/>
                          <a:ea typeface="Arial" charset="0"/>
                          <a:cs typeface="Arial" charset="0"/>
                        </a:rPr>
                        <a:t> probability plot.</a:t>
                      </a:r>
                      <a:endParaRPr lang="en-US" sz="14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r>
                        <a:rPr lang="en-US" sz="1400" b="0" dirty="0" smtClean="0">
                          <a:solidFill>
                            <a:schemeClr val="tx1"/>
                          </a:solidFill>
                          <a:latin typeface="Arial" charset="0"/>
                          <a:ea typeface="Arial" charset="0"/>
                          <a:cs typeface="Arial" charset="0"/>
                        </a:rPr>
                        <a:t>Outliers</a:t>
                      </a:r>
                      <a:endParaRPr lang="en-US" sz="14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r>
                        <a:rPr lang="en-US" sz="1400" b="0" dirty="0" smtClean="0">
                          <a:solidFill>
                            <a:schemeClr val="tx1"/>
                          </a:solidFill>
                          <a:latin typeface="Arial" charset="0"/>
                          <a:ea typeface="Arial" charset="0"/>
                          <a:cs typeface="Arial" charset="0"/>
                        </a:rPr>
                        <a:t>After fitting the model, look for unusual values in the plots of the residuals.</a:t>
                      </a:r>
                      <a:endParaRPr lang="en-US" sz="1400" b="0" dirty="0">
                        <a:solidFill>
                          <a:schemeClr val="tx1"/>
                        </a:solidFill>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1528087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3551" b="40125"/>
          <a:stretch/>
        </p:blipFill>
        <p:spPr>
          <a:xfrm>
            <a:off x="685799" y="2091054"/>
            <a:ext cx="6301740" cy="3961414"/>
          </a:xfrm>
          <a:prstGeom prst="rect">
            <a:avLst/>
          </a:prstGeom>
        </p:spPr>
      </p:pic>
      <p:sp>
        <p:nvSpPr>
          <p:cNvPr id="2" name="Title 1"/>
          <p:cNvSpPr>
            <a:spLocks noGrp="1"/>
          </p:cNvSpPr>
          <p:nvPr>
            <p:ph type="title"/>
          </p:nvPr>
        </p:nvSpPr>
        <p:spPr/>
        <p:txBody>
          <a:bodyPr/>
          <a:lstStyle/>
          <a:p>
            <a:r>
              <a:rPr lang="en-US" dirty="0" smtClean="0"/>
              <a:t>8.5 Checking the Assumptions</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29</a:t>
            </a:fld>
            <a:endParaRPr lang="en-US" dirty="0"/>
          </a:p>
        </p:txBody>
      </p:sp>
      <p:sp>
        <p:nvSpPr>
          <p:cNvPr id="7" name="Content Placeholder 2"/>
          <p:cNvSpPr txBox="1">
            <a:spLocks/>
          </p:cNvSpPr>
          <p:nvPr/>
        </p:nvSpPr>
        <p:spPr>
          <a:xfrm>
            <a:off x="685799" y="1422943"/>
            <a:ext cx="7543800" cy="52446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0" indent="-1371600">
              <a:lnSpc>
                <a:spcPct val="100000"/>
              </a:lnSpc>
              <a:buFont typeface="Arial" panose="020B0604020202020204" pitchFamily="34" charset="0"/>
              <a:buNone/>
            </a:pPr>
            <a:r>
              <a:rPr lang="en-US" sz="1600" b="1" dirty="0" smtClean="0">
                <a:solidFill>
                  <a:srgbClr val="182752"/>
                </a:solidFill>
              </a:rPr>
              <a:t>Figure 8.5(A)	</a:t>
            </a:r>
            <a:r>
              <a:rPr lang="en-US" sz="1600" b="1" dirty="0" smtClean="0">
                <a:solidFill>
                  <a:srgbClr val="873B1F"/>
                </a:solidFill>
              </a:rPr>
              <a:t>Residual Plots for the Four-Variable Model </a:t>
            </a:r>
            <a:r>
              <a:rPr lang="en-US" sz="1600" b="1" smtClean="0">
                <a:solidFill>
                  <a:srgbClr val="873B1F"/>
                </a:solidFill>
              </a:rPr>
              <a:t>of </a:t>
            </a:r>
            <a:br>
              <a:rPr lang="en-US" sz="1600" b="1" smtClean="0">
                <a:solidFill>
                  <a:srgbClr val="873B1F"/>
                </a:solidFill>
              </a:rPr>
            </a:br>
            <a:r>
              <a:rPr lang="en-US" sz="1600" b="1" smtClean="0">
                <a:solidFill>
                  <a:srgbClr val="873B1F"/>
                </a:solidFill>
              </a:rPr>
              <a:t>Unleaded Gas Prices</a:t>
            </a:r>
            <a:endParaRPr lang="en-US" sz="1600" b="1" i="1" dirty="0">
              <a:solidFill>
                <a:srgbClr val="873B1F"/>
              </a:solidFill>
            </a:endParaRPr>
          </a:p>
        </p:txBody>
      </p:sp>
    </p:spTree>
    <p:extLst>
      <p:ext uri="{BB962C8B-B14F-4D97-AF65-F5344CB8AC3E}">
        <p14:creationId xmlns:p14="http://schemas.microsoft.com/office/powerpoint/2010/main" val="206570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 Graphical Analysis and </a:t>
            </a:r>
            <a:br>
              <a:rPr lang="en-US" dirty="0" smtClean="0"/>
            </a:br>
            <a:r>
              <a:rPr lang="en-US" dirty="0" smtClean="0"/>
              <a:t>Preliminary Model Development</a:t>
            </a:r>
            <a:endParaRPr lang="en-US" dirty="0"/>
          </a:p>
        </p:txBody>
      </p:sp>
      <p:sp>
        <p:nvSpPr>
          <p:cNvPr id="3" name="Content Placeholder 2"/>
          <p:cNvSpPr>
            <a:spLocks noGrp="1"/>
          </p:cNvSpPr>
          <p:nvPr>
            <p:ph idx="1"/>
          </p:nvPr>
        </p:nvSpPr>
        <p:spPr/>
        <p:txBody>
          <a:bodyPr>
            <a:normAutofit/>
          </a:bodyPr>
          <a:lstStyle/>
          <a:p>
            <a:pPr marL="0" indent="0">
              <a:buNone/>
            </a:pPr>
            <a:r>
              <a:rPr lang="en-US" b="1" dirty="0">
                <a:solidFill>
                  <a:srgbClr val="873B1F"/>
                </a:solidFill>
              </a:rPr>
              <a:t>Preliminary Model Development</a:t>
            </a:r>
          </a:p>
          <a:p>
            <a:r>
              <a:rPr lang="en-US" dirty="0"/>
              <a:t>Suppose we are interested in the level of gas prices as a function of various explanatory variables.</a:t>
            </a:r>
          </a:p>
          <a:p>
            <a:pPr>
              <a:spcBef>
                <a:spcPts val="1600"/>
              </a:spcBef>
            </a:pPr>
            <a:r>
              <a:rPr lang="en-US" dirty="0"/>
              <a:t>Observe Gas Prices (=</a:t>
            </a:r>
            <a:r>
              <a:rPr lang="en-US" i="1" dirty="0" err="1"/>
              <a:t>Y</a:t>
            </a:r>
            <a:r>
              <a:rPr lang="en-US" i="1" baseline="-25000" dirty="0" err="1"/>
              <a:t>t</a:t>
            </a:r>
            <a:r>
              <a:rPr lang="en-US" dirty="0"/>
              <a:t>) over n time periods,   t = 1, 2, …, n</a:t>
            </a:r>
          </a:p>
          <a:p>
            <a:pPr marL="460375" indent="0">
              <a:buFontTx/>
              <a:buNone/>
            </a:pPr>
            <a:r>
              <a:rPr lang="en-US" dirty="0" smtClean="0"/>
              <a:t>Step </a:t>
            </a:r>
            <a:r>
              <a:rPr lang="en-US" dirty="0"/>
              <a:t>1: DDD, a time plot of </a:t>
            </a:r>
            <a:r>
              <a:rPr lang="en-US" i="1" dirty="0"/>
              <a:t>Y</a:t>
            </a:r>
            <a:r>
              <a:rPr lang="en-US" dirty="0"/>
              <a:t> against time</a:t>
            </a:r>
          </a:p>
          <a:p>
            <a:pPr marL="460375" indent="0">
              <a:buFontTx/>
              <a:buNone/>
            </a:pPr>
            <a:r>
              <a:rPr lang="en-US" dirty="0" smtClean="0"/>
              <a:t>Step </a:t>
            </a:r>
            <a:r>
              <a:rPr lang="en-US" dirty="0"/>
              <a:t>2: produce a scatter plot of </a:t>
            </a:r>
            <a:r>
              <a:rPr lang="en-US" i="1" dirty="0"/>
              <a:t>Y</a:t>
            </a:r>
            <a:r>
              <a:rPr lang="en-US" dirty="0"/>
              <a:t> against each </a:t>
            </a:r>
            <a:r>
              <a:rPr lang="en-US" dirty="0" smtClean="0"/>
              <a:t>explanatory variable </a:t>
            </a:r>
            <a:r>
              <a:rPr lang="en-US" i="1" dirty="0" err="1"/>
              <a:t>X</a:t>
            </a:r>
            <a:r>
              <a:rPr lang="en-US" i="1" baseline="-25000" dirty="0" err="1"/>
              <a:t>j</a:t>
            </a:r>
            <a:endParaRPr lang="en-US" i="1" baseline="-25000" dirty="0"/>
          </a:p>
          <a:p>
            <a:pPr marL="692150" lvl="2" indent="-231775">
              <a:buFont typeface=".AppleSystemUIFont" charset="-120"/>
              <a:buChar char="–"/>
            </a:pPr>
            <a:r>
              <a:rPr lang="en-US" sz="1800" dirty="0"/>
              <a:t>For step 2, identify possible variables:</a:t>
            </a:r>
          </a:p>
          <a:p>
            <a:pPr marL="922338" lvl="3" indent="-230188">
              <a:buClr>
                <a:srgbClr val="873B1F"/>
              </a:buClr>
              <a:buFont typeface="Arial" charset="0"/>
              <a:buChar char="•"/>
            </a:pPr>
            <a:r>
              <a:rPr lang="en-US" sz="1600" dirty="0" smtClean="0"/>
              <a:t>Personal </a:t>
            </a:r>
            <a:r>
              <a:rPr lang="en-US" sz="1600" dirty="0"/>
              <a:t>Disposable Income</a:t>
            </a:r>
          </a:p>
          <a:p>
            <a:pPr marL="922338" lvl="3" indent="-230188">
              <a:buClr>
                <a:srgbClr val="873B1F"/>
              </a:buClr>
              <a:buFont typeface="Arial" charset="0"/>
              <a:buChar char="•"/>
            </a:pPr>
            <a:r>
              <a:rPr lang="en-US" sz="1600" dirty="0" smtClean="0"/>
              <a:t>Unemployment</a:t>
            </a:r>
            <a:endParaRPr lang="en-US" sz="1600" dirty="0"/>
          </a:p>
          <a:p>
            <a:pPr marL="922338" lvl="3" indent="-230188">
              <a:buClr>
                <a:srgbClr val="873B1F"/>
              </a:buClr>
              <a:buFont typeface="Arial" charset="0"/>
              <a:buChar char="•"/>
            </a:pPr>
            <a:r>
              <a:rPr lang="en-US" sz="1600" dirty="0" smtClean="0"/>
              <a:t>S&amp;P </a:t>
            </a:r>
            <a:r>
              <a:rPr lang="en-US" sz="1600" dirty="0"/>
              <a:t>500 Index</a:t>
            </a:r>
          </a:p>
          <a:p>
            <a:pPr marL="922338" lvl="3" indent="-230188">
              <a:buClr>
                <a:srgbClr val="873B1F"/>
              </a:buClr>
              <a:buFont typeface="Arial" charset="0"/>
              <a:buChar char="•"/>
            </a:pPr>
            <a:r>
              <a:rPr lang="en-US" sz="1600" dirty="0" smtClean="0"/>
              <a:t>Price </a:t>
            </a:r>
            <a:r>
              <a:rPr lang="en-US" sz="1600" dirty="0"/>
              <a:t>of crude </a:t>
            </a:r>
            <a:r>
              <a:rPr lang="en-US" sz="1600" dirty="0" smtClean="0"/>
              <a:t>oil</a:t>
            </a:r>
          </a:p>
          <a:p>
            <a:pPr marL="9525" lvl="3" indent="0">
              <a:spcBef>
                <a:spcPts val="2300"/>
              </a:spcBef>
              <a:buClr>
                <a:srgbClr val="873B1F"/>
              </a:buClr>
              <a:buNone/>
            </a:pPr>
            <a:r>
              <a:rPr lang="en-US" sz="1800" b="1" dirty="0" smtClean="0">
                <a:solidFill>
                  <a:srgbClr val="873B1F"/>
                </a:solidFill>
              </a:rPr>
              <a:t>Question: </a:t>
            </a:r>
            <a:r>
              <a:rPr lang="en-US" sz="1800" dirty="0" smtClean="0">
                <a:solidFill>
                  <a:srgbClr val="873B1F"/>
                </a:solidFill>
              </a:rPr>
              <a:t>What other variables would be of potential interest?</a:t>
            </a:r>
            <a:endParaRPr lang="en-US" sz="1800" b="1" dirty="0">
              <a:solidFill>
                <a:srgbClr val="873B1F"/>
              </a:solidFill>
            </a:endParaRP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3</a:t>
            </a:fld>
            <a:endParaRPr lang="en-US" dirty="0"/>
          </a:p>
        </p:txBody>
      </p:sp>
    </p:spTree>
    <p:extLst>
      <p:ext uri="{BB962C8B-B14F-4D97-AF65-F5344CB8AC3E}">
        <p14:creationId xmlns:p14="http://schemas.microsoft.com/office/powerpoint/2010/main" val="1718467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67202"/>
          <a:stretch/>
        </p:blipFill>
        <p:spPr>
          <a:xfrm>
            <a:off x="685799" y="2091688"/>
            <a:ext cx="6301740" cy="2306768"/>
          </a:xfrm>
          <a:prstGeom prst="rect">
            <a:avLst/>
          </a:prstGeom>
        </p:spPr>
      </p:pic>
      <p:sp>
        <p:nvSpPr>
          <p:cNvPr id="2" name="Title 1"/>
          <p:cNvSpPr>
            <a:spLocks noGrp="1"/>
          </p:cNvSpPr>
          <p:nvPr>
            <p:ph type="title"/>
          </p:nvPr>
        </p:nvSpPr>
        <p:spPr/>
        <p:txBody>
          <a:bodyPr/>
          <a:lstStyle/>
          <a:p>
            <a:r>
              <a:rPr lang="en-US" dirty="0" smtClean="0"/>
              <a:t>8.5 Checking the Assumptions</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30</a:t>
            </a:fld>
            <a:endParaRPr lang="en-US" dirty="0"/>
          </a:p>
        </p:txBody>
      </p:sp>
      <p:sp>
        <p:nvSpPr>
          <p:cNvPr id="7" name="Content Placeholder 2"/>
          <p:cNvSpPr txBox="1">
            <a:spLocks/>
          </p:cNvSpPr>
          <p:nvPr/>
        </p:nvSpPr>
        <p:spPr>
          <a:xfrm>
            <a:off x="685799" y="1422943"/>
            <a:ext cx="7543800" cy="52446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0" indent="-1371600">
              <a:lnSpc>
                <a:spcPct val="100000"/>
              </a:lnSpc>
              <a:buFont typeface="Arial" panose="020B0604020202020204" pitchFamily="34" charset="0"/>
              <a:buNone/>
            </a:pPr>
            <a:r>
              <a:rPr lang="en-US" sz="1600" b="1" dirty="0" smtClean="0">
                <a:solidFill>
                  <a:srgbClr val="182752"/>
                </a:solidFill>
              </a:rPr>
              <a:t>Figure 8.5(B)	</a:t>
            </a:r>
            <a:r>
              <a:rPr lang="en-US" sz="1600" b="1" dirty="0" smtClean="0">
                <a:solidFill>
                  <a:srgbClr val="873B1F"/>
                </a:solidFill>
              </a:rPr>
              <a:t>Residual Plots versus Possible Additional Input Variables for Unleaded Gas Prices</a:t>
            </a:r>
            <a:endParaRPr lang="en-US" sz="1600" b="1" i="1" dirty="0">
              <a:solidFill>
                <a:srgbClr val="873B1F"/>
              </a:solidFill>
            </a:endParaRPr>
          </a:p>
        </p:txBody>
      </p:sp>
    </p:spTree>
    <p:extLst>
      <p:ext uri="{BB962C8B-B14F-4D97-AF65-F5344CB8AC3E}">
        <p14:creationId xmlns:p14="http://schemas.microsoft.com/office/powerpoint/2010/main" val="2078968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 Checking </a:t>
            </a:r>
            <a:r>
              <a:rPr lang="en-US" smtClean="0"/>
              <a:t>the Assumptions</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31</a:t>
            </a:fld>
            <a:endParaRPr lang="en-US" dirty="0"/>
          </a:p>
        </p:txBody>
      </p:sp>
      <p:sp>
        <p:nvSpPr>
          <p:cNvPr id="6" name="Content Placeholder 5"/>
          <p:cNvSpPr>
            <a:spLocks noGrp="1"/>
          </p:cNvSpPr>
          <p:nvPr>
            <p:ph idx="1"/>
          </p:nvPr>
        </p:nvSpPr>
        <p:spPr/>
        <p:txBody>
          <a:bodyPr>
            <a:normAutofit/>
          </a:bodyPr>
          <a:lstStyle/>
          <a:p>
            <a:pPr marL="0" indent="0">
              <a:lnSpc>
                <a:spcPct val="100000"/>
              </a:lnSpc>
              <a:buNone/>
            </a:pPr>
            <a:r>
              <a:rPr lang="en-US" b="1" dirty="0" smtClean="0">
                <a:solidFill>
                  <a:srgbClr val="873B1F"/>
                </a:solidFill>
              </a:rPr>
              <a:t>Analysis of Residuals for Gas Price Data</a:t>
            </a:r>
          </a:p>
          <a:p>
            <a:pPr>
              <a:lnSpc>
                <a:spcPct val="100000"/>
              </a:lnSpc>
            </a:pPr>
            <a:r>
              <a:rPr lang="en-US" sz="1800" dirty="0" smtClean="0"/>
              <a:t>Residuals </a:t>
            </a:r>
            <a:r>
              <a:rPr lang="en-US" sz="1800" dirty="0"/>
              <a:t>appear to be approximately normal (</a:t>
            </a:r>
            <a:r>
              <a:rPr lang="en-US" sz="1800" i="1" dirty="0"/>
              <a:t>Probability Plot and Histogram</a:t>
            </a:r>
            <a:r>
              <a:rPr lang="en-US" sz="1800" dirty="0"/>
              <a:t>), but there are some outliers</a:t>
            </a:r>
          </a:p>
          <a:p>
            <a:pPr lvl="1">
              <a:lnSpc>
                <a:spcPct val="100000"/>
              </a:lnSpc>
            </a:pPr>
            <a:r>
              <a:rPr lang="en-US" sz="1600" dirty="0"/>
              <a:t>Check the original data to identify the outliers and to determine possible explanations</a:t>
            </a:r>
          </a:p>
          <a:p>
            <a:pPr>
              <a:lnSpc>
                <a:spcPct val="100000"/>
              </a:lnSpc>
            </a:pPr>
            <a:r>
              <a:rPr lang="en-US" sz="1800" dirty="0"/>
              <a:t>Model does not capture time dependence </a:t>
            </a:r>
          </a:p>
          <a:p>
            <a:pPr lvl="1">
              <a:lnSpc>
                <a:spcPct val="100000"/>
              </a:lnSpc>
            </a:pPr>
            <a:r>
              <a:rPr lang="en-US" sz="1600" dirty="0"/>
              <a:t>Zig-zag pattern in </a:t>
            </a:r>
            <a:r>
              <a:rPr lang="en-US" sz="1600" i="1" dirty="0"/>
              <a:t>Residuals vs. Order</a:t>
            </a:r>
            <a:endParaRPr lang="en-US" sz="1600" dirty="0"/>
          </a:p>
          <a:p>
            <a:pPr>
              <a:lnSpc>
                <a:spcPct val="100000"/>
              </a:lnSpc>
            </a:pPr>
            <a:r>
              <a:rPr lang="en-US" sz="1800" dirty="0"/>
              <a:t>Errors are not homoscedastic </a:t>
            </a:r>
          </a:p>
          <a:p>
            <a:pPr lvl="1">
              <a:lnSpc>
                <a:spcPct val="100000"/>
              </a:lnSpc>
            </a:pPr>
            <a:r>
              <a:rPr lang="en-US" sz="1600" dirty="0"/>
              <a:t>See in Residuals vs. Fitted Value</a:t>
            </a:r>
          </a:p>
          <a:p>
            <a:pPr>
              <a:lnSpc>
                <a:spcPct val="100000"/>
              </a:lnSpc>
            </a:pPr>
            <a:r>
              <a:rPr lang="en-US" sz="1800" dirty="0"/>
              <a:t>Increased volatility in the later part of the series </a:t>
            </a:r>
          </a:p>
          <a:p>
            <a:pPr lvl="1">
              <a:lnSpc>
                <a:spcPct val="100000"/>
              </a:lnSpc>
            </a:pPr>
            <a:r>
              <a:rPr lang="en-US" sz="1600" dirty="0"/>
              <a:t>See in Residuals vs. Order</a:t>
            </a:r>
          </a:p>
          <a:p>
            <a:pPr>
              <a:lnSpc>
                <a:spcPct val="100000"/>
              </a:lnSpc>
            </a:pPr>
            <a:r>
              <a:rPr lang="en-US" sz="1800" dirty="0"/>
              <a:t>Some evidence of seasonal pattern</a:t>
            </a:r>
          </a:p>
          <a:p>
            <a:pPr lvl="1">
              <a:lnSpc>
                <a:spcPct val="100000"/>
              </a:lnSpc>
            </a:pPr>
            <a:r>
              <a:rPr lang="en-US" sz="1600" dirty="0"/>
              <a:t>  Look for peaks every 12 months in Residuals vs. </a:t>
            </a:r>
            <a:r>
              <a:rPr lang="en-US" sz="1600" dirty="0" smtClean="0"/>
              <a:t>Order</a:t>
            </a:r>
            <a:endParaRPr lang="en-IN" sz="1600" dirty="0"/>
          </a:p>
        </p:txBody>
      </p:sp>
    </p:spTree>
    <p:extLst>
      <p:ext uri="{BB962C8B-B14F-4D97-AF65-F5344CB8AC3E}">
        <p14:creationId xmlns:p14="http://schemas.microsoft.com/office/powerpoint/2010/main" val="129367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8A The Durbin-Watson Statistic</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32</a:t>
            </a:fld>
            <a:endParaRPr lang="en-US" dirty="0"/>
          </a:p>
        </p:txBody>
      </p:sp>
      <p:sp>
        <p:nvSpPr>
          <p:cNvPr id="6" name="Content Placeholder 5"/>
          <p:cNvSpPr>
            <a:spLocks noGrp="1"/>
          </p:cNvSpPr>
          <p:nvPr>
            <p:ph idx="1"/>
          </p:nvPr>
        </p:nvSpPr>
        <p:spPr/>
        <p:txBody>
          <a:bodyPr>
            <a:normAutofit/>
          </a:bodyPr>
          <a:lstStyle/>
          <a:p>
            <a:pPr marL="0" indent="0">
              <a:lnSpc>
                <a:spcPct val="100000"/>
              </a:lnSpc>
              <a:buNone/>
            </a:pPr>
            <a:r>
              <a:rPr lang="en-US" b="1" dirty="0" smtClean="0">
                <a:solidFill>
                  <a:srgbClr val="873B1F"/>
                </a:solidFill>
              </a:rPr>
              <a:t>Checking for Autocorrelation</a:t>
            </a:r>
          </a:p>
          <a:p>
            <a:pPr>
              <a:spcBef>
                <a:spcPct val="50000"/>
              </a:spcBef>
            </a:pPr>
            <a:r>
              <a:rPr lang="en-US" sz="1800" dirty="0"/>
              <a:t>The classical approach is to use the Durbin-Watson Statistic–tests for </a:t>
            </a:r>
            <a:r>
              <a:rPr lang="en-US" sz="1800" b="1" i="1" dirty="0">
                <a:solidFill>
                  <a:srgbClr val="873B1F"/>
                </a:solidFill>
              </a:rPr>
              <a:t>first-order</a:t>
            </a:r>
            <a:r>
              <a:rPr lang="en-US" sz="1800" dirty="0">
                <a:solidFill>
                  <a:srgbClr val="873B1F"/>
                </a:solidFill>
              </a:rPr>
              <a:t> </a:t>
            </a:r>
            <a:r>
              <a:rPr lang="en-US" sz="1800" dirty="0"/>
              <a:t>autocorrelation.</a:t>
            </a:r>
          </a:p>
          <a:p>
            <a:endParaRPr lang="en-US" sz="1800" dirty="0"/>
          </a:p>
          <a:p>
            <a:endParaRPr lang="en-US" sz="1800" dirty="0"/>
          </a:p>
          <a:p>
            <a:endParaRPr lang="en-US" sz="1800" dirty="0"/>
          </a:p>
          <a:p>
            <a:pPr marL="0" indent="0">
              <a:spcBef>
                <a:spcPct val="50000"/>
              </a:spcBef>
              <a:buNone/>
            </a:pPr>
            <a:endParaRPr lang="en-US" sz="1800" dirty="0"/>
          </a:p>
          <a:p>
            <a:pPr marL="0" indent="0">
              <a:spcBef>
                <a:spcPct val="50000"/>
              </a:spcBef>
              <a:buNone/>
            </a:pPr>
            <a:r>
              <a:rPr lang="en-US" sz="1800" dirty="0"/>
              <a:t>The value of </a:t>
            </a:r>
            <a:r>
              <a:rPr lang="en-US" sz="1800" i="1" dirty="0"/>
              <a:t>D</a:t>
            </a:r>
            <a:r>
              <a:rPr lang="en-US" sz="1800" dirty="0"/>
              <a:t> will always be between 0 and 4, inclusive.</a:t>
            </a:r>
          </a:p>
          <a:p>
            <a:pPr marL="460375" indent="-219075">
              <a:spcBef>
                <a:spcPct val="50000"/>
              </a:spcBef>
            </a:pPr>
            <a:r>
              <a:rPr lang="en-US" sz="1800" i="1" dirty="0"/>
              <a:t>D</a:t>
            </a:r>
            <a:r>
              <a:rPr lang="en-US" sz="1800" dirty="0"/>
              <a:t> = 0     perfect positive autocorrelation (</a:t>
            </a:r>
            <a:r>
              <a:rPr lang="en-US" sz="1800" i="1" dirty="0"/>
              <a:t>e</a:t>
            </a:r>
            <a:r>
              <a:rPr lang="en-US" sz="1800" i="1" baseline="-25000" dirty="0"/>
              <a:t>t</a:t>
            </a:r>
            <a:r>
              <a:rPr lang="en-US" sz="1800" dirty="0"/>
              <a:t> = </a:t>
            </a:r>
            <a:r>
              <a:rPr lang="en-US" sz="1800" i="1" dirty="0"/>
              <a:t>e</a:t>
            </a:r>
            <a:r>
              <a:rPr lang="en-US" sz="1800" i="1" baseline="-25000" dirty="0"/>
              <a:t>t</a:t>
            </a:r>
            <a:r>
              <a:rPr lang="en-US" sz="1800" baseline="-25000" dirty="0"/>
              <a:t>–1</a:t>
            </a:r>
            <a:r>
              <a:rPr lang="en-US" sz="1800" dirty="0"/>
              <a:t> for all points)</a:t>
            </a:r>
          </a:p>
          <a:p>
            <a:pPr marL="460375" indent="-219075">
              <a:spcBef>
                <a:spcPct val="50000"/>
              </a:spcBef>
            </a:pPr>
            <a:r>
              <a:rPr lang="en-US" sz="1800" i="1" dirty="0"/>
              <a:t>D</a:t>
            </a:r>
            <a:r>
              <a:rPr lang="en-US" sz="1800" dirty="0"/>
              <a:t> = 2     no autocorrelation</a:t>
            </a:r>
          </a:p>
          <a:p>
            <a:pPr marL="460375" indent="-219075">
              <a:spcBef>
                <a:spcPct val="50000"/>
              </a:spcBef>
            </a:pPr>
            <a:r>
              <a:rPr lang="en-US" sz="1800" i="1" dirty="0"/>
              <a:t>D</a:t>
            </a:r>
            <a:r>
              <a:rPr lang="en-US" sz="1800" dirty="0"/>
              <a:t> = 4     perfect negative autocorrelation (</a:t>
            </a:r>
            <a:r>
              <a:rPr lang="en-US" sz="1800" i="1" dirty="0"/>
              <a:t>e</a:t>
            </a:r>
            <a:r>
              <a:rPr lang="en-US" sz="1800" i="1" baseline="-25000" dirty="0"/>
              <a:t>t</a:t>
            </a:r>
            <a:r>
              <a:rPr lang="en-US" sz="1800" dirty="0"/>
              <a:t> = –</a:t>
            </a:r>
            <a:r>
              <a:rPr lang="en-US" sz="1800" i="1" dirty="0"/>
              <a:t>e</a:t>
            </a:r>
            <a:r>
              <a:rPr lang="en-US" sz="1800" i="1" baseline="-25000" dirty="0"/>
              <a:t>t</a:t>
            </a:r>
            <a:r>
              <a:rPr lang="en-US" sz="1800" baseline="-25000" dirty="0"/>
              <a:t>–1</a:t>
            </a:r>
            <a:r>
              <a:rPr lang="en-US" sz="1800" dirty="0"/>
              <a:t> for all points)</a:t>
            </a:r>
            <a:endParaRPr lang="en-IN" sz="1800" dirty="0"/>
          </a:p>
        </p:txBody>
      </p:sp>
      <p:graphicFrame>
        <p:nvGraphicFramePr>
          <p:cNvPr id="7" name="Object 6"/>
          <p:cNvGraphicFramePr>
            <a:graphicFrameLocks noChangeAspect="1"/>
          </p:cNvGraphicFramePr>
          <p:nvPr>
            <p:extLst>
              <p:ext uri="{D42A27DB-BD31-4B8C-83A1-F6EECF244321}">
                <p14:modId xmlns:p14="http://schemas.microsoft.com/office/powerpoint/2010/main" val="1373633675"/>
              </p:ext>
            </p:extLst>
          </p:nvPr>
        </p:nvGraphicFramePr>
        <p:xfrm>
          <a:off x="3522229" y="2469931"/>
          <a:ext cx="1758498" cy="1124608"/>
        </p:xfrm>
        <a:graphic>
          <a:graphicData uri="http://schemas.openxmlformats.org/presentationml/2006/ole">
            <mc:AlternateContent xmlns:mc="http://schemas.openxmlformats.org/markup-compatibility/2006">
              <mc:Choice xmlns:v="urn:schemas-microsoft-com:vml" Requires="v">
                <p:oleObj spid="_x0000_s29723" name="Equation" r:id="rId3" imgW="2209800" imgH="1600200" progId="">
                  <p:embed/>
                </p:oleObj>
              </mc:Choice>
              <mc:Fallback>
                <p:oleObj name="Equation" r:id="rId3" imgW="2209800" imgH="16002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229" y="2469931"/>
                        <a:ext cx="1758498" cy="1124608"/>
                      </a:xfrm>
                      <a:prstGeom prst="rect">
                        <a:avLst/>
                      </a:prstGeom>
                      <a:noFill/>
                      <a:extLst/>
                    </p:spPr>
                  </p:pic>
                </p:oleObj>
              </mc:Fallback>
            </mc:AlternateContent>
          </a:graphicData>
        </a:graphic>
      </p:graphicFrame>
    </p:spTree>
    <p:extLst>
      <p:ext uri="{BB962C8B-B14F-4D97-AF65-F5344CB8AC3E}">
        <p14:creationId xmlns:p14="http://schemas.microsoft.com/office/powerpoint/2010/main" val="1231360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8A The Durbin-Watson Statistic</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33</a:t>
            </a:fld>
            <a:endParaRPr lang="en-US" dirty="0"/>
          </a:p>
        </p:txBody>
      </p:sp>
      <p:sp>
        <p:nvSpPr>
          <p:cNvPr id="6" name="Content Placeholder 5"/>
          <p:cNvSpPr>
            <a:spLocks noGrp="1"/>
          </p:cNvSpPr>
          <p:nvPr>
            <p:ph idx="1"/>
          </p:nvPr>
        </p:nvSpPr>
        <p:spPr/>
        <p:txBody>
          <a:bodyPr>
            <a:normAutofit/>
          </a:bodyPr>
          <a:lstStyle/>
          <a:p>
            <a:pPr marL="0" indent="0">
              <a:lnSpc>
                <a:spcPct val="100000"/>
              </a:lnSpc>
              <a:buNone/>
            </a:pPr>
            <a:r>
              <a:rPr lang="en-US" b="1" dirty="0" smtClean="0">
                <a:solidFill>
                  <a:srgbClr val="873B1F"/>
                </a:solidFill>
              </a:rPr>
              <a:t>Checking for Autocorrelation</a:t>
            </a:r>
          </a:p>
          <a:p>
            <a:pPr>
              <a:spcBef>
                <a:spcPct val="50000"/>
              </a:spcBef>
            </a:pPr>
            <a:r>
              <a:rPr lang="en-US" sz="1800" dirty="0"/>
              <a:t>Whether the statistic </a:t>
            </a:r>
            <a:r>
              <a:rPr lang="en-US" sz="1800" i="1" dirty="0"/>
              <a:t>D</a:t>
            </a:r>
            <a:r>
              <a:rPr lang="en-US" sz="1800" dirty="0"/>
              <a:t> indicates significant autocorrelation depends on the sample size, </a:t>
            </a:r>
            <a:r>
              <a:rPr lang="en-US" sz="1800" i="1" dirty="0"/>
              <a:t>n</a:t>
            </a:r>
            <a:r>
              <a:rPr lang="en-US" sz="1800" dirty="0"/>
              <a:t>, and the number and structure of the predictors in the regression model, </a:t>
            </a:r>
            <a:r>
              <a:rPr lang="en-US" sz="1800" i="1" dirty="0"/>
              <a:t>K</a:t>
            </a:r>
            <a:r>
              <a:rPr lang="en-US" sz="1800" dirty="0"/>
              <a:t>. </a:t>
            </a:r>
          </a:p>
          <a:p>
            <a:pPr>
              <a:spcBef>
                <a:spcPct val="50000"/>
              </a:spcBef>
            </a:pPr>
            <a:r>
              <a:rPr lang="en-US" sz="1800" dirty="0"/>
              <a:t>We use an approximate test that avoids the use of tables:</a:t>
            </a:r>
          </a:p>
          <a:p>
            <a:pPr marL="515937" lvl="1" indent="-285750">
              <a:spcBef>
                <a:spcPct val="50000"/>
              </a:spcBef>
            </a:pPr>
            <a:r>
              <a:rPr lang="en-US" sz="1600" dirty="0"/>
              <a:t>Reject H</a:t>
            </a:r>
            <a:r>
              <a:rPr lang="en-US" sz="1600" baseline="-25000" dirty="0"/>
              <a:t>0</a:t>
            </a:r>
            <a:r>
              <a:rPr lang="en-US" sz="1600" dirty="0"/>
              <a:t> if:</a:t>
            </a:r>
          </a:p>
          <a:p>
            <a:pPr marL="230188" indent="-230188">
              <a:spcBef>
                <a:spcPct val="50000"/>
              </a:spcBef>
            </a:pPr>
            <a:r>
              <a:rPr lang="en-US" sz="1800" dirty="0"/>
              <a:t>Further, if we reject H</a:t>
            </a:r>
            <a:r>
              <a:rPr lang="en-US" sz="1800" baseline="-25000" dirty="0"/>
              <a:t>0 </a:t>
            </a:r>
            <a:r>
              <a:rPr lang="en-US" sz="1800" dirty="0"/>
              <a:t>and </a:t>
            </a:r>
            <a:r>
              <a:rPr lang="en-US" sz="1800" i="1" dirty="0"/>
              <a:t>D</a:t>
            </a:r>
            <a:r>
              <a:rPr lang="en-US" sz="1800" dirty="0"/>
              <a:t>&lt;2, this implies positive autocorrelation [</a:t>
            </a:r>
            <a:r>
              <a:rPr lang="en-US" sz="1800" dirty="0">
                <a:solidFill>
                  <a:srgbClr val="873B1F"/>
                </a:solidFill>
              </a:rPr>
              <a:t>usual case in business applications</a:t>
            </a:r>
            <a:r>
              <a:rPr lang="en-US" sz="1800" dirty="0"/>
              <a:t>].</a:t>
            </a:r>
          </a:p>
          <a:p>
            <a:pPr marL="230188" indent="-230188">
              <a:spcBef>
                <a:spcPct val="50000"/>
              </a:spcBef>
            </a:pPr>
            <a:r>
              <a:rPr lang="en-US" sz="1800" dirty="0"/>
              <a:t>If we reject H</a:t>
            </a:r>
            <a:r>
              <a:rPr lang="en-US" sz="1800" baseline="-25000" dirty="0"/>
              <a:t>0 </a:t>
            </a:r>
            <a:r>
              <a:rPr lang="en-US" sz="1800" dirty="0"/>
              <a:t>and </a:t>
            </a:r>
            <a:r>
              <a:rPr lang="en-US" sz="1800" i="1" dirty="0"/>
              <a:t>D</a:t>
            </a:r>
            <a:r>
              <a:rPr lang="en-US" sz="1800" dirty="0"/>
              <a:t>&gt;2, this implies negative autocorrelation.</a:t>
            </a:r>
          </a:p>
        </p:txBody>
      </p:sp>
      <p:graphicFrame>
        <p:nvGraphicFramePr>
          <p:cNvPr id="8" name="Object 7"/>
          <p:cNvGraphicFramePr>
            <a:graphicFrameLocks noChangeAspect="1"/>
          </p:cNvGraphicFramePr>
          <p:nvPr>
            <p:extLst>
              <p:ext uri="{D42A27DB-BD31-4B8C-83A1-F6EECF244321}">
                <p14:modId xmlns:p14="http://schemas.microsoft.com/office/powerpoint/2010/main" val="507542845"/>
              </p:ext>
            </p:extLst>
          </p:nvPr>
        </p:nvGraphicFramePr>
        <p:xfrm>
          <a:off x="2415275" y="3037489"/>
          <a:ext cx="1648024" cy="412006"/>
        </p:xfrm>
        <a:graphic>
          <a:graphicData uri="http://schemas.openxmlformats.org/presentationml/2006/ole">
            <mc:AlternateContent xmlns:mc="http://schemas.openxmlformats.org/markup-compatibility/2006">
              <mc:Choice xmlns:v="urn:schemas-microsoft-com:vml" Requires="v">
                <p:oleObj spid="_x0000_s30747" name="Equation" r:id="rId3" imgW="965200" imgH="241300" progId="">
                  <p:embed/>
                </p:oleObj>
              </mc:Choice>
              <mc:Fallback>
                <p:oleObj name="Equation" r:id="rId3" imgW="965200" imgH="2413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275" y="3037489"/>
                        <a:ext cx="1648024" cy="412006"/>
                      </a:xfrm>
                      <a:prstGeom prst="rect">
                        <a:avLst/>
                      </a:prstGeom>
                      <a:noFill/>
                      <a:extLst/>
                    </p:spPr>
                  </p:pic>
                </p:oleObj>
              </mc:Fallback>
            </mc:AlternateContent>
          </a:graphicData>
        </a:graphic>
      </p:graphicFrame>
    </p:spTree>
    <p:extLst>
      <p:ext uri="{BB962C8B-B14F-4D97-AF65-F5344CB8AC3E}">
        <p14:creationId xmlns:p14="http://schemas.microsoft.com/office/powerpoint/2010/main" val="705381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8A The Durbin-Watson Statistic</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34</a:t>
            </a:fld>
            <a:endParaRPr lang="en-US" dirty="0"/>
          </a:p>
        </p:txBody>
      </p:sp>
      <p:sp>
        <p:nvSpPr>
          <p:cNvPr id="6" name="Content Placeholder 5"/>
          <p:cNvSpPr>
            <a:spLocks noGrp="1"/>
          </p:cNvSpPr>
          <p:nvPr>
            <p:ph idx="1"/>
          </p:nvPr>
        </p:nvSpPr>
        <p:spPr/>
        <p:txBody>
          <a:bodyPr>
            <a:normAutofit/>
          </a:bodyPr>
          <a:lstStyle/>
          <a:p>
            <a:pPr marL="0" indent="0">
              <a:lnSpc>
                <a:spcPct val="100000"/>
              </a:lnSpc>
              <a:buNone/>
            </a:pPr>
            <a:r>
              <a:rPr lang="en-US" b="1" dirty="0" smtClean="0">
                <a:solidFill>
                  <a:srgbClr val="873B1F"/>
                </a:solidFill>
              </a:rPr>
              <a:t>Durbin-Watson Test for Gas Prices</a:t>
            </a:r>
          </a:p>
          <a:p>
            <a:r>
              <a:rPr lang="en-US" sz="1800" dirty="0"/>
              <a:t>For model in Example 8.1 we obtain DW = 0.738</a:t>
            </a:r>
          </a:p>
          <a:p>
            <a:r>
              <a:rPr lang="en-US" sz="1800" dirty="0"/>
              <a:t> Lower critical value is:</a:t>
            </a:r>
          </a:p>
          <a:p>
            <a:pPr marL="0" indent="0">
              <a:buNone/>
            </a:pPr>
            <a:endParaRPr lang="en-US" sz="1800" dirty="0"/>
          </a:p>
          <a:p>
            <a:pPr>
              <a:spcBef>
                <a:spcPts val="1600"/>
              </a:spcBef>
            </a:pPr>
            <a:r>
              <a:rPr lang="en-US" sz="1800" dirty="0" smtClean="0"/>
              <a:t>Clearly </a:t>
            </a:r>
            <a:r>
              <a:rPr lang="en-US" sz="1800" dirty="0"/>
              <a:t>there is significant positive autocorrelation implying a carry-over effect from one month to the next</a:t>
            </a:r>
            <a:r>
              <a:rPr lang="en-US" sz="1800" dirty="0" smtClean="0"/>
              <a:t>.</a:t>
            </a:r>
            <a:endParaRPr lang="en-US" sz="1800" dirty="0"/>
          </a:p>
        </p:txBody>
      </p:sp>
      <p:graphicFrame>
        <p:nvGraphicFramePr>
          <p:cNvPr id="7" name="Object 6"/>
          <p:cNvGraphicFramePr>
            <a:graphicFrameLocks noChangeAspect="1"/>
          </p:cNvGraphicFramePr>
          <p:nvPr>
            <p:extLst>
              <p:ext uri="{D42A27DB-BD31-4B8C-83A1-F6EECF244321}">
                <p14:modId xmlns:p14="http://schemas.microsoft.com/office/powerpoint/2010/main" val="262805714"/>
              </p:ext>
            </p:extLst>
          </p:nvPr>
        </p:nvGraphicFramePr>
        <p:xfrm>
          <a:off x="3174123" y="2595328"/>
          <a:ext cx="2565575" cy="368590"/>
        </p:xfrm>
        <a:graphic>
          <a:graphicData uri="http://schemas.openxmlformats.org/presentationml/2006/ole">
            <mc:AlternateContent xmlns:mc="http://schemas.openxmlformats.org/markup-compatibility/2006">
              <mc:Choice xmlns:v="urn:schemas-microsoft-com:vml" Requires="v">
                <p:oleObj spid="_x0000_s31771" name="Equation" r:id="rId3" imgW="1435100" imgH="228600" progId="">
                  <p:embed/>
                </p:oleObj>
              </mc:Choice>
              <mc:Fallback>
                <p:oleObj name="Equation" r:id="rId3" imgW="143510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123" y="2595328"/>
                        <a:ext cx="2565575" cy="368590"/>
                      </a:xfrm>
                      <a:prstGeom prst="rect">
                        <a:avLst/>
                      </a:prstGeom>
                      <a:noFill/>
                      <a:extLst/>
                    </p:spPr>
                  </p:pic>
                </p:oleObj>
              </mc:Fallback>
            </mc:AlternateContent>
          </a:graphicData>
        </a:graphic>
      </p:graphicFrame>
      <p:sp>
        <p:nvSpPr>
          <p:cNvPr id="9" name="TextBox 8"/>
          <p:cNvSpPr txBox="1"/>
          <p:nvPr/>
        </p:nvSpPr>
        <p:spPr>
          <a:xfrm>
            <a:off x="685800" y="4433528"/>
            <a:ext cx="7543799" cy="276999"/>
          </a:xfrm>
          <a:prstGeom prst="rect">
            <a:avLst/>
          </a:prstGeom>
          <a:noFill/>
        </p:spPr>
        <p:txBody>
          <a:bodyPr wrap="square" lIns="0" tIns="0" rIns="0" bIns="0" rtlCol="0">
            <a:spAutoFit/>
          </a:bodyPr>
          <a:lstStyle/>
          <a:p>
            <a:r>
              <a:rPr lang="en-US" b="1" dirty="0" smtClean="0">
                <a:solidFill>
                  <a:srgbClr val="873B1F"/>
                </a:solidFill>
                <a:latin typeface="Arial" charset="0"/>
                <a:ea typeface="Arial" charset="0"/>
                <a:cs typeface="Arial" charset="0"/>
              </a:rPr>
              <a:t>Question: </a:t>
            </a:r>
            <a:r>
              <a:rPr lang="en-US" smtClean="0">
                <a:solidFill>
                  <a:srgbClr val="873B1F"/>
                </a:solidFill>
                <a:latin typeface="Arial" charset="0"/>
                <a:ea typeface="Arial" charset="0"/>
                <a:cs typeface="Arial" charset="0"/>
              </a:rPr>
              <a:t>What can we do about it?</a:t>
            </a:r>
            <a:endParaRPr lang="en-US" sz="1400" dirty="0" smtClean="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470706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8.5 Checking </a:t>
            </a:r>
            <a:r>
              <a:rPr lang="en-US" smtClean="0"/>
              <a:t>the Assumptions</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35</a:t>
            </a:fld>
            <a:endParaRPr lang="en-US" dirty="0"/>
          </a:p>
        </p:txBody>
      </p:sp>
      <p:sp>
        <p:nvSpPr>
          <p:cNvPr id="6" name="Content Placeholder 5"/>
          <p:cNvSpPr>
            <a:spLocks noGrp="1"/>
          </p:cNvSpPr>
          <p:nvPr>
            <p:ph idx="1"/>
          </p:nvPr>
        </p:nvSpPr>
        <p:spPr/>
        <p:txBody>
          <a:bodyPr>
            <a:normAutofit/>
          </a:bodyPr>
          <a:lstStyle/>
          <a:p>
            <a:pPr marL="0" indent="0">
              <a:lnSpc>
                <a:spcPct val="100000"/>
              </a:lnSpc>
              <a:buNone/>
            </a:pPr>
            <a:r>
              <a:rPr lang="en-US" b="1" dirty="0" smtClean="0">
                <a:solidFill>
                  <a:srgbClr val="873B1F"/>
                </a:solidFill>
              </a:rPr>
              <a:t>Analysis of Residuals for Gas Price Data</a:t>
            </a:r>
          </a:p>
          <a:p>
            <a:pPr marL="0" indent="0">
              <a:buNone/>
            </a:pPr>
            <a:r>
              <a:rPr lang="en-US" sz="1800" b="1" dirty="0"/>
              <a:t>Durbin-Watson Test or ACF? </a:t>
            </a:r>
          </a:p>
          <a:p>
            <a:r>
              <a:rPr lang="en-US" sz="1800" dirty="0"/>
              <a:t>The Durbin-Watson test (</a:t>
            </a:r>
            <a:r>
              <a:rPr lang="en-US" sz="1800" i="1" dirty="0"/>
              <a:t>see Appendix 8A</a:t>
            </a:r>
            <a:r>
              <a:rPr lang="en-US" sz="1800" dirty="0"/>
              <a:t>) examines only first order autocorrelation whereas the Autocorrelation Function (ACF) allows us to check for dependence at a range of possible lags.</a:t>
            </a:r>
          </a:p>
          <a:p>
            <a:r>
              <a:rPr lang="en-US" sz="1800" dirty="0"/>
              <a:t>Define the autocorrelation at lag </a:t>
            </a:r>
            <a:r>
              <a:rPr lang="en-US" sz="1800" i="1" dirty="0"/>
              <a:t>k</a:t>
            </a:r>
            <a:r>
              <a:rPr lang="en-US" sz="1800" dirty="0"/>
              <a:t> as  </a:t>
            </a:r>
          </a:p>
          <a:p>
            <a:r>
              <a:rPr lang="en-US" sz="1800" dirty="0"/>
              <a:t>The ACF is the plot of </a:t>
            </a:r>
            <a:r>
              <a:rPr lang="en-US" sz="1800" i="1" dirty="0" err="1"/>
              <a:t>r</a:t>
            </a:r>
            <a:r>
              <a:rPr lang="en-US" sz="1800" i="1" baseline="-25000" dirty="0" err="1"/>
              <a:t>k</a:t>
            </a:r>
            <a:r>
              <a:rPr lang="en-US" sz="1800" dirty="0"/>
              <a:t> against </a:t>
            </a:r>
            <a:r>
              <a:rPr lang="en-US" sz="1800" i="1" dirty="0"/>
              <a:t>k, k=1, 2, ….</a:t>
            </a:r>
          </a:p>
          <a:p>
            <a:pPr lvl="1"/>
            <a:r>
              <a:rPr lang="en-US" sz="1600" dirty="0"/>
              <a:t>The approximate DW test matches the graphical test on </a:t>
            </a:r>
            <a:r>
              <a:rPr lang="en-US" sz="1600" i="1" dirty="0"/>
              <a:t>r</a:t>
            </a:r>
            <a:r>
              <a:rPr lang="en-US" sz="1600" i="1" baseline="-25000" dirty="0"/>
              <a:t>1</a:t>
            </a:r>
            <a:r>
              <a:rPr lang="en-US" sz="1600" baseline="-25000" dirty="0"/>
              <a:t> </a:t>
            </a:r>
            <a:r>
              <a:rPr lang="en-US" sz="1600" dirty="0"/>
              <a:t>given by the ACF</a:t>
            </a:r>
          </a:p>
        </p:txBody>
      </p:sp>
      <p:graphicFrame>
        <p:nvGraphicFramePr>
          <p:cNvPr id="7" name="Object 6"/>
          <p:cNvGraphicFramePr>
            <a:graphicFrameLocks noChangeAspect="1"/>
          </p:cNvGraphicFramePr>
          <p:nvPr>
            <p:extLst>
              <p:ext uri="{D42A27DB-BD31-4B8C-83A1-F6EECF244321}">
                <p14:modId xmlns:p14="http://schemas.microsoft.com/office/powerpoint/2010/main" val="202544961"/>
              </p:ext>
            </p:extLst>
          </p:nvPr>
        </p:nvGraphicFramePr>
        <p:xfrm>
          <a:off x="4803225" y="3038114"/>
          <a:ext cx="1905001" cy="413657"/>
        </p:xfrm>
        <a:graphic>
          <a:graphicData uri="http://schemas.openxmlformats.org/presentationml/2006/ole">
            <mc:AlternateContent xmlns:mc="http://schemas.openxmlformats.org/markup-compatibility/2006">
              <mc:Choice xmlns:v="urn:schemas-microsoft-com:vml" Requires="v">
                <p:oleObj spid="_x0000_s32795" name="Equation" r:id="rId3" imgW="1054100" imgH="228600" progId="">
                  <p:embed/>
                </p:oleObj>
              </mc:Choice>
              <mc:Fallback>
                <p:oleObj name="Equation" r:id="rId3" imgW="105410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3225" y="3038114"/>
                        <a:ext cx="1905001" cy="413657"/>
                      </a:xfrm>
                      <a:prstGeom prst="rect">
                        <a:avLst/>
                      </a:prstGeom>
                      <a:noFill/>
                      <a:extLst/>
                    </p:spPr>
                  </p:pic>
                </p:oleObj>
              </mc:Fallback>
            </mc:AlternateContent>
          </a:graphicData>
        </a:graphic>
      </p:graphicFrame>
    </p:spTree>
    <p:extLst>
      <p:ext uri="{BB962C8B-B14F-4D97-AF65-F5344CB8AC3E}">
        <p14:creationId xmlns:p14="http://schemas.microsoft.com/office/powerpoint/2010/main" val="2048922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9886" t="7905" r="8427" b="2264"/>
          <a:stretch/>
        </p:blipFill>
        <p:spPr>
          <a:xfrm>
            <a:off x="685798" y="2104638"/>
            <a:ext cx="6134841" cy="3907542"/>
          </a:xfrm>
          <a:prstGeom prst="rect">
            <a:avLst/>
          </a:prstGeom>
        </p:spPr>
      </p:pic>
      <p:sp>
        <p:nvSpPr>
          <p:cNvPr id="2" name="Title 1"/>
          <p:cNvSpPr>
            <a:spLocks noGrp="1"/>
          </p:cNvSpPr>
          <p:nvPr>
            <p:ph type="title"/>
          </p:nvPr>
        </p:nvSpPr>
        <p:spPr/>
        <p:txBody>
          <a:bodyPr/>
          <a:lstStyle/>
          <a:p>
            <a:r>
              <a:rPr lang="en-US" dirty="0" smtClean="0"/>
              <a:t>8.5 Checking </a:t>
            </a:r>
            <a:r>
              <a:rPr lang="en-US" smtClean="0"/>
              <a:t>the Assumptions</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36</a:t>
            </a:fld>
            <a:endParaRPr lang="en-US" dirty="0"/>
          </a:p>
        </p:txBody>
      </p:sp>
      <p:sp>
        <p:nvSpPr>
          <p:cNvPr id="6" name="Content Placeholder 2"/>
          <p:cNvSpPr txBox="1">
            <a:spLocks/>
          </p:cNvSpPr>
          <p:nvPr/>
        </p:nvSpPr>
        <p:spPr>
          <a:xfrm>
            <a:off x="685799" y="1479166"/>
            <a:ext cx="7543800" cy="52446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4588" indent="-1144588">
              <a:lnSpc>
                <a:spcPct val="100000"/>
              </a:lnSpc>
              <a:buFont typeface="Arial" panose="020B0604020202020204" pitchFamily="34" charset="0"/>
              <a:buNone/>
            </a:pPr>
            <a:r>
              <a:rPr lang="en-US" sz="1600" b="1" dirty="0" smtClean="0">
                <a:solidFill>
                  <a:srgbClr val="182752"/>
                </a:solidFill>
              </a:rPr>
              <a:t>Figure 8.6	</a:t>
            </a:r>
            <a:r>
              <a:rPr lang="en-US" sz="1600" b="1" dirty="0" smtClean="0">
                <a:solidFill>
                  <a:srgbClr val="873B1F"/>
                </a:solidFill>
              </a:rPr>
              <a:t>ACF for the Residuals of the </a:t>
            </a:r>
            <a:r>
              <a:rPr lang="en-US" sz="1600" b="1" smtClean="0">
                <a:solidFill>
                  <a:srgbClr val="873B1F"/>
                </a:solidFill>
              </a:rPr>
              <a:t>Four-Variable </a:t>
            </a:r>
            <a:br>
              <a:rPr lang="en-US" sz="1600" b="1" smtClean="0">
                <a:solidFill>
                  <a:srgbClr val="873B1F"/>
                </a:solidFill>
              </a:rPr>
            </a:br>
            <a:r>
              <a:rPr lang="en-US" sz="1600" b="1" smtClean="0">
                <a:solidFill>
                  <a:srgbClr val="873B1F"/>
                </a:solidFill>
              </a:rPr>
              <a:t>Unleaded Gas Prices Model</a:t>
            </a:r>
            <a:endParaRPr lang="en-US" sz="1600" b="1" i="1" dirty="0">
              <a:solidFill>
                <a:srgbClr val="873B1F"/>
              </a:solidFill>
            </a:endParaRPr>
          </a:p>
        </p:txBody>
      </p:sp>
    </p:spTree>
    <p:extLst>
      <p:ext uri="{BB962C8B-B14F-4D97-AF65-F5344CB8AC3E}">
        <p14:creationId xmlns:p14="http://schemas.microsoft.com/office/powerpoint/2010/main" val="6951953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8.6 Forecasting with Multiple Regression, I</a:t>
            </a:r>
            <a:endParaRPr lang="en-US" dirty="0"/>
          </a:p>
        </p:txBody>
      </p:sp>
      <p:sp>
        <p:nvSpPr>
          <p:cNvPr id="3" name="Content Placeholder 2"/>
          <p:cNvSpPr>
            <a:spLocks noGrp="1"/>
          </p:cNvSpPr>
          <p:nvPr>
            <p:ph idx="1"/>
          </p:nvPr>
        </p:nvSpPr>
        <p:spPr>
          <a:xfrm>
            <a:off x="685800" y="1481328"/>
            <a:ext cx="7312572" cy="4698810"/>
          </a:xfrm>
        </p:spPr>
        <p:txBody>
          <a:bodyPr/>
          <a:lstStyle/>
          <a:p>
            <a:pPr marL="0" indent="0">
              <a:buNone/>
            </a:pPr>
            <a:r>
              <a:rPr lang="en-GB" dirty="0"/>
              <a:t>For any particular </a:t>
            </a:r>
            <a:r>
              <a:rPr lang="en-GB" i="1" dirty="0"/>
              <a:t>X</a:t>
            </a:r>
            <a:endParaRPr lang="en-GB" dirty="0"/>
          </a:p>
          <a:p>
            <a:pPr marL="230188" indent="0">
              <a:buNone/>
            </a:pPr>
            <a:r>
              <a:rPr lang="en-GB" dirty="0" smtClean="0"/>
              <a:t>a</a:t>
            </a:r>
            <a:r>
              <a:rPr lang="en-GB" dirty="0"/>
              <a:t>. </a:t>
            </a:r>
            <a:r>
              <a:rPr lang="en-GB" i="1" dirty="0"/>
              <a:t>X </a:t>
            </a:r>
            <a:r>
              <a:rPr lang="en-GB" dirty="0"/>
              <a:t>is known ahead of time.</a:t>
            </a:r>
          </a:p>
          <a:p>
            <a:pPr marL="230188" indent="0">
              <a:buNone/>
            </a:pPr>
            <a:r>
              <a:rPr lang="en-GB" dirty="0"/>
              <a:t>b. </a:t>
            </a:r>
            <a:r>
              <a:rPr lang="en-GB" i="1" dirty="0"/>
              <a:t>X </a:t>
            </a:r>
            <a:r>
              <a:rPr lang="en-GB" dirty="0"/>
              <a:t>is unknown but can itself be forecast.</a:t>
            </a:r>
          </a:p>
          <a:p>
            <a:pPr marL="230188" indent="0">
              <a:buNone/>
            </a:pPr>
            <a:r>
              <a:rPr lang="en-GB" dirty="0"/>
              <a:t>c. </a:t>
            </a:r>
            <a:r>
              <a:rPr lang="en-GB" i="1" dirty="0"/>
              <a:t>X </a:t>
            </a:r>
            <a:r>
              <a:rPr lang="en-GB" dirty="0"/>
              <a:t>is unknown but we wish to make “what-if ” forecasts.</a:t>
            </a:r>
          </a:p>
          <a:p>
            <a:pPr marL="0" indent="0">
              <a:spcBef>
                <a:spcPts val="2200"/>
              </a:spcBef>
              <a:buNone/>
            </a:pPr>
            <a:r>
              <a:rPr lang="en-GB" dirty="0" smtClean="0"/>
              <a:t>We </a:t>
            </a:r>
            <a:r>
              <a:rPr lang="en-GB" dirty="0"/>
              <a:t>need point forecasts and prediction intervals in these cases (a and c equivalent</a:t>
            </a:r>
            <a:r>
              <a:rPr lang="en-GB" dirty="0" smtClean="0"/>
              <a:t>)</a:t>
            </a:r>
            <a:endParaRPr lang="en-GB"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37</a:t>
            </a:fld>
            <a:endParaRPr lang="en-US" dirty="0"/>
          </a:p>
        </p:txBody>
      </p:sp>
    </p:spTree>
    <p:extLst>
      <p:ext uri="{BB962C8B-B14F-4D97-AF65-F5344CB8AC3E}">
        <p14:creationId xmlns:p14="http://schemas.microsoft.com/office/powerpoint/2010/main" val="1301693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8.6 Forecasting with Multiple Regression, II</a:t>
            </a:r>
            <a:endParaRPr lang="en-US" dirty="0"/>
          </a:p>
        </p:txBody>
      </p:sp>
      <p:sp>
        <p:nvSpPr>
          <p:cNvPr id="3" name="Content Placeholder 2"/>
          <p:cNvSpPr>
            <a:spLocks noGrp="1"/>
          </p:cNvSpPr>
          <p:nvPr>
            <p:ph idx="1"/>
          </p:nvPr>
        </p:nvSpPr>
        <p:spPr>
          <a:xfrm>
            <a:off x="685800" y="1481328"/>
            <a:ext cx="7751190" cy="4698810"/>
          </a:xfrm>
        </p:spPr>
        <p:txBody>
          <a:bodyPr>
            <a:normAutofit/>
          </a:bodyPr>
          <a:lstStyle/>
          <a:p>
            <a:pPr marL="0" indent="0">
              <a:lnSpc>
                <a:spcPct val="100000"/>
              </a:lnSpc>
              <a:buNone/>
            </a:pPr>
            <a:r>
              <a:rPr lang="en-US" sz="1800" b="1" dirty="0" smtClean="0">
                <a:solidFill>
                  <a:srgbClr val="873B1F"/>
                </a:solidFill>
              </a:rPr>
              <a:t>The Point Forecast for One-Step-Ahead Unleaded</a:t>
            </a:r>
          </a:p>
          <a:p>
            <a:pPr marL="0" indent="0">
              <a:lnSpc>
                <a:spcPct val="100000"/>
              </a:lnSpc>
              <a:buNone/>
            </a:pPr>
            <a:r>
              <a:rPr lang="en-US" sz="1600" dirty="0" smtClean="0"/>
              <a:t>The </a:t>
            </a:r>
            <a:r>
              <a:rPr lang="en-US" sz="1600" dirty="0"/>
              <a:t>regression equation is Unleaded = </a:t>
            </a:r>
            <a:r>
              <a:rPr lang="en-US" sz="1600" dirty="0" smtClean="0"/>
              <a:t>–29.04 </a:t>
            </a:r>
            <a:r>
              <a:rPr lang="en-US" sz="1600" dirty="0"/>
              <a:t>+ 2.41 </a:t>
            </a:r>
            <a:r>
              <a:rPr lang="en-US" sz="1600" i="1" dirty="0"/>
              <a:t>L1_ </a:t>
            </a:r>
            <a:r>
              <a:rPr lang="en-US" sz="1600" i="1" dirty="0" err="1"/>
              <a:t>Crude_price</a:t>
            </a:r>
            <a:r>
              <a:rPr lang="en-US" sz="1600" i="1" dirty="0"/>
              <a:t> </a:t>
            </a:r>
            <a:r>
              <a:rPr lang="en-US" sz="1600" dirty="0"/>
              <a:t>– 14.27 </a:t>
            </a:r>
            <a:r>
              <a:rPr lang="en-US" sz="1600" i="1" dirty="0"/>
              <a:t>L1_Unemp</a:t>
            </a:r>
            <a:r>
              <a:rPr lang="en-US" sz="1600" dirty="0"/>
              <a:t> </a:t>
            </a:r>
            <a:r>
              <a:rPr lang="en-US" sz="1600" dirty="0" smtClean="0"/>
              <a:t>– </a:t>
            </a:r>
            <a:r>
              <a:rPr lang="en-US" sz="1600" dirty="0"/>
              <a:t>0.043 </a:t>
            </a:r>
            <a:r>
              <a:rPr lang="en-US" sz="1600" i="1" dirty="0"/>
              <a:t>L1_SP500</a:t>
            </a:r>
            <a:r>
              <a:rPr lang="en-US" sz="1600" dirty="0"/>
              <a:t> + 0.001 </a:t>
            </a:r>
            <a:r>
              <a:rPr lang="en-US" sz="1600" i="1" dirty="0"/>
              <a:t>L1_RR_Sales</a:t>
            </a:r>
          </a:p>
          <a:p>
            <a:pPr marL="0" indent="0">
              <a:lnSpc>
                <a:spcPct val="100000"/>
              </a:lnSpc>
              <a:buNone/>
            </a:pPr>
            <a:r>
              <a:rPr lang="en-GB" sz="1600" dirty="0" smtClean="0"/>
              <a:t>The </a:t>
            </a:r>
            <a:r>
              <a:rPr lang="en-GB" sz="1600" dirty="0"/>
              <a:t>values of the explanatory variables for January 2009, which are of course known, are as follows:</a:t>
            </a:r>
          </a:p>
          <a:p>
            <a:pPr marL="230188" indent="0">
              <a:lnSpc>
                <a:spcPct val="100000"/>
              </a:lnSpc>
              <a:spcBef>
                <a:spcPts val="400"/>
              </a:spcBef>
              <a:buNone/>
            </a:pPr>
            <a:r>
              <a:rPr lang="en-GB" sz="1600" i="1" dirty="0"/>
              <a:t>L1_Crude_price: </a:t>
            </a:r>
            <a:r>
              <a:rPr lang="en-GB" sz="1600" dirty="0"/>
              <a:t>41.12 </a:t>
            </a:r>
            <a:r>
              <a:rPr lang="en-GB" sz="1600" dirty="0" smtClean="0"/>
              <a:t/>
            </a:r>
            <a:br>
              <a:rPr lang="en-GB" sz="1600" dirty="0" smtClean="0"/>
            </a:br>
            <a:r>
              <a:rPr lang="en-GB" sz="1600" i="1" dirty="0" smtClean="0"/>
              <a:t>L1_SP500</a:t>
            </a:r>
            <a:r>
              <a:rPr lang="en-GB" sz="1600" i="1" dirty="0"/>
              <a:t>: </a:t>
            </a:r>
            <a:r>
              <a:rPr lang="en-GB" sz="1600" dirty="0"/>
              <a:t>903.25 </a:t>
            </a:r>
            <a:r>
              <a:rPr lang="en-GB" sz="1600" dirty="0" smtClean="0"/>
              <a:t/>
            </a:r>
            <a:br>
              <a:rPr lang="en-GB" sz="1600" dirty="0" smtClean="0"/>
            </a:br>
            <a:r>
              <a:rPr lang="en-GB" sz="1600" i="1" dirty="0" smtClean="0"/>
              <a:t>L1_RR_sales</a:t>
            </a:r>
            <a:r>
              <a:rPr lang="en-GB" sz="1600" i="1" dirty="0"/>
              <a:t>: </a:t>
            </a:r>
            <a:r>
              <a:rPr lang="en-GB" sz="1600" dirty="0"/>
              <a:t>157080 </a:t>
            </a:r>
            <a:r>
              <a:rPr lang="en-GB" sz="1600" dirty="0" smtClean="0"/>
              <a:t/>
            </a:r>
            <a:br>
              <a:rPr lang="en-GB" sz="1600" dirty="0" smtClean="0"/>
            </a:br>
            <a:r>
              <a:rPr lang="en-GB" sz="1600" i="1" dirty="0" smtClean="0"/>
              <a:t>L1_Unemp</a:t>
            </a:r>
            <a:r>
              <a:rPr lang="en-GB" sz="1600" i="1" dirty="0"/>
              <a:t>: </a:t>
            </a:r>
            <a:r>
              <a:rPr lang="en-GB" sz="1600" dirty="0"/>
              <a:t>7.3</a:t>
            </a:r>
          </a:p>
          <a:p>
            <a:pPr marL="230188" indent="0">
              <a:lnSpc>
                <a:spcPct val="100000"/>
              </a:lnSpc>
              <a:buNone/>
            </a:pPr>
            <a:r>
              <a:rPr lang="en-GB" sz="1600" i="1" dirty="0" smtClean="0"/>
              <a:t>F </a:t>
            </a:r>
            <a:r>
              <a:rPr lang="en-GB" sz="1600" dirty="0"/>
              <a:t>= –29.0 + 2.4075 × 41.12 – 0.0426 × 903.25 + 0.001430 × 157080 – 14.27 × 7.3 = 152.97</a:t>
            </a:r>
          </a:p>
          <a:p>
            <a:pPr marL="0" indent="0">
              <a:lnSpc>
                <a:spcPct val="100000"/>
              </a:lnSpc>
              <a:buNone/>
            </a:pPr>
            <a:r>
              <a:rPr lang="en-GB" sz="1600" dirty="0" smtClean="0"/>
              <a:t>If </a:t>
            </a:r>
            <a:r>
              <a:rPr lang="en-GB" sz="1600" dirty="0"/>
              <a:t>forecasting more than one-step ahead, </a:t>
            </a:r>
          </a:p>
          <a:p>
            <a:pPr>
              <a:lnSpc>
                <a:spcPct val="100000"/>
              </a:lnSpc>
            </a:pPr>
            <a:r>
              <a:rPr lang="en-GB" sz="1600" dirty="0"/>
              <a:t>the explanatory variables need to be forecast.</a:t>
            </a:r>
          </a:p>
          <a:p>
            <a:pPr marL="0" indent="0">
              <a:lnSpc>
                <a:spcPct val="100000"/>
              </a:lnSpc>
              <a:buNone/>
            </a:pPr>
            <a:r>
              <a:rPr lang="en-GB" sz="1600" dirty="0"/>
              <a:t>Or</a:t>
            </a:r>
          </a:p>
          <a:p>
            <a:pPr>
              <a:lnSpc>
                <a:spcPct val="100000"/>
              </a:lnSpc>
            </a:pPr>
            <a:r>
              <a:rPr lang="en-GB" sz="1600" dirty="0"/>
              <a:t>The model needs to be changed to rely on longer </a:t>
            </a:r>
            <a:r>
              <a:rPr lang="en-GB" sz="1600" dirty="0" smtClean="0"/>
              <a:t>lags</a:t>
            </a:r>
            <a:r>
              <a:rPr lang="en-GB" sz="1600" dirty="0"/>
              <a:t>.</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38</a:t>
            </a:fld>
            <a:endParaRPr lang="en-US" dirty="0"/>
          </a:p>
        </p:txBody>
      </p:sp>
    </p:spTree>
    <p:extLst>
      <p:ext uri="{BB962C8B-B14F-4D97-AF65-F5344CB8AC3E}">
        <p14:creationId xmlns:p14="http://schemas.microsoft.com/office/powerpoint/2010/main" val="463728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005286" y="2927811"/>
            <a:ext cx="4673600" cy="342900"/>
          </a:xfrm>
          <a:prstGeom prst="rect">
            <a:avLst/>
          </a:prstGeom>
        </p:spPr>
      </p:pic>
      <p:pic>
        <p:nvPicPr>
          <p:cNvPr id="14" name="Picture 13"/>
          <p:cNvPicPr>
            <a:picLocks noChangeAspect="1"/>
          </p:cNvPicPr>
          <p:nvPr/>
        </p:nvPicPr>
        <p:blipFill>
          <a:blip r:embed="rId3"/>
          <a:stretch>
            <a:fillRect/>
          </a:stretch>
        </p:blipFill>
        <p:spPr>
          <a:xfrm>
            <a:off x="1784350" y="2191986"/>
            <a:ext cx="5575300" cy="342900"/>
          </a:xfrm>
          <a:prstGeom prst="rect">
            <a:avLst/>
          </a:prstGeom>
        </p:spPr>
      </p:pic>
      <p:pic>
        <p:nvPicPr>
          <p:cNvPr id="13" name="Picture 12"/>
          <p:cNvPicPr>
            <a:picLocks noChangeAspect="1"/>
          </p:cNvPicPr>
          <p:nvPr/>
        </p:nvPicPr>
        <p:blipFill>
          <a:blip r:embed="rId4"/>
          <a:stretch>
            <a:fillRect/>
          </a:stretch>
        </p:blipFill>
        <p:spPr>
          <a:xfrm>
            <a:off x="3405352" y="1448200"/>
            <a:ext cx="2857500" cy="342900"/>
          </a:xfrm>
          <a:prstGeom prst="rect">
            <a:avLst/>
          </a:prstGeom>
        </p:spPr>
      </p:pic>
      <p:pic>
        <p:nvPicPr>
          <p:cNvPr id="11" name="Picture 10"/>
          <p:cNvPicPr>
            <a:picLocks noChangeAspect="1"/>
          </p:cNvPicPr>
          <p:nvPr/>
        </p:nvPicPr>
        <p:blipFill>
          <a:blip r:embed="rId5"/>
          <a:stretch>
            <a:fillRect/>
          </a:stretch>
        </p:blipFill>
        <p:spPr>
          <a:xfrm>
            <a:off x="4731580" y="3737628"/>
            <a:ext cx="3693747" cy="2457432"/>
          </a:xfrm>
          <a:prstGeom prst="rect">
            <a:avLst/>
          </a:prstGeom>
        </p:spPr>
      </p:pic>
      <p:sp>
        <p:nvSpPr>
          <p:cNvPr id="2" name="Title 1"/>
          <p:cNvSpPr>
            <a:spLocks noGrp="1"/>
          </p:cNvSpPr>
          <p:nvPr>
            <p:ph type="title"/>
          </p:nvPr>
        </p:nvSpPr>
        <p:spPr/>
        <p:txBody>
          <a:bodyPr/>
          <a:lstStyle/>
          <a:p>
            <a:r>
              <a:rPr lang="en-US" dirty="0" smtClean="0"/>
              <a:t>8.6 Forecasting with Multiple Regression</a:t>
            </a:r>
            <a:endParaRPr lang="en-US" dirty="0"/>
          </a:p>
        </p:txBody>
      </p:sp>
      <p:sp>
        <p:nvSpPr>
          <p:cNvPr id="3" name="Content Placeholder 2"/>
          <p:cNvSpPr>
            <a:spLocks noGrp="1"/>
          </p:cNvSpPr>
          <p:nvPr>
            <p:ph idx="1"/>
          </p:nvPr>
        </p:nvSpPr>
        <p:spPr>
          <a:xfrm>
            <a:off x="685800" y="1481328"/>
            <a:ext cx="7312572" cy="2219815"/>
          </a:xfrm>
        </p:spPr>
        <p:txBody>
          <a:bodyPr>
            <a:normAutofit/>
          </a:bodyPr>
          <a:lstStyle/>
          <a:p>
            <a:pPr marL="0" indent="0">
              <a:buNone/>
            </a:pPr>
            <a:r>
              <a:rPr lang="en-US" sz="1800" dirty="0" smtClean="0"/>
              <a:t>Given values of the inputs </a:t>
            </a:r>
          </a:p>
          <a:p>
            <a:r>
              <a:rPr lang="en-US" sz="1800" dirty="0"/>
              <a:t>The point forecast is given by: </a:t>
            </a:r>
          </a:p>
          <a:p>
            <a:pPr marL="0" indent="0">
              <a:buNone/>
            </a:pPr>
            <a:r>
              <a:rPr lang="en-US" sz="1800" dirty="0"/>
              <a:t> </a:t>
            </a:r>
          </a:p>
          <a:p>
            <a:r>
              <a:rPr lang="en-US" sz="1800" dirty="0"/>
              <a:t>The Prediction Interval is given by:</a:t>
            </a:r>
          </a:p>
          <a:p>
            <a:endParaRPr lang="en-US" sz="1800" dirty="0"/>
          </a:p>
          <a:p>
            <a:pPr marL="0" indent="0">
              <a:buNone/>
            </a:pPr>
            <a:r>
              <a:rPr lang="en-US" sz="1800" dirty="0"/>
              <a:t> where </a:t>
            </a:r>
            <a:r>
              <a:rPr lang="en-US" sz="1800" i="1" dirty="0"/>
              <a:t>t</a:t>
            </a:r>
            <a:r>
              <a:rPr lang="en-US" sz="1800" dirty="0"/>
              <a:t> denotes the appropriate percentage point from </a:t>
            </a:r>
            <a:r>
              <a:rPr lang="en-US" sz="1800" i="1" dirty="0" smtClean="0"/>
              <a:t>t</a:t>
            </a:r>
            <a:r>
              <a:rPr lang="en-US" sz="1800" dirty="0" smtClean="0"/>
              <a:t>-tables</a:t>
            </a:r>
            <a:endParaRPr lang="en-US"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39</a:t>
            </a:fld>
            <a:endParaRPr lang="en-US" dirty="0"/>
          </a:p>
        </p:txBody>
      </p:sp>
      <mc:AlternateContent xmlns:mc="http://schemas.openxmlformats.org/markup-compatibility/2006" xmlns:a14="http://schemas.microsoft.com/office/drawing/2010/main">
        <mc:Choice Requires="a14">
          <p:sp>
            <p:nvSpPr>
              <p:cNvPr id="16" name="Rectangle 15"/>
              <p:cNvSpPr/>
              <p:nvPr/>
            </p:nvSpPr>
            <p:spPr>
              <a:xfrm>
                <a:off x="685799" y="3856415"/>
                <a:ext cx="3886201" cy="1369606"/>
              </a:xfrm>
              <a:prstGeom prst="rect">
                <a:avLst/>
              </a:prstGeom>
            </p:spPr>
            <p:txBody>
              <a:bodyPr wrap="square" lIns="0" tIns="0" rIns="0" bIns="0">
                <a:spAutoFit/>
              </a:bodyPr>
              <a:lstStyle/>
              <a:p>
                <a:pPr>
                  <a:spcBef>
                    <a:spcPts val="1600"/>
                  </a:spcBef>
                </a:pPr>
                <a:r>
                  <a:rPr lang="en-US" sz="1400" b="1" dirty="0">
                    <a:latin typeface="Arial" charset="0"/>
                    <a:ea typeface="Arial" charset="0"/>
                    <a:cs typeface="Arial" charset="0"/>
                  </a:rPr>
                  <a:t>Example 8.7</a:t>
                </a:r>
              </a:p>
              <a:p>
                <a:r>
                  <a:rPr lang="en-US" sz="1400" i="1" dirty="0">
                    <a:latin typeface="Arial" charset="0"/>
                    <a:ea typeface="Arial" charset="0"/>
                    <a:cs typeface="Arial" charset="0"/>
                  </a:rPr>
                  <a:t>K</a:t>
                </a:r>
                <a:r>
                  <a:rPr lang="en-US" sz="1400" dirty="0">
                    <a:latin typeface="Arial" charset="0"/>
                    <a:ea typeface="Arial" charset="0"/>
                    <a:cs typeface="Arial" charset="0"/>
                  </a:rPr>
                  <a:t> = 4 and </a:t>
                </a:r>
                <a:r>
                  <a:rPr lang="en-US" sz="1400" i="1" dirty="0">
                    <a:latin typeface="Arial" charset="0"/>
                    <a:ea typeface="Arial" charset="0"/>
                    <a:cs typeface="Arial" charset="0"/>
                  </a:rPr>
                  <a:t>n</a:t>
                </a:r>
                <a:r>
                  <a:rPr lang="en-US" sz="1400" dirty="0">
                    <a:latin typeface="Arial" charset="0"/>
                    <a:ea typeface="Arial" charset="0"/>
                    <a:cs typeface="Arial" charset="0"/>
                  </a:rPr>
                  <a:t> = 155, so</a:t>
                </a:r>
                <a:r>
                  <a:rPr lang="en-US" sz="1400" i="1" dirty="0">
                    <a:latin typeface="Arial" charset="0"/>
                    <a:ea typeface="Arial" charset="0"/>
                    <a:cs typeface="Arial" charset="0"/>
                  </a:rPr>
                  <a:t> </a:t>
                </a:r>
                <a:r>
                  <a:rPr lang="en-US" sz="1400" dirty="0">
                    <a:latin typeface="Arial" charset="0"/>
                    <a:ea typeface="Arial" charset="0"/>
                    <a:cs typeface="Arial" charset="0"/>
                  </a:rPr>
                  <a:t>DF = 150. The SE for the point </a:t>
                </a:r>
                <a:r>
                  <a:rPr lang="en-US" sz="1400" dirty="0" smtClean="0">
                    <a:latin typeface="Arial" charset="0"/>
                    <a:ea typeface="Arial" charset="0"/>
                    <a:cs typeface="Arial" charset="0"/>
                  </a:rPr>
                  <a:t>forecast </a:t>
                </a:r>
                <a:r>
                  <a:rPr lang="en-US" sz="1400" dirty="0">
                    <a:latin typeface="Arial" charset="0"/>
                    <a:ea typeface="Arial" charset="0"/>
                    <a:cs typeface="Arial" charset="0"/>
                  </a:rPr>
                  <a:t>is found to be 15.852. Using </a:t>
                </a:r>
                <a:r>
                  <a:rPr lang="en-US" sz="1400" i="1" dirty="0">
                    <a:latin typeface="Arial" charset="0"/>
                    <a:ea typeface="Arial" charset="0"/>
                    <a:cs typeface="Arial" charset="0"/>
                  </a:rPr>
                  <a:t>t</a:t>
                </a:r>
                <a:r>
                  <a:rPr lang="en-US" sz="1400" baseline="-25000" dirty="0">
                    <a:latin typeface="Arial" charset="0"/>
                    <a:ea typeface="Arial" charset="0"/>
                    <a:cs typeface="Arial" charset="0"/>
                  </a:rPr>
                  <a:t>0.025</a:t>
                </a:r>
                <a:r>
                  <a:rPr lang="en-US" sz="1400" dirty="0">
                    <a:latin typeface="Arial" charset="0"/>
                    <a:ea typeface="Arial" charset="0"/>
                    <a:cs typeface="Arial" charset="0"/>
                  </a:rPr>
                  <a:t>(150) = 1.976, </a:t>
                </a:r>
                <a:r>
                  <a:rPr lang="en-US" sz="1400" dirty="0" smtClean="0">
                    <a:latin typeface="Arial" charset="0"/>
                    <a:ea typeface="Arial" charset="0"/>
                    <a:cs typeface="Arial" charset="0"/>
                  </a:rPr>
                  <a:t>we </a:t>
                </a:r>
                <a:r>
                  <a:rPr lang="en-US" sz="1400" dirty="0">
                    <a:latin typeface="Arial" charset="0"/>
                    <a:ea typeface="Arial" charset="0"/>
                    <a:cs typeface="Arial" charset="0"/>
                  </a:rPr>
                  <a:t>find that the 95 percent prediction interval is</a:t>
                </a:r>
              </a:p>
              <a:p>
                <a:pPr marL="9525" algn="ctr">
                  <a:lnSpc>
                    <a:spcPct val="100000"/>
                  </a:lnSpc>
                  <a:spcBef>
                    <a:spcPts val="600"/>
                  </a:spcBef>
                  <a:buNone/>
                </a:pPr>
                <a:r>
                  <a:rPr lang="en-US" sz="1400" dirty="0">
                    <a:latin typeface="Arial" charset="0"/>
                    <a:ea typeface="Arial" charset="0"/>
                    <a:cs typeface="Arial" charset="0"/>
                  </a:rPr>
                  <a:t>152.00 </a:t>
                </a:r>
                <a14:m>
                  <m:oMath xmlns:m="http://schemas.openxmlformats.org/officeDocument/2006/math">
                    <m:r>
                      <a:rPr lang="en-US" sz="1400" i="1">
                        <a:latin typeface="Cambria Math" charset="0"/>
                        <a:ea typeface="Arial" charset="0"/>
                        <a:cs typeface="Arial" charset="0"/>
                      </a:rPr>
                      <m:t>±</m:t>
                    </m:r>
                  </m:oMath>
                </a14:m>
                <a:r>
                  <a:rPr lang="en-US" sz="1400" dirty="0">
                    <a:latin typeface="Arial" charset="0"/>
                    <a:ea typeface="Arial" charset="0"/>
                    <a:cs typeface="Arial" charset="0"/>
                  </a:rPr>
                  <a:t> (1.976) </a:t>
                </a:r>
                <a14:m>
                  <m:oMath xmlns:m="http://schemas.openxmlformats.org/officeDocument/2006/math">
                    <m:r>
                      <a:rPr lang="en-US" sz="1400" i="1">
                        <a:latin typeface="Cambria Math" charset="0"/>
                        <a:ea typeface="Arial" charset="0"/>
                        <a:cs typeface="Arial" charset="0"/>
                      </a:rPr>
                      <m:t>×</m:t>
                    </m:r>
                  </m:oMath>
                </a14:m>
                <a:r>
                  <a:rPr lang="en-US" sz="1400" dirty="0">
                    <a:latin typeface="Arial" charset="0"/>
                    <a:ea typeface="Arial" charset="0"/>
                    <a:cs typeface="Arial" charset="0"/>
                  </a:rPr>
                  <a:t> 15.852 = [120.7,183.3].</a:t>
                </a:r>
              </a:p>
            </p:txBody>
          </p:sp>
        </mc:Choice>
        <mc:Fallback xmlns="">
          <p:sp>
            <p:nvSpPr>
              <p:cNvPr id="16" name="Rectangle 15"/>
              <p:cNvSpPr>
                <a:spLocks noRot="1" noChangeAspect="1" noMove="1" noResize="1" noEditPoints="1" noAdjustHandles="1" noChangeArrowheads="1" noChangeShapeType="1" noTextEdit="1"/>
              </p:cNvSpPr>
              <p:nvPr/>
            </p:nvSpPr>
            <p:spPr>
              <a:xfrm>
                <a:off x="685799" y="3856415"/>
                <a:ext cx="3886201" cy="1369606"/>
              </a:xfrm>
              <a:prstGeom prst="rect">
                <a:avLst/>
              </a:prstGeom>
              <a:blipFill rotWithShape="0">
                <a:blip r:embed="rId6"/>
                <a:stretch>
                  <a:fillRect l="-2665" t="-4464" b="-7589"/>
                </a:stretch>
              </a:blipFill>
            </p:spPr>
            <p:txBody>
              <a:bodyPr/>
              <a:lstStyle/>
              <a:p>
                <a:r>
                  <a:rPr lang="en-US">
                    <a:noFill/>
                  </a:rPr>
                  <a:t> </a:t>
                </a:r>
              </a:p>
            </p:txBody>
          </p:sp>
        </mc:Fallback>
      </mc:AlternateContent>
    </p:spTree>
    <p:extLst>
      <p:ext uri="{BB962C8B-B14F-4D97-AF65-F5344CB8AC3E}">
        <p14:creationId xmlns:p14="http://schemas.microsoft.com/office/powerpoint/2010/main" val="836458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7435"/>
          <a:stretch/>
        </p:blipFill>
        <p:spPr>
          <a:xfrm>
            <a:off x="685798" y="1734207"/>
            <a:ext cx="7549189" cy="3523593"/>
          </a:xfrm>
          <a:prstGeom prst="rect">
            <a:avLst/>
          </a:prstGeom>
        </p:spPr>
      </p:pic>
      <p:sp>
        <p:nvSpPr>
          <p:cNvPr id="2" name="Title 1"/>
          <p:cNvSpPr>
            <a:spLocks noGrp="1"/>
          </p:cNvSpPr>
          <p:nvPr>
            <p:ph type="title"/>
          </p:nvPr>
        </p:nvSpPr>
        <p:spPr/>
        <p:txBody>
          <a:bodyPr/>
          <a:lstStyle/>
          <a:p>
            <a:r>
              <a:rPr lang="en-US" dirty="0" smtClean="0"/>
              <a:t>8.1 Graphical Analysis and </a:t>
            </a:r>
            <a:br>
              <a:rPr lang="en-US" dirty="0" smtClean="0"/>
            </a:br>
            <a:r>
              <a:rPr lang="en-US" dirty="0" smtClean="0"/>
              <a:t>Preliminary Model Development</a:t>
            </a:r>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4</a:t>
            </a:fld>
            <a:endParaRPr lang="en-US" dirty="0"/>
          </a:p>
        </p:txBody>
      </p:sp>
    </p:spTree>
    <p:extLst>
      <p:ext uri="{BB962C8B-B14F-4D97-AF65-F5344CB8AC3E}">
        <p14:creationId xmlns:p14="http://schemas.microsoft.com/office/powerpoint/2010/main" val="1716170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8.7 Principles of Regression</a:t>
            </a:r>
            <a:endParaRPr lang="en-US" dirty="0"/>
          </a:p>
        </p:txBody>
      </p:sp>
      <p:sp>
        <p:nvSpPr>
          <p:cNvPr id="3" name="Content Placeholder 2"/>
          <p:cNvSpPr>
            <a:spLocks noGrp="1"/>
          </p:cNvSpPr>
          <p:nvPr>
            <p:ph idx="1"/>
          </p:nvPr>
        </p:nvSpPr>
        <p:spPr/>
        <p:txBody>
          <a:bodyPr>
            <a:normAutofit/>
          </a:bodyPr>
          <a:lstStyle/>
          <a:p>
            <a:r>
              <a:rPr lang="en-US" sz="1800" dirty="0"/>
              <a:t>Aim for a relatively simple model specification</a:t>
            </a:r>
          </a:p>
          <a:p>
            <a:r>
              <a:rPr lang="en-US" sz="1800" dirty="0"/>
              <a:t>Tailor the forecasting model to the horizon</a:t>
            </a:r>
          </a:p>
          <a:p>
            <a:r>
              <a:rPr lang="en-US" sz="1800" dirty="0"/>
              <a:t>Identify important causal variables on the basis of the underlying theory and earlier empirical studies. Identify suitable proxy variables when the variables of interest are not available in a timely fashion.</a:t>
            </a:r>
          </a:p>
          <a:p>
            <a:r>
              <a:rPr lang="en-US" sz="1800" dirty="0"/>
              <a:t>If the aim of the analysis is to provide pure forecasts</a:t>
            </a:r>
          </a:p>
          <a:p>
            <a:pPr lvl="1"/>
            <a:r>
              <a:rPr lang="en-US" dirty="0"/>
              <a:t>know the explanatory variables in advance </a:t>
            </a:r>
          </a:p>
          <a:p>
            <a:pPr lvl="1"/>
            <a:r>
              <a:rPr lang="en-US" dirty="0"/>
              <a:t>or be able to forecast them sufficiently well to justify their inclusion in the model.</a:t>
            </a:r>
          </a:p>
          <a:p>
            <a:r>
              <a:rPr lang="en-US" sz="1800" dirty="0"/>
              <a:t>Use the method of ordinary </a:t>
            </a:r>
            <a:r>
              <a:rPr lang="en-US" sz="1800" dirty="0" smtClean="0"/>
              <a:t>least </a:t>
            </a:r>
            <a:r>
              <a:rPr lang="en-US" sz="1800" dirty="0"/>
              <a:t>squares to estimate the parameters.</a:t>
            </a:r>
          </a:p>
          <a:p>
            <a:r>
              <a:rPr lang="en-US" sz="1800" dirty="0"/>
              <a:t>Update the estimates frequently</a:t>
            </a:r>
            <a:r>
              <a:rPr lang="en-US" sz="1800" dirty="0" smtClean="0"/>
              <a:t>.</a:t>
            </a:r>
            <a:endParaRPr lang="en-US"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40</a:t>
            </a:fld>
            <a:endParaRPr lang="en-US" dirty="0"/>
          </a:p>
        </p:txBody>
      </p:sp>
    </p:spTree>
    <p:extLst>
      <p:ext uri="{BB962C8B-B14F-4D97-AF65-F5344CB8AC3E}">
        <p14:creationId xmlns:p14="http://schemas.microsoft.com/office/powerpoint/2010/main" val="1463521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endParaRPr lang="en-US" dirty="0"/>
          </a:p>
        </p:txBody>
      </p:sp>
      <p:sp>
        <p:nvSpPr>
          <p:cNvPr id="3" name="Content Placeholder 2"/>
          <p:cNvSpPr>
            <a:spLocks noGrp="1"/>
          </p:cNvSpPr>
          <p:nvPr>
            <p:ph idx="1"/>
          </p:nvPr>
        </p:nvSpPr>
        <p:spPr/>
        <p:txBody>
          <a:bodyPr/>
          <a:lstStyle/>
          <a:p>
            <a:r>
              <a:rPr lang="en-US" dirty="0"/>
              <a:t>Start the modeling process by careful consideration of available theory and previous empirical studies </a:t>
            </a:r>
          </a:p>
          <a:p>
            <a:r>
              <a:rPr lang="en-US" dirty="0"/>
              <a:t>Carry out a full preliminary analysis of the data to look for associations and for unusual observations</a:t>
            </a:r>
          </a:p>
          <a:p>
            <a:r>
              <a:rPr lang="en-US" dirty="0"/>
              <a:t>Test both the overall model and the individual components</a:t>
            </a:r>
          </a:p>
          <a:p>
            <a:r>
              <a:rPr lang="en-US" dirty="0"/>
              <a:t>Examine the validity of the underlying assumptions</a:t>
            </a:r>
          </a:p>
          <a:p>
            <a:r>
              <a:rPr lang="en-US" dirty="0"/>
              <a:t>Make sure that the model is “sensible” with respect to the signs and magnitudes of the slope coefficients</a:t>
            </a:r>
          </a:p>
          <a:p>
            <a:r>
              <a:rPr lang="en-US"/>
              <a:t>Use a hold-out sample to evaluate forecasting performance.</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41</a:t>
            </a:fld>
            <a:endParaRPr lang="en-US" dirty="0"/>
          </a:p>
        </p:txBody>
      </p:sp>
    </p:spTree>
    <p:extLst>
      <p:ext uri="{BB962C8B-B14F-4D97-AF65-F5344CB8AC3E}">
        <p14:creationId xmlns:p14="http://schemas.microsoft.com/office/powerpoint/2010/main" val="545980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Minicase</a:t>
            </a:r>
            <a:r>
              <a:rPr lang="en-US" dirty="0" smtClean="0"/>
              <a:t> 8.1 The Volatility of Google Stock</a:t>
            </a:r>
            <a:endParaRPr lang="en-US" dirty="0"/>
          </a:p>
        </p:txBody>
      </p:sp>
      <p:sp>
        <p:nvSpPr>
          <p:cNvPr id="3" name="Content Placeholder 2"/>
          <p:cNvSpPr>
            <a:spLocks noGrp="1"/>
          </p:cNvSpPr>
          <p:nvPr>
            <p:ph idx="1"/>
          </p:nvPr>
        </p:nvSpPr>
        <p:spPr/>
        <p:txBody>
          <a:bodyPr>
            <a:noAutofit/>
          </a:bodyPr>
          <a:lstStyle/>
          <a:p>
            <a:pPr marL="0" indent="0">
              <a:lnSpc>
                <a:spcPct val="100000"/>
              </a:lnSpc>
              <a:buNone/>
            </a:pPr>
            <a:r>
              <a:rPr lang="en-GB" sz="1600" dirty="0"/>
              <a:t>Volatility is a measure of the uncertainty of the return realized on an asset. Applied to financial markets, the volatility of a stock price is a measure of how uncertain we are of future stock price movements. As volatility increases, the possibility that the stock price will appreciate or depreciate significantly also increases. The volatility measure has widespread implications, particularly for stock option valuation and also for volatility indices (VIX), portfolio management, and hedging strategies. Since its initial public offering, Google, Inc. (GOOG: NASDAQ), stock has become one of the most sought-after and popular investment opportunities. The search engine giant’s stock price has fluctuated from an IPO price of $85/share, to a high of $741/share (adjusted close, Nov. 27, 2007), down to a low 2009 closing price of $345/share (adjusted close, Feb. 25, 2009</a:t>
            </a:r>
          </a:p>
          <a:p>
            <a:pPr marL="0" indent="0">
              <a:lnSpc>
                <a:spcPct val="100000"/>
              </a:lnSpc>
              <a:buNone/>
            </a:pPr>
            <a:r>
              <a:rPr lang="en-GB" sz="1600" dirty="0"/>
              <a:t>The following potential explanatory variables were identified:</a:t>
            </a:r>
          </a:p>
          <a:p>
            <a:pPr marL="460375" indent="-219075">
              <a:lnSpc>
                <a:spcPct val="100000"/>
              </a:lnSpc>
            </a:pPr>
            <a:r>
              <a:rPr lang="en-GB" sz="1600" i="1" dirty="0"/>
              <a:t>STDEV: </a:t>
            </a:r>
            <a:r>
              <a:rPr lang="en-GB" sz="1600" dirty="0"/>
              <a:t>the volatility measure for Google stock</a:t>
            </a:r>
          </a:p>
          <a:p>
            <a:pPr marL="460375" indent="-219075">
              <a:lnSpc>
                <a:spcPct val="100000"/>
              </a:lnSpc>
            </a:pPr>
            <a:r>
              <a:rPr lang="en-GB" sz="1600" i="1" dirty="0"/>
              <a:t>VOLUME: </a:t>
            </a:r>
            <a:r>
              <a:rPr lang="en-GB" sz="1600" dirty="0"/>
              <a:t>amount of trading in Google shares</a:t>
            </a:r>
          </a:p>
          <a:p>
            <a:pPr marL="460375" indent="-219075">
              <a:lnSpc>
                <a:spcPct val="100000"/>
              </a:lnSpc>
            </a:pPr>
            <a:r>
              <a:rPr lang="en-GB" sz="1600" i="1" dirty="0"/>
              <a:t>P/E: </a:t>
            </a:r>
            <a:r>
              <a:rPr lang="en-GB" sz="1600" dirty="0"/>
              <a:t>the price-to-earnings ratio of Google stock + various macro variables</a:t>
            </a:r>
          </a:p>
          <a:p>
            <a:pPr marL="0" indent="0">
              <a:lnSpc>
                <a:spcPct val="100000"/>
              </a:lnSpc>
              <a:buNone/>
            </a:pPr>
            <a:r>
              <a:rPr lang="en-GB" sz="1600" dirty="0"/>
              <a:t>The aim of the project is to develop a multiple regression model to forecast the </a:t>
            </a:r>
            <a:r>
              <a:rPr lang="en-GB" sz="1600" dirty="0" smtClean="0"/>
              <a:t>volatility of </a:t>
            </a:r>
            <a:r>
              <a:rPr lang="en-GB" sz="1600" dirty="0"/>
              <a:t>Google’s stock price over the next three months. </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42</a:t>
            </a:fld>
            <a:endParaRPr lang="en-US" dirty="0"/>
          </a:p>
        </p:txBody>
      </p:sp>
    </p:spTree>
    <p:extLst>
      <p:ext uri="{BB962C8B-B14F-4D97-AF65-F5344CB8AC3E}">
        <p14:creationId xmlns:p14="http://schemas.microsoft.com/office/powerpoint/2010/main" val="95458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Minicase</a:t>
            </a:r>
            <a:r>
              <a:rPr lang="en-US" dirty="0" smtClean="0"/>
              <a:t> 8.2 Forecasting for Natural Gas </a:t>
            </a:r>
            <a:br>
              <a:rPr lang="en-US" dirty="0" smtClean="0"/>
            </a:br>
            <a:r>
              <a:rPr lang="en-US" dirty="0" smtClean="0"/>
              <a:t>Consumption</a:t>
            </a:r>
            <a:endParaRPr lang="en-US" dirty="0"/>
          </a:p>
        </p:txBody>
      </p:sp>
      <p:sp>
        <p:nvSpPr>
          <p:cNvPr id="3" name="Content Placeholder 2"/>
          <p:cNvSpPr>
            <a:spLocks noGrp="1"/>
          </p:cNvSpPr>
          <p:nvPr>
            <p:ph idx="1"/>
          </p:nvPr>
        </p:nvSpPr>
        <p:spPr/>
        <p:txBody>
          <a:bodyPr>
            <a:normAutofit lnSpcReduction="10000"/>
          </a:bodyPr>
          <a:lstStyle/>
          <a:p>
            <a:pPr marL="0" indent="0">
              <a:lnSpc>
                <a:spcPct val="100000"/>
              </a:lnSpc>
              <a:buNone/>
            </a:pPr>
            <a:r>
              <a:rPr lang="en-GB" sz="1600" dirty="0"/>
              <a:t>This </a:t>
            </a:r>
            <a:r>
              <a:rPr lang="en-GB" sz="1600" dirty="0" err="1"/>
              <a:t>minicase</a:t>
            </a:r>
            <a:r>
              <a:rPr lang="en-GB" sz="1600" dirty="0"/>
              <a:t> comes in two forms so that the effects of different time periods upon the </a:t>
            </a:r>
            <a:r>
              <a:rPr lang="en-GB" sz="1600" dirty="0" err="1"/>
              <a:t>modeling</a:t>
            </a:r>
            <a:r>
              <a:rPr lang="en-GB" sz="1600" dirty="0"/>
              <a:t> process can be examined.</a:t>
            </a:r>
          </a:p>
          <a:p>
            <a:pPr marL="0" indent="0">
              <a:lnSpc>
                <a:spcPct val="100000"/>
              </a:lnSpc>
              <a:buNone/>
            </a:pPr>
            <a:r>
              <a:rPr lang="en-GB" sz="1600" dirty="0"/>
              <a:t>The intent of this project </a:t>
            </a:r>
            <a:r>
              <a:rPr lang="en-GB" sz="1600" dirty="0" smtClean="0"/>
              <a:t>is to </a:t>
            </a:r>
            <a:r>
              <a:rPr lang="en-GB" sz="1600" dirty="0"/>
              <a:t>develop a model to forecast natural gas consumption for Washington, DC, metropolitan area. The level of natural gas consumption is influenced by a variety of factors, including local weather, the state of the national and the local economies, the purchasing power of the dollar (because at least some of the natural gas is imported), and the prices for other commodities. Some possible variables are:</a:t>
            </a:r>
          </a:p>
          <a:p>
            <a:pPr marL="0" indent="0">
              <a:lnSpc>
                <a:spcPct val="100000"/>
              </a:lnSpc>
              <a:buNone/>
            </a:pPr>
            <a:r>
              <a:rPr lang="en-GB" sz="1600" b="1" dirty="0"/>
              <a:t>Quarterly </a:t>
            </a:r>
            <a:r>
              <a:rPr lang="en-GB" sz="1600" b="1" dirty="0" smtClean="0"/>
              <a:t>data</a:t>
            </a:r>
            <a:endParaRPr lang="en-GB" sz="1600" b="1" dirty="0"/>
          </a:p>
          <a:p>
            <a:pPr>
              <a:lnSpc>
                <a:spcPct val="100000"/>
              </a:lnSpc>
              <a:spcBef>
                <a:spcPts val="400"/>
              </a:spcBef>
            </a:pPr>
            <a:r>
              <a:rPr lang="en-GB" sz="1600" i="1" dirty="0"/>
              <a:t>GASCONS: </a:t>
            </a:r>
            <a:r>
              <a:rPr lang="en-GB" sz="1600" dirty="0"/>
              <a:t>consumption of natural gas, </a:t>
            </a:r>
            <a:r>
              <a:rPr lang="en-GB" sz="1600" i="1" dirty="0" smtClean="0"/>
              <a:t>AVETEMP</a:t>
            </a:r>
            <a:r>
              <a:rPr lang="en-GB" sz="1600" i="1" dirty="0"/>
              <a:t>: </a:t>
            </a:r>
            <a:r>
              <a:rPr lang="en-GB" sz="1600" dirty="0"/>
              <a:t>average </a:t>
            </a:r>
            <a:r>
              <a:rPr lang="en-GB" sz="1600" dirty="0" smtClean="0"/>
              <a:t>temperature, </a:t>
            </a:r>
            <a:br>
              <a:rPr lang="en-GB" sz="1600" dirty="0" smtClean="0"/>
            </a:br>
            <a:r>
              <a:rPr lang="en-GB" sz="1600" i="1" dirty="0" smtClean="0"/>
              <a:t>GDP: annualized percentage change, UNEMP: percentage unemployment, GAS_PRICE: price of natural gas, OIL_PRICE: price of crude oil, RESERVES: reserves of natural gas, DISTRIB: natural gas production distributed</a:t>
            </a:r>
            <a:endParaRPr lang="en-GB" sz="1600" i="1" dirty="0"/>
          </a:p>
          <a:p>
            <a:pPr marL="0" indent="0">
              <a:lnSpc>
                <a:spcPct val="100000"/>
              </a:lnSpc>
              <a:buNone/>
            </a:pPr>
            <a:r>
              <a:rPr lang="en-GB" sz="1600" b="1" dirty="0"/>
              <a:t>Monthly </a:t>
            </a:r>
            <a:r>
              <a:rPr lang="en-GB" sz="1600" b="1" dirty="0" smtClean="0"/>
              <a:t>data</a:t>
            </a:r>
            <a:endParaRPr lang="en-GB" sz="1600" b="1" dirty="0"/>
          </a:p>
          <a:p>
            <a:pPr>
              <a:lnSpc>
                <a:spcPct val="100000"/>
              </a:lnSpc>
              <a:spcBef>
                <a:spcPts val="400"/>
              </a:spcBef>
            </a:pPr>
            <a:r>
              <a:rPr lang="en-GB" sz="1600" i="1" dirty="0"/>
              <a:t>GASCONS: </a:t>
            </a:r>
            <a:r>
              <a:rPr lang="en-GB" sz="1600" dirty="0"/>
              <a:t>consumption of natural gas, </a:t>
            </a:r>
            <a:r>
              <a:rPr lang="en-GB" sz="1600" i="1" dirty="0"/>
              <a:t>AVETEMP: </a:t>
            </a:r>
            <a:r>
              <a:rPr lang="en-GB" sz="1600" dirty="0"/>
              <a:t>average temperature, </a:t>
            </a:r>
            <a:br>
              <a:rPr lang="en-GB" sz="1600" dirty="0"/>
            </a:br>
            <a:r>
              <a:rPr lang="en-GB" sz="1600" i="1" dirty="0"/>
              <a:t>GDP: annualized percentage change, UNEMP: percentage unemployment, GAS_PRICE: price of natural gas, OIL_PRICE: price of crude oil, RESERVES: </a:t>
            </a:r>
            <a:r>
              <a:rPr lang="en-GB" sz="1600" i="1" dirty="0" smtClean="0"/>
              <a:t>reserves </a:t>
            </a:r>
            <a:r>
              <a:rPr lang="en-GB" sz="1600" i="1" dirty="0"/>
              <a:t>of natural gas, </a:t>
            </a:r>
            <a:r>
              <a:rPr lang="en-GB" sz="1600" i="1" dirty="0" smtClean="0"/>
              <a:t>PRODN: </a:t>
            </a:r>
            <a:r>
              <a:rPr lang="en-GB" sz="1600" i="1" dirty="0"/>
              <a:t>natural gas production distributed</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43</a:t>
            </a:fld>
            <a:endParaRPr lang="en-US" dirty="0"/>
          </a:p>
        </p:txBody>
      </p:sp>
    </p:spTree>
    <p:extLst>
      <p:ext uri="{BB962C8B-B14F-4D97-AF65-F5344CB8AC3E}">
        <p14:creationId xmlns:p14="http://schemas.microsoft.com/office/powerpoint/2010/main" val="1242480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Minicase</a:t>
            </a:r>
            <a:r>
              <a:rPr lang="en-US" dirty="0" smtClean="0"/>
              <a:t> 8.3 U.S. Retail &amp; Food Service Sales</a:t>
            </a:r>
            <a:endParaRPr lang="en-US" dirty="0"/>
          </a:p>
        </p:txBody>
      </p:sp>
      <p:sp>
        <p:nvSpPr>
          <p:cNvPr id="3" name="Content Placeholder 2"/>
          <p:cNvSpPr>
            <a:spLocks noGrp="1"/>
          </p:cNvSpPr>
          <p:nvPr>
            <p:ph idx="1"/>
          </p:nvPr>
        </p:nvSpPr>
        <p:spPr/>
        <p:txBody>
          <a:bodyPr>
            <a:normAutofit/>
          </a:bodyPr>
          <a:lstStyle/>
          <a:p>
            <a:pPr marL="0" indent="0">
              <a:lnSpc>
                <a:spcPct val="100000"/>
              </a:lnSpc>
              <a:buNone/>
            </a:pPr>
            <a:r>
              <a:rPr lang="en-GB" sz="1800" dirty="0"/>
              <a:t>The purpose of this project is to forecast how U.S. retail and food sales will fare over the coming months. The variables considered include personal income and savings, consumer sentiment, and various macroeconomic variables. Because manufacturing costs and levels of activity are clearly important, these factors are also included. Considered in the analysis as well were three seasonal factors associated, respectively, with the Easter, Thanksgiving, and Christmas holidays. The data set includes monthly figures for the period January 2000– December 2008 for possible explanatory variables, e.g.</a:t>
            </a:r>
          </a:p>
          <a:p>
            <a:pPr>
              <a:lnSpc>
                <a:spcPct val="100000"/>
              </a:lnSpc>
            </a:pPr>
            <a:r>
              <a:rPr lang="en-GB" sz="1800" i="1" dirty="0"/>
              <a:t>RSALES: </a:t>
            </a:r>
            <a:r>
              <a:rPr lang="en-GB" sz="1800" dirty="0"/>
              <a:t>U.S. retail and food service sales ($millions)</a:t>
            </a:r>
          </a:p>
          <a:p>
            <a:pPr>
              <a:lnSpc>
                <a:spcPct val="100000"/>
              </a:lnSpc>
            </a:pPr>
            <a:r>
              <a:rPr lang="en-GB" sz="1800" i="1" dirty="0"/>
              <a:t>CONSENT: </a:t>
            </a:r>
            <a:r>
              <a:rPr lang="en-GB" sz="1800" dirty="0"/>
              <a:t>University of Michigan Index of U.S. Consumer Sentiment</a:t>
            </a:r>
          </a:p>
          <a:p>
            <a:pPr>
              <a:lnSpc>
                <a:spcPct val="100000"/>
              </a:lnSpc>
            </a:pPr>
            <a:r>
              <a:rPr lang="en-GB" sz="1800" i="1" dirty="0"/>
              <a:t>PRICE_OIL: </a:t>
            </a:r>
            <a:r>
              <a:rPr lang="en-GB" sz="1800" dirty="0"/>
              <a:t>spot price of oil ($/barrel)</a:t>
            </a:r>
          </a:p>
          <a:p>
            <a:pPr>
              <a:lnSpc>
                <a:spcPct val="100000"/>
              </a:lnSpc>
            </a:pPr>
            <a:r>
              <a:rPr lang="en-GB" sz="1800" i="1" dirty="0"/>
              <a:t>IND_PROD: </a:t>
            </a:r>
            <a:r>
              <a:rPr lang="en-GB" sz="1800" dirty="0"/>
              <a:t>Index of U.S. Industrial Production</a:t>
            </a:r>
          </a:p>
          <a:p>
            <a:pPr marL="0" indent="0">
              <a:lnSpc>
                <a:spcPct val="100000"/>
              </a:lnSpc>
              <a:buNone/>
            </a:pPr>
            <a:r>
              <a:rPr lang="en-GB" sz="1800" dirty="0"/>
              <a:t>+ other variables including indicator variables for holiday </a:t>
            </a:r>
            <a:r>
              <a:rPr lang="en-GB" sz="1800" dirty="0" smtClean="0"/>
              <a:t>periods</a:t>
            </a:r>
            <a:endParaRPr lang="en-GB"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44</a:t>
            </a:fld>
            <a:endParaRPr lang="en-US" dirty="0"/>
          </a:p>
        </p:txBody>
      </p:sp>
    </p:spTree>
    <p:extLst>
      <p:ext uri="{BB962C8B-B14F-4D97-AF65-F5344CB8AC3E}">
        <p14:creationId xmlns:p14="http://schemas.microsoft.com/office/powerpoint/2010/main" val="429648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Minicase</a:t>
            </a:r>
            <a:r>
              <a:rPr lang="en-US" dirty="0" smtClean="0"/>
              <a:t> 8.4 U.S. Automobile Sales</a:t>
            </a:r>
            <a:endParaRPr lang="en-US" dirty="0"/>
          </a:p>
        </p:txBody>
      </p:sp>
      <p:sp>
        <p:nvSpPr>
          <p:cNvPr id="3" name="Content Placeholder 2"/>
          <p:cNvSpPr>
            <a:spLocks noGrp="1"/>
          </p:cNvSpPr>
          <p:nvPr>
            <p:ph idx="1"/>
          </p:nvPr>
        </p:nvSpPr>
        <p:spPr/>
        <p:txBody>
          <a:bodyPr>
            <a:noAutofit/>
          </a:bodyPr>
          <a:lstStyle/>
          <a:p>
            <a:pPr marL="0" indent="0">
              <a:lnSpc>
                <a:spcPct val="100000"/>
              </a:lnSpc>
              <a:buNone/>
            </a:pPr>
            <a:r>
              <a:rPr lang="en-GB" sz="1800" dirty="0"/>
              <a:t>Automobiles are regarded as essential to the American way of life, but people tend to delay replacing an older vehicle when economic conditions deteriorate. Economic stress can be measured in a variety of ways including unemployment levels and declining consumer sentiment. Aside from unusual economic conditions the general state of the economy is reflected in such measures as the level of consumer expenditure, the price level and the performance of the stock market. The demand for new automobiles is also affected by the price of gasoline and the level of interest rates for auto loans</a:t>
            </a:r>
            <a:r>
              <a:rPr lang="en-GB" sz="1800" dirty="0" smtClean="0"/>
              <a:t>.</a:t>
            </a:r>
          </a:p>
          <a:p>
            <a:pPr marL="0" indent="0">
              <a:lnSpc>
                <a:spcPct val="100000"/>
              </a:lnSpc>
              <a:buNone/>
            </a:pPr>
            <a:endParaRPr lang="en-GB" sz="1800" dirty="0"/>
          </a:p>
          <a:p>
            <a:pPr marL="0" indent="0">
              <a:lnSpc>
                <a:spcPct val="100000"/>
              </a:lnSpc>
              <a:buNone/>
            </a:pPr>
            <a:endParaRPr lang="en-GB" sz="1800" dirty="0" smtClean="0"/>
          </a:p>
          <a:p>
            <a:pPr marL="0" indent="0" algn="r">
              <a:lnSpc>
                <a:spcPct val="100000"/>
              </a:lnSpc>
              <a:buNone/>
            </a:pPr>
            <a:r>
              <a:rPr lang="en-GB" sz="1800" dirty="0" smtClean="0"/>
              <a:t>continues</a:t>
            </a:r>
            <a:endParaRPr lang="en-GB"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45</a:t>
            </a:fld>
            <a:endParaRPr lang="en-US" dirty="0"/>
          </a:p>
        </p:txBody>
      </p:sp>
    </p:spTree>
    <p:extLst>
      <p:ext uri="{BB962C8B-B14F-4D97-AF65-F5344CB8AC3E}">
        <p14:creationId xmlns:p14="http://schemas.microsoft.com/office/powerpoint/2010/main" val="895276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Minicase</a:t>
            </a:r>
            <a:r>
              <a:rPr lang="en-US" dirty="0" smtClean="0"/>
              <a:t> 8.4 U.S. Automobile Sales</a:t>
            </a:r>
            <a:endParaRPr lang="en-US" dirty="0"/>
          </a:p>
        </p:txBody>
      </p:sp>
      <p:sp>
        <p:nvSpPr>
          <p:cNvPr id="3" name="Content Placeholder 2"/>
          <p:cNvSpPr>
            <a:spLocks noGrp="1"/>
          </p:cNvSpPr>
          <p:nvPr>
            <p:ph idx="1"/>
          </p:nvPr>
        </p:nvSpPr>
        <p:spPr/>
        <p:txBody>
          <a:bodyPr>
            <a:noAutofit/>
          </a:bodyPr>
          <a:lstStyle/>
          <a:p>
            <a:pPr marL="0" indent="0">
              <a:buNone/>
            </a:pPr>
            <a:r>
              <a:rPr lang="en-GB" sz="1600" dirty="0" smtClean="0"/>
              <a:t>Monthly </a:t>
            </a:r>
            <a:r>
              <a:rPr lang="en-GB" sz="1600" dirty="0"/>
              <a:t>data are available for the period January 2000–December 2011 on the following variables.</a:t>
            </a:r>
          </a:p>
          <a:p>
            <a:pPr>
              <a:lnSpc>
                <a:spcPct val="100000"/>
              </a:lnSpc>
            </a:pPr>
            <a:r>
              <a:rPr lang="en-GB" sz="1600" i="1" dirty="0" smtClean="0"/>
              <a:t>AUTO_SALES: </a:t>
            </a:r>
            <a:r>
              <a:rPr lang="en-GB" sz="1600" dirty="0" smtClean="0"/>
              <a:t>Seasonally </a:t>
            </a:r>
            <a:r>
              <a:rPr lang="en-GB" sz="1600" dirty="0"/>
              <a:t>adjusted annual rate </a:t>
            </a:r>
            <a:r>
              <a:rPr lang="en-GB" sz="1600" dirty="0" smtClean="0"/>
              <a:t>(millions)</a:t>
            </a:r>
          </a:p>
          <a:p>
            <a:pPr>
              <a:lnSpc>
                <a:spcPct val="100000"/>
              </a:lnSpc>
              <a:spcBef>
                <a:spcPts val="400"/>
              </a:spcBef>
            </a:pPr>
            <a:r>
              <a:rPr lang="en-GB" sz="1600" i="1" dirty="0" smtClean="0"/>
              <a:t>CRUDE</a:t>
            </a:r>
            <a:r>
              <a:rPr lang="en-GB" sz="1600" i="1" dirty="0"/>
              <a:t>: </a:t>
            </a:r>
            <a:r>
              <a:rPr lang="en-GB" sz="1600" dirty="0"/>
              <a:t>Price of crude oil ($/</a:t>
            </a:r>
            <a:r>
              <a:rPr lang="en-GB" sz="1600" dirty="0" smtClean="0"/>
              <a:t>barrel)</a:t>
            </a:r>
          </a:p>
          <a:p>
            <a:pPr>
              <a:lnSpc>
                <a:spcPct val="100000"/>
              </a:lnSpc>
              <a:spcBef>
                <a:spcPts val="400"/>
              </a:spcBef>
            </a:pPr>
            <a:r>
              <a:rPr lang="en-GB" sz="1600" i="1" dirty="0" smtClean="0"/>
              <a:t>CPI</a:t>
            </a:r>
            <a:r>
              <a:rPr lang="en-GB" sz="1600" i="1" dirty="0"/>
              <a:t>: </a:t>
            </a:r>
            <a:r>
              <a:rPr lang="en-GB" sz="1600" dirty="0"/>
              <a:t>Consumer Price </a:t>
            </a:r>
            <a:r>
              <a:rPr lang="en-GB" sz="1600" dirty="0" smtClean="0"/>
              <a:t>Index</a:t>
            </a:r>
          </a:p>
          <a:p>
            <a:pPr>
              <a:lnSpc>
                <a:spcPct val="100000"/>
              </a:lnSpc>
              <a:spcBef>
                <a:spcPts val="400"/>
              </a:spcBef>
            </a:pPr>
            <a:r>
              <a:rPr lang="en-GB" sz="1600" i="1" dirty="0" smtClean="0"/>
              <a:t>CONSUMPTION: </a:t>
            </a:r>
            <a:r>
              <a:rPr lang="en-GB" sz="1600" dirty="0" smtClean="0"/>
              <a:t>Personal consumer expenditures</a:t>
            </a:r>
          </a:p>
          <a:p>
            <a:pPr>
              <a:lnSpc>
                <a:spcPct val="100000"/>
              </a:lnSpc>
              <a:spcBef>
                <a:spcPts val="400"/>
              </a:spcBef>
            </a:pPr>
            <a:r>
              <a:rPr lang="en-GB" sz="1600" i="1" dirty="0" smtClean="0"/>
              <a:t>UNEMP: </a:t>
            </a:r>
            <a:r>
              <a:rPr lang="en-GB" sz="1600" dirty="0" smtClean="0"/>
              <a:t>Number of people unemployed (thousands)</a:t>
            </a:r>
            <a:endParaRPr lang="en-GB" sz="1600" i="1" dirty="0" smtClean="0"/>
          </a:p>
          <a:p>
            <a:pPr>
              <a:lnSpc>
                <a:spcPct val="100000"/>
              </a:lnSpc>
              <a:spcBef>
                <a:spcPts val="400"/>
              </a:spcBef>
            </a:pPr>
            <a:r>
              <a:rPr lang="en-GB" sz="1600" i="1" dirty="0" smtClean="0"/>
              <a:t>UNEMP_PC: </a:t>
            </a:r>
            <a:r>
              <a:rPr lang="en-GB" sz="1600" dirty="0" smtClean="0"/>
              <a:t>Unemployment level (percentage)</a:t>
            </a:r>
          </a:p>
          <a:p>
            <a:pPr>
              <a:lnSpc>
                <a:spcPct val="100000"/>
              </a:lnSpc>
              <a:spcBef>
                <a:spcPts val="400"/>
              </a:spcBef>
            </a:pPr>
            <a:r>
              <a:rPr lang="en-GB" sz="1600" i="1" dirty="0" smtClean="0"/>
              <a:t>UNEMP_DUR: </a:t>
            </a:r>
            <a:r>
              <a:rPr lang="en-GB" sz="1600" dirty="0"/>
              <a:t>M</a:t>
            </a:r>
            <a:r>
              <a:rPr lang="en-GB" sz="1600" dirty="0" smtClean="0"/>
              <a:t>ean length of time</a:t>
            </a:r>
            <a:r>
              <a:rPr lang="en-GB" sz="1600" dirty="0"/>
              <a:t> </a:t>
            </a:r>
            <a:r>
              <a:rPr lang="en-GB" sz="1600" dirty="0" smtClean="0"/>
              <a:t>unemployed</a:t>
            </a:r>
          </a:p>
          <a:p>
            <a:pPr>
              <a:lnSpc>
                <a:spcPct val="100000"/>
              </a:lnSpc>
              <a:spcBef>
                <a:spcPts val="400"/>
              </a:spcBef>
            </a:pPr>
            <a:r>
              <a:rPr lang="en-GB" sz="1600" i="1" dirty="0" smtClean="0"/>
              <a:t>CON_SENT: </a:t>
            </a:r>
            <a:r>
              <a:rPr lang="en-GB" sz="1600" dirty="0" smtClean="0"/>
              <a:t>Consumer sentiment</a:t>
            </a:r>
            <a:endParaRPr lang="en-GB" sz="1600" i="1" dirty="0" smtClean="0"/>
          </a:p>
          <a:p>
            <a:pPr>
              <a:lnSpc>
                <a:spcPct val="100000"/>
              </a:lnSpc>
              <a:spcBef>
                <a:spcPts val="400"/>
              </a:spcBef>
            </a:pPr>
            <a:r>
              <a:rPr lang="en-GB" sz="1600" i="1" dirty="0" smtClean="0"/>
              <a:t>S&amp;P 500: </a:t>
            </a:r>
            <a:r>
              <a:rPr lang="en-GB" sz="1600" dirty="0" smtClean="0"/>
              <a:t>S&amp;P 500 Index</a:t>
            </a:r>
          </a:p>
          <a:p>
            <a:pPr>
              <a:lnSpc>
                <a:spcPct val="100000"/>
              </a:lnSpc>
              <a:spcBef>
                <a:spcPts val="400"/>
              </a:spcBef>
            </a:pPr>
            <a:r>
              <a:rPr lang="en-GB" sz="1600" i="1" dirty="0" smtClean="0"/>
              <a:t>LIBOR: </a:t>
            </a:r>
            <a:r>
              <a:rPr lang="en-GB" sz="1600" dirty="0" smtClean="0"/>
              <a:t>One month LIBOR (London Inter-Bank Offered Rate) interest rate</a:t>
            </a:r>
          </a:p>
          <a:p>
            <a:pPr>
              <a:lnSpc>
                <a:spcPct val="100000"/>
              </a:lnSpc>
              <a:spcBef>
                <a:spcPts val="400"/>
              </a:spcBef>
            </a:pPr>
            <a:r>
              <a:rPr lang="en-GB" sz="1600" i="1" dirty="0" smtClean="0"/>
              <a:t>TREASURY_3: </a:t>
            </a:r>
            <a:r>
              <a:rPr lang="en-GB" sz="1600" dirty="0" smtClean="0"/>
              <a:t>Interest rate on 3-yr U.S. Treasury bonds</a:t>
            </a:r>
          </a:p>
          <a:p>
            <a:pPr>
              <a:lnSpc>
                <a:spcPct val="100000"/>
              </a:lnSpc>
              <a:spcBef>
                <a:spcPts val="400"/>
              </a:spcBef>
            </a:pPr>
            <a:r>
              <a:rPr lang="en-GB" sz="1600" i="1" dirty="0" smtClean="0"/>
              <a:t>TREASURY_10: </a:t>
            </a:r>
            <a:r>
              <a:rPr lang="en-GB" sz="1600" dirty="0" smtClean="0"/>
              <a:t>Interest rate on 10-year U.S. Treasury bonds</a:t>
            </a:r>
          </a:p>
          <a:p>
            <a:pPr>
              <a:lnSpc>
                <a:spcPct val="100000"/>
              </a:lnSpc>
              <a:spcBef>
                <a:spcPts val="400"/>
              </a:spcBef>
            </a:pPr>
            <a:r>
              <a:rPr lang="en-GB" sz="1600" i="1" dirty="0" smtClean="0"/>
              <a:t>RECESSION: </a:t>
            </a:r>
            <a:r>
              <a:rPr lang="en-GB" sz="1600" dirty="0"/>
              <a:t>T</a:t>
            </a:r>
            <a:r>
              <a:rPr lang="en-GB" sz="1600" dirty="0" smtClean="0"/>
              <a:t>iming of the Great Recession, as defined by the NBER</a:t>
            </a:r>
            <a:endParaRPr lang="en-GB" sz="1600" dirty="0"/>
          </a:p>
          <a:p>
            <a:pPr marL="0" indent="0">
              <a:buNone/>
            </a:pPr>
            <a:r>
              <a:rPr lang="en-GB" sz="1600" dirty="0"/>
              <a:t>Develop a model for </a:t>
            </a:r>
            <a:r>
              <a:rPr lang="en-GB" sz="1600" i="1" dirty="0" err="1"/>
              <a:t>Auto_Sales</a:t>
            </a:r>
            <a:r>
              <a:rPr lang="en-GB" sz="1600" i="1" dirty="0"/>
              <a:t> </a:t>
            </a:r>
            <a:r>
              <a:rPr lang="en-GB" sz="1600" dirty="0"/>
              <a:t>to forecast two years ahead</a:t>
            </a:r>
            <a:r>
              <a:rPr lang="en-GB" sz="1600" i="1" dirty="0" smtClean="0"/>
              <a:t>.</a:t>
            </a:r>
            <a:endParaRPr lang="en-GB" sz="16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46</a:t>
            </a:fld>
            <a:endParaRPr lang="en-US" dirty="0"/>
          </a:p>
        </p:txBody>
      </p:sp>
    </p:spTree>
    <p:extLst>
      <p:ext uri="{BB962C8B-B14F-4D97-AF65-F5344CB8AC3E}">
        <p14:creationId xmlns:p14="http://schemas.microsoft.com/office/powerpoint/2010/main" val="2098050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3666" b="6300"/>
          <a:stretch/>
        </p:blipFill>
        <p:spPr>
          <a:xfrm>
            <a:off x="685799" y="1809310"/>
            <a:ext cx="7905022" cy="4441641"/>
          </a:xfrm>
          <a:prstGeom prst="rect">
            <a:avLst/>
          </a:prstGeom>
        </p:spPr>
      </p:pic>
      <p:sp>
        <p:nvSpPr>
          <p:cNvPr id="2" name="Title 1"/>
          <p:cNvSpPr>
            <a:spLocks noGrp="1"/>
          </p:cNvSpPr>
          <p:nvPr>
            <p:ph type="title"/>
          </p:nvPr>
        </p:nvSpPr>
        <p:spPr/>
        <p:txBody>
          <a:bodyPr/>
          <a:lstStyle/>
          <a:p>
            <a:r>
              <a:rPr lang="en-US" dirty="0" smtClean="0"/>
              <a:t>8.1 Graphical Analysis and </a:t>
            </a:r>
            <a:br>
              <a:rPr lang="en-US" dirty="0" smtClean="0"/>
            </a:br>
            <a:r>
              <a:rPr lang="en-US" dirty="0" smtClean="0"/>
              <a:t>Preliminary Model Development</a:t>
            </a:r>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5</a:t>
            </a:fld>
            <a:endParaRPr lang="en-US" dirty="0"/>
          </a:p>
        </p:txBody>
      </p:sp>
      <p:sp>
        <p:nvSpPr>
          <p:cNvPr id="4" name="Rectangle 3"/>
          <p:cNvSpPr/>
          <p:nvPr/>
        </p:nvSpPr>
        <p:spPr>
          <a:xfrm>
            <a:off x="777388" y="3986814"/>
            <a:ext cx="3870349" cy="2215991"/>
          </a:xfrm>
          <a:prstGeom prst="rect">
            <a:avLst/>
          </a:prstGeom>
        </p:spPr>
        <p:txBody>
          <a:bodyPr wrap="square" lIns="0" tIns="0" rIns="0" bIns="0">
            <a:spAutoFit/>
          </a:bodyPr>
          <a:lstStyle/>
          <a:p>
            <a:pPr marL="177800" indent="-177800">
              <a:buFont typeface="Arial" charset="0"/>
              <a:buChar char="•"/>
            </a:pPr>
            <a:r>
              <a:rPr lang="en-GB" sz="1200" dirty="0" smtClean="0">
                <a:latin typeface="Arial" charset="0"/>
                <a:ea typeface="Arial" charset="0"/>
                <a:cs typeface="Arial" charset="0"/>
              </a:rPr>
              <a:t>Price </a:t>
            </a:r>
            <a:r>
              <a:rPr lang="en-GB" sz="1200" dirty="0">
                <a:latin typeface="Arial" charset="0"/>
                <a:ea typeface="Arial" charset="0"/>
                <a:cs typeface="Arial" charset="0"/>
              </a:rPr>
              <a:t>of unleaded gasoline (</a:t>
            </a:r>
            <a:r>
              <a:rPr lang="en-GB" sz="1200" i="1" dirty="0">
                <a:latin typeface="Arial" charset="0"/>
                <a:ea typeface="Arial" charset="0"/>
                <a:cs typeface="Arial" charset="0"/>
              </a:rPr>
              <a:t>“Unleaded</a:t>
            </a:r>
            <a:r>
              <a:rPr lang="en-GB" sz="1200" i="1" dirty="0" smtClean="0">
                <a:latin typeface="Arial" charset="0"/>
                <a:ea typeface="Arial" charset="0"/>
                <a:cs typeface="Arial" charset="0"/>
              </a:rPr>
              <a:t>”</a:t>
            </a:r>
            <a:r>
              <a:rPr lang="en-GB" sz="1200" dirty="0" smtClean="0">
                <a:latin typeface="Arial" charset="0"/>
                <a:ea typeface="Arial" charset="0"/>
                <a:cs typeface="Arial" charset="0"/>
              </a:rPr>
              <a:t>) </a:t>
            </a:r>
            <a:br>
              <a:rPr lang="en-GB" sz="1200" dirty="0" smtClean="0">
                <a:latin typeface="Arial" charset="0"/>
                <a:ea typeface="Arial" charset="0"/>
                <a:cs typeface="Arial" charset="0"/>
              </a:rPr>
            </a:br>
            <a:r>
              <a:rPr lang="en-GB" sz="1200" dirty="0" smtClean="0">
                <a:latin typeface="Arial" charset="0"/>
                <a:ea typeface="Arial" charset="0"/>
                <a:cs typeface="Arial" charset="0"/>
              </a:rPr>
              <a:t>with </a:t>
            </a:r>
            <a:r>
              <a:rPr lang="en-GB" sz="1200" dirty="0">
                <a:latin typeface="Arial" charset="0"/>
                <a:ea typeface="Arial" charset="0"/>
                <a:cs typeface="Arial" charset="0"/>
              </a:rPr>
              <a:t>potential explanatory variables:</a:t>
            </a:r>
          </a:p>
          <a:p>
            <a:pPr marL="177800" indent="-177800">
              <a:buFont typeface="Arial" charset="0"/>
              <a:buChar char="•"/>
            </a:pPr>
            <a:r>
              <a:rPr lang="en-GB" sz="1200" dirty="0" smtClean="0">
                <a:latin typeface="Arial" charset="0"/>
                <a:ea typeface="Arial" charset="0"/>
                <a:cs typeface="Arial" charset="0"/>
              </a:rPr>
              <a:t>The </a:t>
            </a:r>
            <a:r>
              <a:rPr lang="en-GB" sz="1200" dirty="0">
                <a:latin typeface="Arial" charset="0"/>
                <a:ea typeface="Arial" charset="0"/>
                <a:cs typeface="Arial" charset="0"/>
              </a:rPr>
              <a:t>price of crude oil, (</a:t>
            </a:r>
            <a:r>
              <a:rPr lang="en-GB" sz="1200" i="1" dirty="0">
                <a:latin typeface="Arial" charset="0"/>
                <a:ea typeface="Arial" charset="0"/>
                <a:cs typeface="Arial" charset="0"/>
              </a:rPr>
              <a:t>“L1_Crude_price”</a:t>
            </a:r>
            <a:r>
              <a:rPr lang="en-GB" sz="1200" dirty="0">
                <a:latin typeface="Arial" charset="0"/>
                <a:ea typeface="Arial" charset="0"/>
                <a:cs typeface="Arial" charset="0"/>
              </a:rPr>
              <a:t>)</a:t>
            </a:r>
          </a:p>
          <a:p>
            <a:pPr marL="177800" indent="-177800">
              <a:buFont typeface="Arial" charset="0"/>
              <a:buChar char="•"/>
            </a:pPr>
            <a:r>
              <a:rPr lang="en-GB" sz="1200" dirty="0" smtClean="0">
                <a:latin typeface="Arial" charset="0"/>
                <a:ea typeface="Arial" charset="0"/>
                <a:cs typeface="Arial" charset="0"/>
              </a:rPr>
              <a:t>The </a:t>
            </a:r>
            <a:r>
              <a:rPr lang="en-GB" sz="1200" dirty="0">
                <a:latin typeface="Arial" charset="0"/>
                <a:ea typeface="Arial" charset="0"/>
                <a:cs typeface="Arial" charset="0"/>
              </a:rPr>
              <a:t>SP500 Stock Index, end-of-month close (</a:t>
            </a:r>
            <a:r>
              <a:rPr lang="en-GB" sz="1200" i="1" dirty="0">
                <a:latin typeface="Arial" charset="0"/>
                <a:ea typeface="Arial" charset="0"/>
                <a:cs typeface="Arial" charset="0"/>
              </a:rPr>
              <a:t>“L1_SP500”</a:t>
            </a:r>
            <a:r>
              <a:rPr lang="en-GB" sz="1200" dirty="0">
                <a:latin typeface="Arial" charset="0"/>
                <a:ea typeface="Arial" charset="0"/>
                <a:cs typeface="Arial" charset="0"/>
              </a:rPr>
              <a:t>).</a:t>
            </a:r>
          </a:p>
          <a:p>
            <a:pPr marL="177800" indent="-177800">
              <a:buFont typeface="Arial" charset="0"/>
              <a:buChar char="•"/>
            </a:pPr>
            <a:r>
              <a:rPr lang="en-GB" sz="1200" dirty="0" smtClean="0">
                <a:latin typeface="Arial" charset="0"/>
                <a:ea typeface="Arial" charset="0"/>
                <a:cs typeface="Arial" charset="0"/>
              </a:rPr>
              <a:t>Personal </a:t>
            </a:r>
            <a:r>
              <a:rPr lang="en-GB" sz="1200" dirty="0">
                <a:latin typeface="Arial" charset="0"/>
                <a:ea typeface="Arial" charset="0"/>
                <a:cs typeface="Arial" charset="0"/>
              </a:rPr>
              <a:t>disposable income, (</a:t>
            </a:r>
            <a:r>
              <a:rPr lang="en-GB" sz="1200" i="1" dirty="0">
                <a:latin typeface="Arial" charset="0"/>
                <a:ea typeface="Arial" charset="0"/>
                <a:cs typeface="Arial" charset="0"/>
              </a:rPr>
              <a:t>“L1_PDI”</a:t>
            </a:r>
            <a:r>
              <a:rPr lang="en-GB" sz="1200" dirty="0">
                <a:latin typeface="Arial" charset="0"/>
                <a:ea typeface="Arial" charset="0"/>
                <a:cs typeface="Arial" charset="0"/>
              </a:rPr>
              <a:t>)</a:t>
            </a:r>
          </a:p>
          <a:p>
            <a:pPr marL="177800" indent="-177800">
              <a:buFont typeface="Arial" charset="0"/>
              <a:buChar char="•"/>
            </a:pPr>
            <a:r>
              <a:rPr lang="en-GB" sz="1200" dirty="0" smtClean="0">
                <a:latin typeface="Arial" charset="0"/>
                <a:ea typeface="Arial" charset="0"/>
                <a:cs typeface="Arial" charset="0"/>
              </a:rPr>
              <a:t>Consumer </a:t>
            </a:r>
            <a:r>
              <a:rPr lang="en-GB" sz="1200" dirty="0">
                <a:latin typeface="Arial" charset="0"/>
                <a:ea typeface="Arial" charset="0"/>
                <a:cs typeface="Arial" charset="0"/>
              </a:rPr>
              <a:t>price index </a:t>
            </a:r>
          </a:p>
          <a:p>
            <a:pPr marL="177800" indent="-177800">
              <a:buFont typeface="Arial" charset="0"/>
              <a:buChar char="•"/>
            </a:pPr>
            <a:r>
              <a:rPr lang="en-GB" sz="1200" dirty="0" smtClean="0">
                <a:latin typeface="Arial" charset="0"/>
                <a:ea typeface="Arial" charset="0"/>
                <a:cs typeface="Arial" charset="0"/>
              </a:rPr>
              <a:t>Real </a:t>
            </a:r>
            <a:r>
              <a:rPr lang="en-GB" sz="1200" dirty="0">
                <a:latin typeface="Arial" charset="0"/>
                <a:ea typeface="Arial" charset="0"/>
                <a:cs typeface="Arial" charset="0"/>
              </a:rPr>
              <a:t>Retail Sales: (</a:t>
            </a:r>
            <a:r>
              <a:rPr lang="en-GB" sz="1200" i="1" dirty="0">
                <a:latin typeface="Arial" charset="0"/>
                <a:ea typeface="Arial" charset="0"/>
                <a:cs typeface="Arial" charset="0"/>
              </a:rPr>
              <a:t>“L1_RR_sales”</a:t>
            </a:r>
            <a:r>
              <a:rPr lang="en-GB" sz="1200" dirty="0">
                <a:latin typeface="Arial" charset="0"/>
                <a:ea typeface="Arial" charset="0"/>
                <a:cs typeface="Arial" charset="0"/>
              </a:rPr>
              <a:t>)</a:t>
            </a:r>
          </a:p>
          <a:p>
            <a:pPr marL="177800" indent="-177800">
              <a:buFont typeface="Arial" charset="0"/>
              <a:buChar char="•"/>
            </a:pPr>
            <a:r>
              <a:rPr lang="en-GB" sz="1200" dirty="0" smtClean="0">
                <a:latin typeface="Arial" charset="0"/>
                <a:ea typeface="Arial" charset="0"/>
                <a:cs typeface="Arial" charset="0"/>
              </a:rPr>
              <a:t>Unemployment </a:t>
            </a:r>
            <a:r>
              <a:rPr lang="en-GB" sz="1200" dirty="0">
                <a:latin typeface="Arial" charset="0"/>
                <a:ea typeface="Arial" charset="0"/>
                <a:cs typeface="Arial" charset="0"/>
              </a:rPr>
              <a:t>rate, (</a:t>
            </a:r>
            <a:r>
              <a:rPr lang="en-GB" sz="1200" i="1" dirty="0">
                <a:latin typeface="Arial" charset="0"/>
                <a:ea typeface="Arial" charset="0"/>
                <a:cs typeface="Arial" charset="0"/>
              </a:rPr>
              <a:t>“L1_Unemp”</a:t>
            </a:r>
            <a:r>
              <a:rPr lang="en-GB" sz="1200" dirty="0">
                <a:latin typeface="Arial" charset="0"/>
                <a:ea typeface="Arial" charset="0"/>
                <a:cs typeface="Arial" charset="0"/>
              </a:rPr>
              <a:t>): omitted</a:t>
            </a:r>
          </a:p>
          <a:p>
            <a:pPr marL="177800" indent="-177800">
              <a:buFont typeface="Arial" charset="0"/>
              <a:buChar char="•"/>
            </a:pPr>
            <a:r>
              <a:rPr lang="en-GB" sz="1200" dirty="0" smtClean="0">
                <a:latin typeface="Arial" charset="0"/>
                <a:ea typeface="Arial" charset="0"/>
                <a:cs typeface="Arial" charset="0"/>
              </a:rPr>
              <a:t>Housing </a:t>
            </a:r>
            <a:r>
              <a:rPr lang="en-GB" sz="1200" dirty="0">
                <a:latin typeface="Arial" charset="0"/>
                <a:ea typeface="Arial" charset="0"/>
                <a:cs typeface="Arial" charset="0"/>
              </a:rPr>
              <a:t>starts, seasonally adjusted annual rate (</a:t>
            </a:r>
            <a:r>
              <a:rPr lang="en-GB" sz="1200" i="1" dirty="0">
                <a:latin typeface="Arial" charset="0"/>
                <a:ea typeface="Arial" charset="0"/>
                <a:cs typeface="Arial" charset="0"/>
              </a:rPr>
              <a:t>“L1_Housing”</a:t>
            </a:r>
            <a:r>
              <a:rPr lang="en-GB" sz="1200" dirty="0">
                <a:latin typeface="Arial" charset="0"/>
                <a:ea typeface="Arial" charset="0"/>
                <a:cs typeface="Arial" charset="0"/>
              </a:rPr>
              <a:t>)</a:t>
            </a:r>
          </a:p>
          <a:p>
            <a:pPr marL="177800" indent="-177800">
              <a:buFont typeface="Arial" charset="0"/>
              <a:buChar char="•"/>
            </a:pPr>
            <a:r>
              <a:rPr lang="en-GB" sz="1200" dirty="0" smtClean="0">
                <a:latin typeface="Arial" charset="0"/>
                <a:ea typeface="Arial" charset="0"/>
                <a:cs typeface="Arial" charset="0"/>
              </a:rPr>
              <a:t>Demand </a:t>
            </a:r>
            <a:r>
              <a:rPr lang="en-GB" sz="1200" dirty="0">
                <a:latin typeface="Arial" charset="0"/>
                <a:ea typeface="Arial" charset="0"/>
                <a:cs typeface="Arial" charset="0"/>
              </a:rPr>
              <a:t>for gasoline, (</a:t>
            </a:r>
            <a:r>
              <a:rPr lang="en-GB" sz="1200" i="1" dirty="0">
                <a:latin typeface="Arial" charset="0"/>
                <a:ea typeface="Arial" charset="0"/>
                <a:cs typeface="Arial" charset="0"/>
              </a:rPr>
              <a:t>“L1_Demand</a:t>
            </a:r>
            <a:r>
              <a:rPr lang="en-GB" sz="1200" i="1" dirty="0" smtClean="0">
                <a:latin typeface="Arial" charset="0"/>
                <a:ea typeface="Arial" charset="0"/>
                <a:cs typeface="Arial" charset="0"/>
              </a:rPr>
              <a:t>”</a:t>
            </a:r>
            <a:r>
              <a:rPr lang="en-GB" sz="1200" dirty="0" smtClean="0">
                <a:latin typeface="Arial" charset="0"/>
                <a:ea typeface="Arial" charset="0"/>
                <a:cs typeface="Arial" charset="0"/>
              </a:rPr>
              <a:t>).</a:t>
            </a:r>
          </a:p>
        </p:txBody>
      </p:sp>
      <p:sp>
        <p:nvSpPr>
          <p:cNvPr id="8" name="Content Placeholder 2"/>
          <p:cNvSpPr>
            <a:spLocks noGrp="1"/>
          </p:cNvSpPr>
          <p:nvPr>
            <p:ph idx="1"/>
          </p:nvPr>
        </p:nvSpPr>
        <p:spPr>
          <a:xfrm>
            <a:off x="685800" y="1481328"/>
            <a:ext cx="7543800" cy="261158"/>
          </a:xfrm>
        </p:spPr>
        <p:txBody>
          <a:bodyPr>
            <a:normAutofit/>
          </a:bodyPr>
          <a:lstStyle/>
          <a:p>
            <a:pPr marL="0" indent="0">
              <a:buNone/>
            </a:pPr>
            <a:r>
              <a:rPr lang="en-US" sz="1600" b="1" dirty="0" smtClean="0">
                <a:solidFill>
                  <a:srgbClr val="873B1F"/>
                </a:solidFill>
              </a:rPr>
              <a:t>Matrix Plot: Gasoline Prices Against Explanatory Variables</a:t>
            </a:r>
            <a:endParaRPr lang="en-US" sz="1600" b="1" dirty="0">
              <a:solidFill>
                <a:srgbClr val="873B1F"/>
              </a:solidFill>
            </a:endParaRPr>
          </a:p>
        </p:txBody>
      </p:sp>
    </p:spTree>
    <p:extLst>
      <p:ext uri="{BB962C8B-B14F-4D97-AF65-F5344CB8AC3E}">
        <p14:creationId xmlns:p14="http://schemas.microsoft.com/office/powerpoint/2010/main" val="1385637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 Graphical Analysis and </a:t>
            </a:r>
            <a:br>
              <a:rPr lang="en-US" dirty="0" smtClean="0"/>
            </a:br>
            <a:r>
              <a:rPr lang="en-US" dirty="0" smtClean="0"/>
              <a:t>Preliminary Model Development</a:t>
            </a:r>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6</a:t>
            </a:fld>
            <a:endParaRPr lang="en-US" dirty="0"/>
          </a:p>
        </p:txBody>
      </p:sp>
      <p:pic>
        <p:nvPicPr>
          <p:cNvPr id="9" name="Picture 8"/>
          <p:cNvPicPr>
            <a:picLocks noChangeAspect="1"/>
          </p:cNvPicPr>
          <p:nvPr/>
        </p:nvPicPr>
        <p:blipFill rotWithShape="1">
          <a:blip r:embed="rId2"/>
          <a:srcRect t="13188" b="13804"/>
          <a:stretch/>
        </p:blipFill>
        <p:spPr>
          <a:xfrm>
            <a:off x="685799" y="2068221"/>
            <a:ext cx="7425853" cy="2580097"/>
          </a:xfrm>
          <a:prstGeom prst="rect">
            <a:avLst/>
          </a:prstGeom>
        </p:spPr>
      </p:pic>
      <p:sp>
        <p:nvSpPr>
          <p:cNvPr id="10" name="Content Placeholder 2"/>
          <p:cNvSpPr txBox="1">
            <a:spLocks/>
          </p:cNvSpPr>
          <p:nvPr/>
        </p:nvSpPr>
        <p:spPr>
          <a:xfrm>
            <a:off x="685799" y="1459656"/>
            <a:ext cx="7543800" cy="52446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6313" indent="-976313">
              <a:lnSpc>
                <a:spcPct val="100000"/>
              </a:lnSpc>
              <a:buFont typeface="Arial" panose="020B0604020202020204" pitchFamily="34" charset="0"/>
              <a:buNone/>
            </a:pPr>
            <a:r>
              <a:rPr lang="en-US" sz="1600" b="1" dirty="0" smtClean="0">
                <a:solidFill>
                  <a:srgbClr val="182752"/>
                </a:solidFill>
              </a:rPr>
              <a:t>Table 7.2	</a:t>
            </a:r>
            <a:r>
              <a:rPr lang="en-US" sz="1600" b="1" dirty="0" smtClean="0">
                <a:solidFill>
                  <a:srgbClr val="873B1F"/>
                </a:solidFill>
              </a:rPr>
              <a:t>Correlations of Lagged Predictor Variables with Unleaded Price, and </a:t>
            </a:r>
            <a:r>
              <a:rPr lang="en-US" sz="1600" b="1" dirty="0" err="1" smtClean="0">
                <a:solidFill>
                  <a:srgbClr val="873B1F"/>
                </a:solidFill>
              </a:rPr>
              <a:t>Intercorrelations</a:t>
            </a:r>
            <a:r>
              <a:rPr lang="en-US" sz="1600" b="1" dirty="0" smtClean="0">
                <a:solidFill>
                  <a:srgbClr val="873B1F"/>
                </a:solidFill>
              </a:rPr>
              <a:t> (Jan 1996–Dec 2008)</a:t>
            </a:r>
            <a:endParaRPr lang="en-US" sz="1600" b="1" i="1" dirty="0">
              <a:solidFill>
                <a:srgbClr val="873B1F"/>
              </a:solidFill>
            </a:endParaRPr>
          </a:p>
        </p:txBody>
      </p:sp>
    </p:spTree>
    <p:extLst>
      <p:ext uri="{BB962C8B-B14F-4D97-AF65-F5344CB8AC3E}">
        <p14:creationId xmlns:p14="http://schemas.microsoft.com/office/powerpoint/2010/main" val="214040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8.2 The Multiple Regression Model</a:t>
            </a:r>
            <a:endParaRPr lang="en-US" dirty="0"/>
          </a:p>
        </p:txBody>
      </p:sp>
      <p:sp>
        <p:nvSpPr>
          <p:cNvPr id="3" name="Content Placeholder 2"/>
          <p:cNvSpPr>
            <a:spLocks noGrp="1"/>
          </p:cNvSpPr>
          <p:nvPr>
            <p:ph idx="1"/>
          </p:nvPr>
        </p:nvSpPr>
        <p:spPr>
          <a:xfrm>
            <a:off x="685800" y="1597572"/>
            <a:ext cx="7543800" cy="4582566"/>
          </a:xfrm>
        </p:spPr>
        <p:txBody>
          <a:bodyPr>
            <a:normAutofit/>
          </a:bodyPr>
          <a:lstStyle/>
          <a:p>
            <a:r>
              <a:rPr lang="en-US" sz="1800" b="1" dirty="0"/>
              <a:t>Assume</a:t>
            </a:r>
            <a:r>
              <a:rPr lang="en-US" sz="1800" dirty="0"/>
              <a:t> a </a:t>
            </a:r>
            <a:r>
              <a:rPr lang="en-US" sz="1800" u="sng" dirty="0"/>
              <a:t>linear</a:t>
            </a:r>
            <a:r>
              <a:rPr lang="en-US" sz="1800" dirty="0"/>
              <a:t> relation between </a:t>
            </a:r>
            <a:r>
              <a:rPr lang="en-US" sz="1800" i="1" dirty="0"/>
              <a:t>Y</a:t>
            </a:r>
            <a:r>
              <a:rPr lang="en-US" sz="1800" dirty="0"/>
              <a:t> and </a:t>
            </a:r>
            <a:r>
              <a:rPr lang="en-US" sz="1800" i="1" dirty="0"/>
              <a:t>X</a:t>
            </a:r>
            <a:r>
              <a:rPr lang="en-US" sz="1800" i="1" baseline="-25000" dirty="0"/>
              <a:t>1</a:t>
            </a:r>
            <a:r>
              <a:rPr lang="en-US" sz="1800" i="1" dirty="0"/>
              <a:t>,…,X</a:t>
            </a:r>
            <a:r>
              <a:rPr lang="en-US" sz="1800" i="1" baseline="-25000" dirty="0"/>
              <a:t>K </a:t>
            </a:r>
            <a:r>
              <a:rPr lang="en-US" sz="1800" i="1" dirty="0"/>
              <a:t>where</a:t>
            </a:r>
            <a:r>
              <a:rPr lang="en-US" sz="1800" i="1" dirty="0" smtClean="0"/>
              <a:t>:</a:t>
            </a:r>
          </a:p>
          <a:p>
            <a:endParaRPr lang="en-US" sz="1800" i="1" dirty="0"/>
          </a:p>
          <a:p>
            <a:pPr marL="692150" lvl="3" indent="-231775">
              <a:spcBef>
                <a:spcPts val="1100"/>
              </a:spcBef>
              <a:buFontTx/>
              <a:buNone/>
            </a:pPr>
            <a:r>
              <a:rPr lang="en-US" sz="1800" i="1" dirty="0" smtClean="0"/>
              <a:t>β</a:t>
            </a:r>
            <a:r>
              <a:rPr lang="en-US" sz="1800" i="1" baseline="-25000" dirty="0" smtClean="0"/>
              <a:t>0</a:t>
            </a:r>
            <a:r>
              <a:rPr lang="en-US" sz="1800" dirty="0" smtClean="0"/>
              <a:t> </a:t>
            </a:r>
            <a:r>
              <a:rPr lang="en-US" sz="1800" dirty="0"/>
              <a:t>= intercept (value of </a:t>
            </a:r>
            <a:r>
              <a:rPr lang="en-US" sz="1800" i="1" dirty="0"/>
              <a:t>Y</a:t>
            </a:r>
            <a:r>
              <a:rPr lang="en-US" sz="1800" dirty="0"/>
              <a:t> when all </a:t>
            </a:r>
            <a:r>
              <a:rPr lang="en-US" sz="1800" i="1" dirty="0" err="1"/>
              <a:t>X</a:t>
            </a:r>
            <a:r>
              <a:rPr lang="en-US" sz="1800" i="1" baseline="-25000" dirty="0" err="1"/>
              <a:t>j</a:t>
            </a:r>
            <a:r>
              <a:rPr lang="en-US" sz="1800" i="1" dirty="0"/>
              <a:t> </a:t>
            </a:r>
            <a:r>
              <a:rPr lang="en-US" sz="1800" dirty="0"/>
              <a:t>= 0) </a:t>
            </a:r>
          </a:p>
          <a:p>
            <a:pPr marL="692150" lvl="3" indent="-231775">
              <a:spcBef>
                <a:spcPts val="1100"/>
              </a:spcBef>
              <a:buFontTx/>
              <a:buNone/>
            </a:pPr>
            <a:r>
              <a:rPr lang="el-GR" sz="1800" i="1" dirty="0"/>
              <a:t>β</a:t>
            </a:r>
            <a:r>
              <a:rPr lang="en-US" sz="1800" i="1" baseline="-25000" dirty="0"/>
              <a:t>j</a:t>
            </a:r>
            <a:r>
              <a:rPr lang="en-US" sz="1800" dirty="0"/>
              <a:t> = </a:t>
            </a:r>
            <a:r>
              <a:rPr lang="en-US" sz="1800" u="sng" dirty="0"/>
              <a:t>expected</a:t>
            </a:r>
            <a:r>
              <a:rPr lang="en-US" sz="1800" dirty="0"/>
              <a:t> effect of </a:t>
            </a:r>
            <a:r>
              <a:rPr lang="en-US" sz="1800" i="1" dirty="0" err="1"/>
              <a:t>X</a:t>
            </a:r>
            <a:r>
              <a:rPr lang="en-US" sz="1800" i="1" baseline="-25000" dirty="0" err="1"/>
              <a:t>j</a:t>
            </a:r>
            <a:r>
              <a:rPr lang="en-US" sz="1800" i="1" dirty="0"/>
              <a:t> </a:t>
            </a:r>
            <a:r>
              <a:rPr lang="en-US" sz="1800" dirty="0"/>
              <a:t>on </a:t>
            </a:r>
            <a:r>
              <a:rPr lang="en-US" sz="1800" i="1" dirty="0"/>
              <a:t>Y</a:t>
            </a:r>
            <a:r>
              <a:rPr lang="en-US" sz="1800" dirty="0"/>
              <a:t>, all other factors fixed </a:t>
            </a:r>
            <a:r>
              <a:rPr lang="en-US" sz="1800" dirty="0" err="1"/>
              <a:t>ε</a:t>
            </a:r>
            <a:r>
              <a:rPr lang="en-US" sz="1800" dirty="0"/>
              <a:t> = random error</a:t>
            </a:r>
          </a:p>
          <a:p>
            <a:pPr>
              <a:spcBef>
                <a:spcPts val="2200"/>
              </a:spcBef>
            </a:pPr>
            <a:r>
              <a:rPr lang="en-US" sz="1800" dirty="0" smtClean="0"/>
              <a:t>Expected </a:t>
            </a:r>
            <a:r>
              <a:rPr lang="en-US" sz="1800" dirty="0"/>
              <a:t>value of </a:t>
            </a:r>
            <a:r>
              <a:rPr lang="en-US" sz="1800" i="1" dirty="0"/>
              <a:t>Y</a:t>
            </a:r>
            <a:r>
              <a:rPr lang="en-US" sz="1800" dirty="0"/>
              <a:t> given the {</a:t>
            </a:r>
            <a:r>
              <a:rPr lang="en-US" sz="1800" i="1" dirty="0" err="1"/>
              <a:t>X</a:t>
            </a:r>
            <a:r>
              <a:rPr lang="en-US" sz="1800" i="1" baseline="-25000" dirty="0" err="1"/>
              <a:t>j</a:t>
            </a:r>
            <a:r>
              <a:rPr lang="en-US" sz="1800" dirty="0"/>
              <a:t>}:</a:t>
            </a:r>
          </a:p>
          <a:p>
            <a:endParaRPr lang="en-US" sz="1800" dirty="0"/>
          </a:p>
          <a:p>
            <a:endParaRPr lang="en-US" sz="1800"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7</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997304643"/>
              </p:ext>
            </p:extLst>
          </p:nvPr>
        </p:nvGraphicFramePr>
        <p:xfrm>
          <a:off x="2452326" y="1962794"/>
          <a:ext cx="4239348" cy="401828"/>
        </p:xfrm>
        <a:graphic>
          <a:graphicData uri="http://schemas.openxmlformats.org/presentationml/2006/ole">
            <mc:AlternateContent xmlns:mc="http://schemas.openxmlformats.org/markup-compatibility/2006">
              <mc:Choice xmlns:v="urn:schemas-microsoft-com:vml" Requires="v">
                <p:oleObj spid="_x0000_s1098" name="Equation" r:id="rId3" imgW="2910528" imgH="277059" progId="">
                  <p:embed/>
                </p:oleObj>
              </mc:Choice>
              <mc:Fallback>
                <p:oleObj name="Equation" r:id="rId3" imgW="2910528" imgH="27705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326" y="1962794"/>
                        <a:ext cx="4239348" cy="401828"/>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78635714"/>
              </p:ext>
            </p:extLst>
          </p:nvPr>
        </p:nvGraphicFramePr>
        <p:xfrm>
          <a:off x="2413792" y="3675374"/>
          <a:ext cx="4277882" cy="384262"/>
        </p:xfrm>
        <a:graphic>
          <a:graphicData uri="http://schemas.openxmlformats.org/presentationml/2006/ole">
            <mc:AlternateContent xmlns:mc="http://schemas.openxmlformats.org/markup-compatibility/2006">
              <mc:Choice xmlns:v="urn:schemas-microsoft-com:vml" Requires="v">
                <p:oleObj spid="_x0000_s1099" name="Equation" r:id="rId5" imgW="2120900" imgH="190500" progId="">
                  <p:embed/>
                </p:oleObj>
              </mc:Choice>
              <mc:Fallback>
                <p:oleObj name="Equation" r:id="rId5" imgW="2120900" imgH="1905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792" y="3675374"/>
                        <a:ext cx="4277882" cy="384262"/>
                      </a:xfrm>
                      <a:prstGeom prst="rect">
                        <a:avLst/>
                      </a:prstGeom>
                      <a:noFill/>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73208644"/>
              </p:ext>
            </p:extLst>
          </p:nvPr>
        </p:nvGraphicFramePr>
        <p:xfrm>
          <a:off x="2413792" y="4201277"/>
          <a:ext cx="4122656" cy="346991"/>
        </p:xfrm>
        <a:graphic>
          <a:graphicData uri="http://schemas.openxmlformats.org/presentationml/2006/ole">
            <mc:AlternateContent xmlns:mc="http://schemas.openxmlformats.org/markup-compatibility/2006">
              <mc:Choice xmlns:v="urn:schemas-microsoft-com:vml" Requires="v">
                <p:oleObj spid="_x0000_s1100" name="Equation" r:id="rId7" imgW="2413000" imgH="203200" progId="">
                  <p:embed/>
                </p:oleObj>
              </mc:Choice>
              <mc:Fallback>
                <p:oleObj name="Equation" r:id="rId7" imgW="2413000" imgH="2032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3792" y="4201277"/>
                        <a:ext cx="4122656" cy="346991"/>
                      </a:xfrm>
                      <a:prstGeom prst="rect">
                        <a:avLst/>
                      </a:prstGeom>
                      <a:noFill/>
                      <a:extLst/>
                    </p:spPr>
                  </p:pic>
                </p:oleObj>
              </mc:Fallback>
            </mc:AlternateContent>
          </a:graphicData>
        </a:graphic>
      </p:graphicFrame>
    </p:spTree>
    <p:extLst>
      <p:ext uri="{BB962C8B-B14F-4D97-AF65-F5344CB8AC3E}">
        <p14:creationId xmlns:p14="http://schemas.microsoft.com/office/powerpoint/2010/main" val="141090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8.2 The Multiple Regression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597572"/>
                <a:ext cx="7543800" cy="4582566"/>
              </a:xfrm>
            </p:spPr>
            <p:txBody>
              <a:bodyPr>
                <a:normAutofit/>
              </a:bodyPr>
              <a:lstStyle/>
              <a:p>
                <a:pPr marL="0" indent="0">
                  <a:lnSpc>
                    <a:spcPct val="100000"/>
                  </a:lnSpc>
                  <a:buNone/>
                </a:pPr>
                <a:r>
                  <a:rPr lang="en-US" sz="1800" b="1" dirty="0" smtClean="0">
                    <a:solidFill>
                      <a:srgbClr val="873B1F"/>
                    </a:solidFill>
                  </a:rPr>
                  <a:t>The Method of Ordinary Least Squares (OLS)</a:t>
                </a:r>
              </a:p>
              <a:p>
                <a:pPr>
                  <a:lnSpc>
                    <a:spcPct val="100000"/>
                  </a:lnSpc>
                </a:pPr>
                <a:r>
                  <a:rPr lang="en-US" sz="1800" dirty="0"/>
                  <a:t>Define error = Observed – Fitted</a:t>
                </a:r>
              </a:p>
              <a:p>
                <a:pPr>
                  <a:lnSpc>
                    <a:spcPct val="100000"/>
                  </a:lnSpc>
                  <a:buFontTx/>
                  <a:buNone/>
                </a:pPr>
                <a:r>
                  <a:rPr lang="en-US" sz="1800" dirty="0"/>
                  <a:t>				   </a:t>
                </a:r>
              </a:p>
              <a:p>
                <a:pPr>
                  <a:lnSpc>
                    <a:spcPct val="100000"/>
                  </a:lnSpc>
                </a:pPr>
                <a:r>
                  <a:rPr lang="en-US" sz="1800" dirty="0" smtClean="0"/>
                  <a:t>Estimate </a:t>
                </a:r>
                <a:r>
                  <a:rPr lang="en-US" sz="1800" dirty="0"/>
                  <a:t>the intercept and slope coefficients by minimizing the sum of squared errors (SSE). That is, choose the </a:t>
                </a:r>
                <a:r>
                  <a:rPr lang="en-US" sz="1800" dirty="0" smtClean="0"/>
                  <a:t>coefficients </a:t>
                </a:r>
                <a14:m>
                  <m:oMath xmlns:m="http://schemas.openxmlformats.org/officeDocument/2006/math">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𝑏</m:t>
                        </m:r>
                      </m:e>
                      <m:sub>
                        <m:r>
                          <a:rPr lang="en-US" sz="1800" b="0" i="1" smtClean="0">
                            <a:latin typeface="Cambria Math" charset="0"/>
                          </a:rPr>
                          <m:t>0</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𝑏</m:t>
                        </m:r>
                      </m:e>
                      <m:sub>
                        <m:r>
                          <a:rPr lang="en-US" sz="1800" b="0" i="1" smtClean="0">
                            <a:latin typeface="Cambria Math" charset="0"/>
                          </a:rPr>
                          <m:t>1</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𝑏</m:t>
                        </m:r>
                      </m:e>
                      <m:sub>
                        <m:r>
                          <a:rPr lang="en-US" sz="1800" b="0" i="1" smtClean="0">
                            <a:latin typeface="Cambria Math" charset="0"/>
                          </a:rPr>
                          <m:t>𝐾</m:t>
                        </m:r>
                      </m:sub>
                    </m:sSub>
                    <m:r>
                      <a:rPr lang="en-US" sz="1800" b="0" i="1" smtClean="0">
                        <a:latin typeface="Cambria Math" charset="0"/>
                      </a:rPr>
                      <m:t>}</m:t>
                    </m:r>
                  </m:oMath>
                </a14:m>
                <a:r>
                  <a:rPr lang="en-US" sz="1800" dirty="0" smtClean="0"/>
                  <a:t> to </a:t>
                </a:r>
                <a:r>
                  <a:rPr lang="en-US" sz="1800" dirty="0"/>
                  <a:t>minimize</a:t>
                </a:r>
                <a:r>
                  <a:rPr lang="en-US" sz="1800" dirty="0" smtClean="0"/>
                  <a:t>:</a:t>
                </a:r>
              </a:p>
              <a:p>
                <a:pPr>
                  <a:lnSpc>
                    <a:spcPct val="100000"/>
                  </a:lnSpc>
                </a:pPr>
                <a:endParaRPr lang="en-US" sz="1800" dirty="0"/>
              </a:p>
              <a:p>
                <a:pPr>
                  <a:lnSpc>
                    <a:spcPct val="100000"/>
                  </a:lnSpc>
                </a:pPr>
                <a:endParaRPr lang="en-US" sz="1800" dirty="0" smtClean="0"/>
              </a:p>
              <a:p>
                <a:pPr>
                  <a:lnSpc>
                    <a:spcPct val="100000"/>
                  </a:lnSpc>
                </a:pPr>
                <a:r>
                  <a:rPr lang="en-US" sz="1800" dirty="0" smtClean="0"/>
                  <a:t>Estimate the errors (residuals) by:</a:t>
                </a:r>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597572"/>
                <a:ext cx="7543800" cy="4582566"/>
              </a:xfrm>
              <a:blipFill rotWithShape="0">
                <a:blip r:embed="rId3"/>
                <a:stretch>
                  <a:fillRect l="-1940" t="-1729"/>
                </a:stretch>
              </a:blipFill>
            </p:spPr>
            <p:txBody>
              <a:bodyPr/>
              <a:lstStyle/>
              <a:p>
                <a:r>
                  <a:rPr lang="en-US">
                    <a:noFill/>
                  </a:rPr>
                  <a:t> </a:t>
                </a:r>
              </a:p>
            </p:txBody>
          </p:sp>
        </mc:Fallback>
      </mc:AlternateContent>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8</a:t>
            </a:fld>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1745529436"/>
              </p:ext>
            </p:extLst>
          </p:nvPr>
        </p:nvGraphicFramePr>
        <p:xfrm>
          <a:off x="3497323" y="2291255"/>
          <a:ext cx="1818283" cy="414462"/>
        </p:xfrm>
        <a:graphic>
          <a:graphicData uri="http://schemas.openxmlformats.org/presentationml/2006/ole">
            <mc:AlternateContent xmlns:mc="http://schemas.openxmlformats.org/markup-compatibility/2006">
              <mc:Choice xmlns:v="urn:schemas-microsoft-com:vml" Requires="v">
                <p:oleObj spid="_x0000_s2105" name="Equation" r:id="rId4" imgW="1002865" imgH="228501" progId="">
                  <p:embed/>
                </p:oleObj>
              </mc:Choice>
              <mc:Fallback>
                <p:oleObj name="Equation" r:id="rId4" imgW="1002865" imgH="22850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323" y="2291255"/>
                        <a:ext cx="1818283" cy="414462"/>
                      </a:xfrm>
                      <a:prstGeom prst="rect">
                        <a:avLst/>
                      </a:prstGeom>
                      <a:noFill/>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957020893"/>
              </p:ext>
            </p:extLst>
          </p:nvPr>
        </p:nvGraphicFramePr>
        <p:xfrm>
          <a:off x="2078566" y="3666049"/>
          <a:ext cx="4986868" cy="719728"/>
        </p:xfrm>
        <a:graphic>
          <a:graphicData uri="http://schemas.openxmlformats.org/presentationml/2006/ole">
            <mc:AlternateContent xmlns:mc="http://schemas.openxmlformats.org/markup-compatibility/2006">
              <mc:Choice xmlns:v="urn:schemas-microsoft-com:vml" Requires="v">
                <p:oleObj spid="_x0000_s2106" name="Equation" r:id="rId6" imgW="3263900" imgH="431800" progId="">
                  <p:embed/>
                </p:oleObj>
              </mc:Choice>
              <mc:Fallback>
                <p:oleObj name="Equation" r:id="rId6" imgW="3263900" imgH="4318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8566" y="3666049"/>
                        <a:ext cx="4986868" cy="719728"/>
                      </a:xfrm>
                      <a:prstGeom prst="rect">
                        <a:avLst/>
                      </a:prstGeom>
                      <a:noFill/>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6209954"/>
              </p:ext>
            </p:extLst>
          </p:nvPr>
        </p:nvGraphicFramePr>
        <p:xfrm>
          <a:off x="2814173" y="4921826"/>
          <a:ext cx="3182119" cy="848565"/>
        </p:xfrm>
        <a:graphic>
          <a:graphicData uri="http://schemas.openxmlformats.org/presentationml/2006/ole">
            <mc:AlternateContent xmlns:mc="http://schemas.openxmlformats.org/markup-compatibility/2006">
              <mc:Choice xmlns:v="urn:schemas-microsoft-com:vml" Requires="v">
                <p:oleObj spid="_x0000_s2107" name="Equation" r:id="rId8" imgW="1904760" imgH="507960" progId="Equation.DSMT4">
                  <p:embed/>
                </p:oleObj>
              </mc:Choice>
              <mc:Fallback>
                <p:oleObj name="Equation" r:id="rId8" imgW="1904760" imgH="507960" progId="Equation.DSMT4">
                  <p:embed/>
                  <p:pic>
                    <p:nvPicPr>
                      <p:cNvPr id="0" name=""/>
                      <p:cNvPicPr/>
                      <p:nvPr/>
                    </p:nvPicPr>
                    <p:blipFill>
                      <a:blip r:embed="rId9"/>
                      <a:stretch>
                        <a:fillRect/>
                      </a:stretch>
                    </p:blipFill>
                    <p:spPr>
                      <a:xfrm>
                        <a:off x="2814173" y="4921826"/>
                        <a:ext cx="3182119" cy="848565"/>
                      </a:xfrm>
                      <a:prstGeom prst="rect">
                        <a:avLst/>
                      </a:prstGeom>
                    </p:spPr>
                  </p:pic>
                </p:oleObj>
              </mc:Fallback>
            </mc:AlternateContent>
          </a:graphicData>
        </a:graphic>
      </p:graphicFrame>
    </p:spTree>
    <p:extLst>
      <p:ext uri="{BB962C8B-B14F-4D97-AF65-F5344CB8AC3E}">
        <p14:creationId xmlns:p14="http://schemas.microsoft.com/office/powerpoint/2010/main" val="136454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8.2 The Multiple Regression Model</a:t>
            </a:r>
            <a:endParaRPr lang="en-US" dirty="0"/>
          </a:p>
        </p:txBody>
      </p:sp>
      <p:sp>
        <p:nvSpPr>
          <p:cNvPr id="3" name="Content Placeholder 2"/>
          <p:cNvSpPr>
            <a:spLocks noGrp="1"/>
          </p:cNvSpPr>
          <p:nvPr>
            <p:ph idx="1"/>
          </p:nvPr>
        </p:nvSpPr>
        <p:spPr>
          <a:xfrm>
            <a:off x="685800" y="1597572"/>
            <a:ext cx="7543800" cy="4582566"/>
          </a:xfrm>
        </p:spPr>
        <p:txBody>
          <a:bodyPr>
            <a:normAutofit/>
          </a:bodyPr>
          <a:lstStyle/>
          <a:p>
            <a:pPr marL="0" indent="0">
              <a:buNone/>
            </a:pPr>
            <a:r>
              <a:rPr lang="en-US" sz="1800" b="1" dirty="0" smtClean="0">
                <a:solidFill>
                  <a:srgbClr val="873B1F"/>
                </a:solidFill>
              </a:rPr>
              <a:t>Example 8.1: The Regression Model for </a:t>
            </a:r>
            <a:r>
              <a:rPr lang="en-US" sz="1800" b="1" i="1" dirty="0" smtClean="0">
                <a:solidFill>
                  <a:srgbClr val="873B1F"/>
                </a:solidFill>
              </a:rPr>
              <a:t>Unleaded</a:t>
            </a:r>
          </a:p>
          <a:p>
            <a:r>
              <a:rPr lang="en-US" sz="1800" dirty="0"/>
              <a:t>The regression equation is Unleaded = </a:t>
            </a:r>
            <a:r>
              <a:rPr lang="en-US" sz="1800" dirty="0" smtClean="0"/>
              <a:t>–29.04 </a:t>
            </a:r>
            <a:r>
              <a:rPr lang="en-US" sz="1800" dirty="0"/>
              <a:t>+ 2.41 </a:t>
            </a:r>
            <a:r>
              <a:rPr lang="en-US" sz="1800" i="1" dirty="0"/>
              <a:t>L1_ </a:t>
            </a:r>
            <a:r>
              <a:rPr lang="en-US" sz="1800" i="1" dirty="0" err="1"/>
              <a:t>Crude_price</a:t>
            </a:r>
            <a:r>
              <a:rPr lang="en-US" sz="1800" i="1" dirty="0"/>
              <a:t> </a:t>
            </a:r>
            <a:r>
              <a:rPr lang="en-US" sz="1800" dirty="0"/>
              <a:t>– 14.27 </a:t>
            </a:r>
            <a:r>
              <a:rPr lang="en-US" sz="1800" i="1" dirty="0"/>
              <a:t>L1_Unemp</a:t>
            </a:r>
            <a:r>
              <a:rPr lang="en-US" sz="1800" dirty="0"/>
              <a:t> </a:t>
            </a:r>
            <a:r>
              <a:rPr lang="en-US" sz="1800" dirty="0" smtClean="0"/>
              <a:t>– </a:t>
            </a:r>
            <a:r>
              <a:rPr lang="en-US" sz="1800" dirty="0"/>
              <a:t>0.043 </a:t>
            </a:r>
            <a:r>
              <a:rPr lang="en-US" sz="1800" i="1" dirty="0"/>
              <a:t>L1_SP500 </a:t>
            </a:r>
            <a:r>
              <a:rPr lang="en-US" sz="1800" dirty="0"/>
              <a:t>+ 0.001 </a:t>
            </a:r>
            <a:r>
              <a:rPr lang="en-US" sz="1800" i="1" dirty="0"/>
              <a:t>L1_RR_Sales</a:t>
            </a: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8: Multiple Regression for Time Series</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75084500"/>
              </p:ext>
            </p:extLst>
          </p:nvPr>
        </p:nvGraphicFramePr>
        <p:xfrm>
          <a:off x="685799" y="2633564"/>
          <a:ext cx="7543799" cy="2194560"/>
        </p:xfrm>
        <a:graphic>
          <a:graphicData uri="http://schemas.openxmlformats.org/drawingml/2006/table">
            <a:tbl>
              <a:tblPr firstRow="1" bandRow="1">
                <a:tableStyleId>{5C22544A-7EE6-4342-B048-85BDC9FD1C3A}</a:tableStyleId>
              </a:tblPr>
              <a:tblGrid>
                <a:gridCol w="2096800">
                  <a:extLst>
                    <a:ext uri="{9D8B030D-6E8A-4147-A177-3AD203B41FA5}">
                      <a16:colId xmlns:a16="http://schemas.microsoft.com/office/drawing/2014/main" xmlns="" val="20000"/>
                    </a:ext>
                  </a:extLst>
                </a:gridCol>
                <a:gridCol w="1684764">
                  <a:extLst>
                    <a:ext uri="{9D8B030D-6E8A-4147-A177-3AD203B41FA5}">
                      <a16:colId xmlns:a16="http://schemas.microsoft.com/office/drawing/2014/main" xmlns="" val="20001"/>
                    </a:ext>
                  </a:extLst>
                </a:gridCol>
                <a:gridCol w="1579468">
                  <a:extLst>
                    <a:ext uri="{9D8B030D-6E8A-4147-A177-3AD203B41FA5}">
                      <a16:colId xmlns:a16="http://schemas.microsoft.com/office/drawing/2014/main" xmlns="" val="20002"/>
                    </a:ext>
                  </a:extLst>
                </a:gridCol>
                <a:gridCol w="1052976">
                  <a:extLst>
                    <a:ext uri="{9D8B030D-6E8A-4147-A177-3AD203B41FA5}">
                      <a16:colId xmlns:a16="http://schemas.microsoft.com/office/drawing/2014/main" xmlns="" val="20003"/>
                    </a:ext>
                  </a:extLst>
                </a:gridCol>
                <a:gridCol w="1129791">
                  <a:extLst>
                    <a:ext uri="{9D8B030D-6E8A-4147-A177-3AD203B41FA5}">
                      <a16:colId xmlns:a16="http://schemas.microsoft.com/office/drawing/2014/main" xmlns="" val="20004"/>
                    </a:ext>
                  </a:extLst>
                </a:gridCol>
              </a:tblGrid>
              <a:tr h="365760">
                <a:tc>
                  <a:txBody>
                    <a:bodyPr/>
                    <a:lstStyle/>
                    <a:p>
                      <a:r>
                        <a:rPr lang="en-US" sz="1400" dirty="0" smtClean="0">
                          <a:latin typeface="Arial" charset="0"/>
                          <a:ea typeface="Arial" charset="0"/>
                          <a:cs typeface="Arial" charset="0"/>
                        </a:rPr>
                        <a:t>Predictor</a:t>
                      </a:r>
                      <a:endParaRPr lang="en-IN" sz="1400" dirty="0">
                        <a:latin typeface="Arial" charset="0"/>
                        <a:ea typeface="Arial" charset="0"/>
                        <a:cs typeface="Arial" charset="0"/>
                      </a:endParaRPr>
                    </a:p>
                  </a:txBody>
                  <a:tcPr marL="182880" marR="182880" anchor="ctr">
                    <a:lnL w="6350" cap="flat" cmpd="sng" algn="ctr">
                      <a:solidFill>
                        <a:srgbClr val="18275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US" sz="1400" dirty="0" err="1" smtClean="0">
                          <a:latin typeface="Arial" charset="0"/>
                          <a:ea typeface="Arial" charset="0"/>
                          <a:cs typeface="Arial" charset="0"/>
                        </a:rPr>
                        <a:t>Coef</a:t>
                      </a:r>
                      <a:endParaRPr lang="en-IN" sz="1400" dirty="0">
                        <a:latin typeface="Arial" charset="0"/>
                        <a:ea typeface="Arial" charset="0"/>
                        <a:cs typeface="Arial" charset="0"/>
                      </a:endParaRPr>
                    </a:p>
                  </a:txBody>
                  <a:tcPr marL="18288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US" sz="1400" dirty="0" smtClean="0">
                          <a:latin typeface="Arial" charset="0"/>
                          <a:ea typeface="Arial" charset="0"/>
                          <a:cs typeface="Arial" charset="0"/>
                        </a:rPr>
                        <a:t>SE </a:t>
                      </a:r>
                      <a:r>
                        <a:rPr lang="en-US" sz="1400" dirty="0" err="1" smtClean="0">
                          <a:latin typeface="Arial" charset="0"/>
                          <a:ea typeface="Arial" charset="0"/>
                          <a:cs typeface="Arial" charset="0"/>
                        </a:rPr>
                        <a:t>Coef</a:t>
                      </a:r>
                      <a:endParaRPr lang="en-IN" sz="1400" dirty="0">
                        <a:latin typeface="Arial" charset="0"/>
                        <a:ea typeface="Arial" charset="0"/>
                        <a:cs typeface="Arial" charset="0"/>
                      </a:endParaRPr>
                    </a:p>
                  </a:txBody>
                  <a:tcPr marL="18288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US" sz="1400" dirty="0" smtClean="0">
                          <a:latin typeface="Arial" charset="0"/>
                          <a:ea typeface="Arial" charset="0"/>
                          <a:cs typeface="Arial" charset="0"/>
                        </a:rPr>
                        <a:t>T</a:t>
                      </a:r>
                      <a:endParaRPr lang="en-IN" sz="1400" dirty="0">
                        <a:latin typeface="Arial" charset="0"/>
                        <a:ea typeface="Arial" charset="0"/>
                        <a:cs typeface="Arial" charset="0"/>
                      </a:endParaRPr>
                    </a:p>
                  </a:txBody>
                  <a:tcPr marL="182880" marR="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tc>
                  <a:txBody>
                    <a:bodyPr/>
                    <a:lstStyle/>
                    <a:p>
                      <a:pPr algn="ctr"/>
                      <a:r>
                        <a:rPr lang="en-US" sz="1400" dirty="0" smtClean="0">
                          <a:latin typeface="Arial" charset="0"/>
                          <a:ea typeface="Arial" charset="0"/>
                          <a:cs typeface="Arial" charset="0"/>
                        </a:rPr>
                        <a:t>P</a:t>
                      </a:r>
                      <a:endParaRPr lang="en-IN" sz="1400" dirty="0">
                        <a:latin typeface="Arial" charset="0"/>
                        <a:ea typeface="Arial" charset="0"/>
                        <a:cs typeface="Arial" charset="0"/>
                      </a:endParaRPr>
                    </a:p>
                  </a:txBody>
                  <a:tcPr marL="182880" marR="182880" anchor="ctr">
                    <a:lnL w="6350" cap="flat" cmpd="sng" algn="ctr">
                      <a:solidFill>
                        <a:schemeClr val="bg1"/>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rgbClr val="182752"/>
                    </a:solidFill>
                  </a:tcPr>
                </a:tc>
                <a:extLst>
                  <a:ext uri="{0D108BD9-81ED-4DB2-BD59-A6C34878D82A}">
                    <a16:rowId xmlns:a16="http://schemas.microsoft.com/office/drawing/2014/main" xmlns="" val="10000"/>
                  </a:ext>
                </a:extLst>
              </a:tr>
              <a:tr h="365760">
                <a:tc>
                  <a:txBody>
                    <a:bodyPr/>
                    <a:lstStyle/>
                    <a:p>
                      <a:r>
                        <a:rPr lang="en-US" sz="1400" dirty="0" smtClean="0">
                          <a:latin typeface="Arial" charset="0"/>
                          <a:ea typeface="Arial" charset="0"/>
                          <a:cs typeface="Arial" charset="0"/>
                        </a:rPr>
                        <a:t>Constant</a:t>
                      </a:r>
                      <a:endParaRPr lang="en-IN" sz="1400" dirty="0">
                        <a:latin typeface="Arial" charset="0"/>
                        <a:ea typeface="Arial" charset="0"/>
                        <a:cs typeface="Arial" charset="0"/>
                      </a:endParaRPr>
                    </a:p>
                  </a:txBody>
                  <a:tcPr marL="182880" marR="18288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–29.0421</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22.8197</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–1.273</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0.205</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1"/>
                  </a:ext>
                </a:extLst>
              </a:tr>
              <a:tr h="365760">
                <a:tc>
                  <a:txBody>
                    <a:bodyPr/>
                    <a:lstStyle/>
                    <a:p>
                      <a:pPr algn="l" fontAlgn="t"/>
                      <a:r>
                        <a:rPr lang="en-GB" sz="1400" b="0" i="0" u="none" strike="noStrike" dirty="0">
                          <a:solidFill>
                            <a:srgbClr val="000000"/>
                          </a:solidFill>
                          <a:effectLst/>
                          <a:latin typeface="Arial" charset="0"/>
                          <a:ea typeface="Arial" charset="0"/>
                          <a:cs typeface="Arial" charset="0"/>
                        </a:rPr>
                        <a:t>L1_Crude_Price</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2.4075</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0.0673</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35.759</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0.000</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2"/>
                  </a:ext>
                </a:extLst>
              </a:tr>
              <a:tr h="365760">
                <a:tc>
                  <a:txBody>
                    <a:bodyPr/>
                    <a:lstStyle/>
                    <a:p>
                      <a:pPr algn="l" fontAlgn="t"/>
                      <a:r>
                        <a:rPr lang="en-GB" sz="1400" b="0" i="0" u="none" strike="noStrike" dirty="0" smtClean="0">
                          <a:solidFill>
                            <a:srgbClr val="000000"/>
                          </a:solidFill>
                          <a:effectLst/>
                          <a:latin typeface="Arial" charset="0"/>
                          <a:ea typeface="Arial" charset="0"/>
                          <a:cs typeface="Arial" charset="0"/>
                        </a:rPr>
                        <a:t>L1_SP500</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–0.0426</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0.0129</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–3.299</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0.001</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3"/>
                  </a:ext>
                </a:extLst>
              </a:tr>
              <a:tr h="365760">
                <a:tc>
                  <a:txBody>
                    <a:bodyPr/>
                    <a:lstStyle/>
                    <a:p>
                      <a:pPr algn="l" fontAlgn="t"/>
                      <a:r>
                        <a:rPr lang="en-GB" sz="1400" b="0" i="0" u="none" strike="noStrike" dirty="0">
                          <a:solidFill>
                            <a:srgbClr val="000000"/>
                          </a:solidFill>
                          <a:effectLst/>
                          <a:latin typeface="Arial" charset="0"/>
                          <a:ea typeface="Arial" charset="0"/>
                          <a:cs typeface="Arial" charset="0"/>
                        </a:rPr>
                        <a:t>L1_RR_Sales</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0.0014</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0.0002</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a:solidFill>
                            <a:srgbClr val="000000"/>
                          </a:solidFill>
                          <a:effectLst/>
                          <a:latin typeface="Arial" charset="0"/>
                          <a:ea typeface="Arial" charset="0"/>
                          <a:cs typeface="Arial" charset="0"/>
                        </a:rPr>
                        <a:t>7.024</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0.000</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4"/>
                  </a:ext>
                </a:extLst>
              </a:tr>
              <a:tr h="365760">
                <a:tc>
                  <a:txBody>
                    <a:bodyPr/>
                    <a:lstStyle/>
                    <a:p>
                      <a:pPr algn="l" fontAlgn="t"/>
                      <a:r>
                        <a:rPr lang="en-GB" sz="1400" b="0" i="0" u="none" strike="noStrike" dirty="0">
                          <a:solidFill>
                            <a:srgbClr val="000000"/>
                          </a:solidFill>
                          <a:effectLst/>
                          <a:latin typeface="Arial" charset="0"/>
                          <a:ea typeface="Arial" charset="0"/>
                          <a:cs typeface="Arial" charset="0"/>
                        </a:rPr>
                        <a:t>L1_Unemp</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–14.2671</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3.3720</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smtClean="0">
                          <a:solidFill>
                            <a:srgbClr val="000000"/>
                          </a:solidFill>
                          <a:effectLst/>
                          <a:latin typeface="Arial" charset="0"/>
                          <a:ea typeface="Arial" charset="0"/>
                          <a:cs typeface="Arial" charset="0"/>
                        </a:rPr>
                        <a:t>–4.231</a:t>
                      </a:r>
                      <a:endParaRPr lang="en-GB" sz="1400" b="0" i="0" u="none" strike="noStrike" dirty="0">
                        <a:solidFill>
                          <a:srgbClr val="000000"/>
                        </a:solidFill>
                        <a:effectLst/>
                        <a:latin typeface="Arial" charset="0"/>
                        <a:ea typeface="Arial" charset="0"/>
                        <a:cs typeface="Arial" charset="0"/>
                      </a:endParaRP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r" fontAlgn="ctr"/>
                      <a:r>
                        <a:rPr lang="en-GB" sz="1400" b="0" i="0" u="none" strike="noStrike" dirty="0">
                          <a:solidFill>
                            <a:srgbClr val="000000"/>
                          </a:solidFill>
                          <a:effectLst/>
                          <a:latin typeface="Arial" charset="0"/>
                          <a:ea typeface="Arial" charset="0"/>
                          <a:cs typeface="Arial" charset="0"/>
                        </a:rPr>
                        <a:t>0.000</a:t>
                      </a:r>
                    </a:p>
                  </a:txBody>
                  <a:tcPr marL="182880" marR="182880" marT="9525" marB="0" anchor="ct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5"/>
                  </a:ext>
                </a:extLst>
              </a:tr>
            </a:tbl>
          </a:graphicData>
        </a:graphic>
      </p:graphicFrame>
      <p:sp>
        <p:nvSpPr>
          <p:cNvPr id="9" name="TextBox 8"/>
          <p:cNvSpPr txBox="1"/>
          <p:nvPr/>
        </p:nvSpPr>
        <p:spPr>
          <a:xfrm>
            <a:off x="685799" y="5410928"/>
            <a:ext cx="7543799" cy="276999"/>
          </a:xfrm>
          <a:prstGeom prst="rect">
            <a:avLst/>
          </a:prstGeom>
          <a:noFill/>
        </p:spPr>
        <p:txBody>
          <a:bodyPr wrap="square" lIns="0" tIns="0" rIns="0" bIns="0" rtlCol="0">
            <a:spAutoFit/>
          </a:bodyPr>
          <a:lstStyle/>
          <a:p>
            <a:r>
              <a:rPr lang="en-US" dirty="0" smtClean="0">
                <a:solidFill>
                  <a:srgbClr val="873B1F"/>
                </a:solidFill>
                <a:latin typeface="Arial" charset="0"/>
                <a:ea typeface="Arial" charset="0"/>
                <a:cs typeface="Arial" charset="0"/>
              </a:rPr>
              <a:t>What does the model mean, is it any good?</a:t>
            </a:r>
            <a:endParaRPr lang="en-US" dirty="0">
              <a:solidFill>
                <a:srgbClr val="873B1F"/>
              </a:solidFill>
              <a:latin typeface="Arial" charset="0"/>
              <a:ea typeface="Arial" charset="0"/>
              <a:cs typeface="Arial" charset="0"/>
            </a:endParaRPr>
          </a:p>
        </p:txBody>
      </p:sp>
      <p:sp>
        <p:nvSpPr>
          <p:cNvPr id="10" name="TextBox 9"/>
          <p:cNvSpPr txBox="1"/>
          <p:nvPr/>
        </p:nvSpPr>
        <p:spPr>
          <a:xfrm>
            <a:off x="685799" y="4989372"/>
            <a:ext cx="5181600" cy="153888"/>
          </a:xfrm>
          <a:prstGeom prst="rect">
            <a:avLst/>
          </a:prstGeom>
          <a:noFill/>
        </p:spPr>
        <p:txBody>
          <a:bodyPr wrap="square" lIns="0" tIns="0" rIns="0" bIns="0" rtlCol="0">
            <a:spAutoFit/>
          </a:bodyPr>
          <a:lstStyle/>
          <a:p>
            <a:r>
              <a:rPr lang="en-IN" sz="1000" dirty="0">
                <a:latin typeface="Arial" charset="0"/>
                <a:ea typeface="Arial" charset="0"/>
                <a:cs typeface="Arial" charset="0"/>
              </a:rPr>
              <a:t>Data shown is from file </a:t>
            </a:r>
            <a:r>
              <a:rPr lang="en-IN" sz="1000" i="1" dirty="0">
                <a:latin typeface="Arial" charset="0"/>
                <a:ea typeface="Arial" charset="0"/>
                <a:cs typeface="Arial" charset="0"/>
              </a:rPr>
              <a:t>Gas_prices_1.xlsx</a:t>
            </a:r>
            <a:r>
              <a:rPr lang="en-IN" sz="1000" dirty="0">
                <a:latin typeface="Arial" charset="0"/>
                <a:ea typeface="Arial" charset="0"/>
                <a:cs typeface="Arial" charset="0"/>
              </a:rPr>
              <a:t>.</a:t>
            </a:r>
            <a:endParaRPr lang="en-US" sz="1000" dirty="0">
              <a:latin typeface="Arial" charset="0"/>
              <a:ea typeface="Arial" charset="0"/>
              <a:cs typeface="Arial" charset="0"/>
            </a:endParaRPr>
          </a:p>
        </p:txBody>
      </p:sp>
    </p:spTree>
    <p:extLst>
      <p:ext uri="{BB962C8B-B14F-4D97-AF65-F5344CB8AC3E}">
        <p14:creationId xmlns:p14="http://schemas.microsoft.com/office/powerpoint/2010/main" val="1145137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603</TotalTime>
  <Words>4278</Words>
  <Application>Microsoft Macintosh PowerPoint</Application>
  <PresentationFormat>On-screen Show (4:3)</PresentationFormat>
  <Paragraphs>509</Paragraphs>
  <Slides>46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5" baseType="lpstr">
      <vt:lpstr>.AppleSystemUIFont</vt:lpstr>
      <vt:lpstr>Calibri</vt:lpstr>
      <vt:lpstr>Cambria Math</vt:lpstr>
      <vt:lpstr>Symbol</vt:lpstr>
      <vt:lpstr>Times New Roman</vt:lpstr>
      <vt:lpstr>Arial</vt:lpstr>
      <vt:lpstr>Office Theme</vt:lpstr>
      <vt:lpstr>Equation</vt:lpstr>
      <vt:lpstr>Document</vt:lpstr>
      <vt:lpstr>Multiple Regression for Time Series</vt:lpstr>
      <vt:lpstr>Chapter 8: Multiple Regression for Time Series</vt:lpstr>
      <vt:lpstr>8.1 Graphical Analysis and  Preliminary Model Development</vt:lpstr>
      <vt:lpstr>8.1 Graphical Analysis and  Preliminary Model Development</vt:lpstr>
      <vt:lpstr>8.1 Graphical Analysis and  Preliminary Model Development</vt:lpstr>
      <vt:lpstr>8.1 Graphical Analysis and  Preliminary Model Development</vt:lpstr>
      <vt:lpstr>8.2 The Multiple Regression Model</vt:lpstr>
      <vt:lpstr>8.2 The Multiple Regression Model</vt:lpstr>
      <vt:lpstr>8.2 The Multiple Regression Model</vt:lpstr>
      <vt:lpstr>8.3 Testing the Overall Model</vt:lpstr>
      <vt:lpstr>8.3 Testing the Overall Model</vt:lpstr>
      <vt:lpstr>8.3 Testing the Overall Model</vt:lpstr>
      <vt:lpstr>8.3 Testing the Overall Model</vt:lpstr>
      <vt:lpstr>8.3 Testing the Overall Model</vt:lpstr>
      <vt:lpstr>8.4 Testing Individual Coefficients</vt:lpstr>
      <vt:lpstr>8.4 Testing Individual Coefficients</vt:lpstr>
      <vt:lpstr>8.4 Testing Individual Coefficients</vt:lpstr>
      <vt:lpstr>8.4 Testing Individual Coefficients</vt:lpstr>
      <vt:lpstr>8.4 Testing Individual Coefficients</vt:lpstr>
      <vt:lpstr>8.4 Testing Individual Coefficients</vt:lpstr>
      <vt:lpstr>8.4 Testing Individual Coefficients</vt:lpstr>
      <vt:lpstr>8.4 Testing Individual Coefficients</vt:lpstr>
      <vt:lpstr>8.5 Checking the Assumptions, I</vt:lpstr>
      <vt:lpstr>8.5 Checking the Assumptions, II</vt:lpstr>
      <vt:lpstr>8.5 Checking the Assumptions, IV</vt:lpstr>
      <vt:lpstr>8.5 Checking the Assumptions, V</vt:lpstr>
      <vt:lpstr>8.5 Checking the Assumptions, VI</vt:lpstr>
      <vt:lpstr>8.5 Checking the Assumptions, VII</vt:lpstr>
      <vt:lpstr>8.5 Checking the Assumptions</vt:lpstr>
      <vt:lpstr>8.5 Checking the Assumptions</vt:lpstr>
      <vt:lpstr>8.5 Checking the Assumptions</vt:lpstr>
      <vt:lpstr>Appendix 8A The Durbin-Watson Statistic</vt:lpstr>
      <vt:lpstr>Appendix 8A The Durbin-Watson Statistic</vt:lpstr>
      <vt:lpstr>Appendix 8A The Durbin-Watson Statistic</vt:lpstr>
      <vt:lpstr>8.5 Checking the Assumptions</vt:lpstr>
      <vt:lpstr>8.5 Checking the Assumptions</vt:lpstr>
      <vt:lpstr>8.6 Forecasting with Multiple Regression, I</vt:lpstr>
      <vt:lpstr>8.6 Forecasting with Multiple Regression, II</vt:lpstr>
      <vt:lpstr>8.6 Forecasting with Multiple Regression</vt:lpstr>
      <vt:lpstr>8.7 Principles of Regression</vt:lpstr>
      <vt:lpstr>Take-Aways</vt:lpstr>
      <vt:lpstr>Minicase 8.1 The Volatility of Google Stock</vt:lpstr>
      <vt:lpstr>Minicase 8.2 Forecasting for Natural Gas  Consumption</vt:lpstr>
      <vt:lpstr>Minicase 8.3 U.S. Retail &amp; Food Service Sales</vt:lpstr>
      <vt:lpstr>Minicase 8.4 U.S. Automobile Sales</vt:lpstr>
      <vt:lpstr>Minicase 8.4 U.S. Automobile Sales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48</cp:revision>
  <dcterms:created xsi:type="dcterms:W3CDTF">2017-08-05T17:51:38Z</dcterms:created>
  <dcterms:modified xsi:type="dcterms:W3CDTF">2017-08-28T18:08:32Z</dcterms:modified>
</cp:coreProperties>
</file>