
<file path=[Content_Types].xml><?xml version="1.0" encoding="utf-8"?>
<Types xmlns="http://schemas.openxmlformats.org/package/2006/content-types">
  <Default Extension="xml" ContentType="application/xml"/>
  <Default Extension="png" ContentType="image/png"/>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3"/>
  </p:notesMasterIdLst>
  <p:sldIdLst>
    <p:sldId id="256" r:id="rId2"/>
    <p:sldId id="258" r:id="rId3"/>
    <p:sldId id="259" r:id="rId4"/>
    <p:sldId id="326" r:id="rId5"/>
    <p:sldId id="327" r:id="rId6"/>
    <p:sldId id="328" r:id="rId7"/>
    <p:sldId id="329" r:id="rId8"/>
    <p:sldId id="330" r:id="rId9"/>
    <p:sldId id="331" r:id="rId10"/>
    <p:sldId id="332" r:id="rId11"/>
    <p:sldId id="333" r:id="rId12"/>
    <p:sldId id="334" r:id="rId13"/>
    <p:sldId id="291" r:id="rId14"/>
    <p:sldId id="335" r:id="rId15"/>
    <p:sldId id="336" r:id="rId16"/>
    <p:sldId id="337" r:id="rId17"/>
    <p:sldId id="338" r:id="rId18"/>
    <p:sldId id="339" r:id="rId19"/>
    <p:sldId id="340" r:id="rId20"/>
    <p:sldId id="341" r:id="rId21"/>
    <p:sldId id="260" r:id="rId22"/>
    <p:sldId id="342" r:id="rId23"/>
    <p:sldId id="294" r:id="rId24"/>
    <p:sldId id="343" r:id="rId25"/>
    <p:sldId id="344" r:id="rId26"/>
    <p:sldId id="345" r:id="rId27"/>
    <p:sldId id="295" r:id="rId28"/>
    <p:sldId id="346" r:id="rId29"/>
    <p:sldId id="261" r:id="rId30"/>
    <p:sldId id="347" r:id="rId31"/>
    <p:sldId id="348" r:id="rId32"/>
    <p:sldId id="262" r:id="rId33"/>
    <p:sldId id="297" r:id="rId34"/>
    <p:sldId id="263" r:id="rId35"/>
    <p:sldId id="298" r:id="rId36"/>
    <p:sldId id="299" r:id="rId37"/>
    <p:sldId id="349" r:id="rId38"/>
    <p:sldId id="350" r:id="rId39"/>
    <p:sldId id="351" r:id="rId40"/>
    <p:sldId id="352" r:id="rId41"/>
    <p:sldId id="353" r:id="rId42"/>
    <p:sldId id="354" r:id="rId43"/>
    <p:sldId id="325" r:id="rId44"/>
    <p:sldId id="355" r:id="rId45"/>
    <p:sldId id="290" r:id="rId46"/>
    <p:sldId id="356" r:id="rId47"/>
    <p:sldId id="357" r:id="rId48"/>
    <p:sldId id="358" r:id="rId49"/>
    <p:sldId id="359" r:id="rId50"/>
    <p:sldId id="360" r:id="rId51"/>
    <p:sldId id="361"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752"/>
    <a:srgbClr val="873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8"/>
    <p:restoredTop sz="94643"/>
  </p:normalViewPr>
  <p:slideViewPr>
    <p:cSldViewPr snapToGrid="0" snapToObjects="1">
      <p:cViewPr varScale="1">
        <p:scale>
          <a:sx n="135" d="100"/>
          <a:sy n="135"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3.wmf"/><Relationship Id="rId3"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 Id="rId3"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 Id="rId2" Type="http://schemas.openxmlformats.org/officeDocument/2006/relationships/image" Target="../media/image27.wmf"/><Relationship Id="rId3"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wmf"/><Relationship Id="rId2"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wmf"/><Relationship Id="rId2" Type="http://schemas.openxmlformats.org/officeDocument/2006/relationships/image" Target="../media/image50.wmf"/><Relationship Id="rId3"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606BA-D6F8-7B4A-85FB-7D2C30FCBDD8}" type="datetimeFigureOut">
              <a:rPr lang="en-US" smtClean="0"/>
              <a:t>8/28/17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634CD-C043-3F44-B5E6-9E1B6AE4D74C}" type="slidenum">
              <a:rPr lang="en-US" smtClean="0"/>
              <a:t>‹#›</a:t>
            </a:fld>
            <a:endParaRPr lang="en-US"/>
          </a:p>
        </p:txBody>
      </p:sp>
    </p:spTree>
    <p:extLst>
      <p:ext uri="{BB962C8B-B14F-4D97-AF65-F5344CB8AC3E}">
        <p14:creationId xmlns:p14="http://schemas.microsoft.com/office/powerpoint/2010/main" val="45117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5486400" y="0"/>
            <a:ext cx="3657600" cy="6858000"/>
          </a:xfrm>
          <a:prstGeom prst="rect">
            <a:avLst/>
          </a:prstGeom>
          <a:solidFill>
            <a:srgbClr val="1827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2" name="Title 1"/>
          <p:cNvSpPr>
            <a:spLocks noGrp="1"/>
          </p:cNvSpPr>
          <p:nvPr>
            <p:ph type="ctrTitle"/>
          </p:nvPr>
        </p:nvSpPr>
        <p:spPr>
          <a:xfrm>
            <a:off x="5486400" y="1737360"/>
            <a:ext cx="3657600" cy="3509963"/>
          </a:xfrm>
          <a:noFill/>
          <a:ln>
            <a:noFill/>
          </a:ln>
        </p:spPr>
        <p:txBody>
          <a:bodyPr lIns="0" anchor="t" anchorCtr="0">
            <a:normAutofit/>
          </a:bodyPr>
          <a:lstStyle>
            <a:lvl1pPr algn="ctr">
              <a:defRPr sz="3600" b="0" i="0">
                <a:solidFill>
                  <a:schemeClr val="bg1"/>
                </a:solidFill>
                <a:latin typeface="Times New Roman" charset="0"/>
                <a:ea typeface="Times New Roman" charset="0"/>
                <a:cs typeface="Times New Roman" charset="0"/>
              </a:defRPr>
            </a:lvl1pPr>
          </a:lstStyle>
          <a:p>
            <a:endParaRPr lang="en-US" dirty="0"/>
          </a:p>
        </p:txBody>
      </p:sp>
      <p:sp>
        <p:nvSpPr>
          <p:cNvPr id="3" name="Subtitle 2"/>
          <p:cNvSpPr>
            <a:spLocks noGrp="1"/>
          </p:cNvSpPr>
          <p:nvPr>
            <p:ph type="subTitle" idx="1" hasCustomPrompt="1"/>
          </p:nvPr>
        </p:nvSpPr>
        <p:spPr>
          <a:xfrm>
            <a:off x="5486400" y="0"/>
            <a:ext cx="3657600" cy="1655762"/>
          </a:xfrm>
          <a:ln>
            <a:noFill/>
          </a:ln>
        </p:spPr>
        <p:txBody>
          <a:bodyPr anchor="b" anchorCtr="0">
            <a:normAutofit/>
          </a:bodyPr>
          <a:lstStyle>
            <a:lvl1pPr marL="0" indent="0" algn="ctr">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Chapter 1</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1481328"/>
            <a:ext cx="7543800" cy="4698810"/>
          </a:xfrm>
        </p:spPr>
        <p:txBody>
          <a:bodyPr/>
          <a:lstStyle>
            <a:lvl1pPr>
              <a:buClr>
                <a:srgbClr val="873B1F"/>
              </a:buClr>
              <a:defRPr sz="2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685799" y="6495275"/>
            <a:ext cx="7438869" cy="182880"/>
          </a:xfrm>
          <a:prstGeom prst="rect">
            <a:avLst/>
          </a:prstGeom>
        </p:spPr>
        <p:txBody>
          <a:bodyPr vert="horz" lIns="0" tIns="0" rIns="0" bIns="0" rtlCol="0" anchor="ctr"/>
          <a:lstStyle>
            <a:lvl1pPr algn="l">
              <a:defRPr sz="800" b="0">
                <a:solidFill>
                  <a:schemeClr val="tx1"/>
                </a:solidFill>
                <a:latin typeface="Arial" charset="0"/>
                <a:ea typeface="Arial" charset="0"/>
                <a:cs typeface="Arial" charset="0"/>
              </a:defRPr>
            </a:lvl1pPr>
          </a:lstStyle>
          <a:p>
            <a:r>
              <a:rPr lang="en-US" smtClean="0"/>
              <a:t>© 2017 Wessex Press, Inc. Principles of Business Forecasting 2e (Ord, Fildes, Kourentzes) • Chapter 9: Model Building</a:t>
            </a:r>
            <a:endParaRPr lang="en-US" dirty="0"/>
          </a:p>
        </p:txBody>
      </p:sp>
      <p:sp>
        <p:nvSpPr>
          <p:cNvPr id="8" name="Slide Number Placeholder 5"/>
          <p:cNvSpPr>
            <a:spLocks noGrp="1"/>
          </p:cNvSpPr>
          <p:nvPr>
            <p:ph type="sldNum" sz="quarter" idx="4"/>
          </p:nvPr>
        </p:nvSpPr>
        <p:spPr>
          <a:xfrm>
            <a:off x="8229599" y="6495275"/>
            <a:ext cx="411479" cy="182880"/>
          </a:xfrm>
          <a:prstGeom prst="rect">
            <a:avLst/>
          </a:prstGeom>
        </p:spPr>
        <p:txBody>
          <a:bodyPr vert="horz" lIns="0" tIns="0" rIns="0" bIns="0" rtlCol="0" anchor="ctr"/>
          <a:lstStyle>
            <a:lvl1pPr algn="r">
              <a:defRPr sz="800" b="1">
                <a:solidFill>
                  <a:srgbClr val="182752"/>
                </a:solidFill>
                <a:latin typeface="Arial" charset="0"/>
                <a:ea typeface="Arial" charset="0"/>
                <a:cs typeface="Arial" charset="0"/>
              </a:defRPr>
            </a:lvl1pPr>
          </a:lstStyle>
          <a:p>
            <a:fld id="{9BB7F014-2DB4-4D49-99B4-59FA1294E95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143000"/>
          </a:xfrm>
          <a:prstGeom prst="rect">
            <a:avLst/>
          </a:prstGeom>
          <a:solidFill>
            <a:srgbClr val="182752"/>
          </a:solidFill>
        </p:spPr>
        <p:txBody>
          <a:bodyPr vert="horz" lIns="45720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481328"/>
            <a:ext cx="7886700" cy="46988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1708754"/>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p:txStyles>
    <p:titleStyle>
      <a:lvl1pPr algn="l" defTabSz="914400" rtl="0" eaLnBrk="1" latinLnBrk="0" hangingPunct="1">
        <a:lnSpc>
          <a:spcPct val="90000"/>
        </a:lnSpc>
        <a:spcBef>
          <a:spcPct val="0"/>
        </a:spcBef>
        <a:buNone/>
        <a:defRPr sz="2800" b="0"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5.emf"/><Relationship Id="rId5" Type="http://schemas.openxmlformats.org/officeDocument/2006/relationships/oleObject" Target="../embeddings/oleObject5.bin"/><Relationship Id="rId6" Type="http://schemas.openxmlformats.org/officeDocument/2006/relationships/image" Target="../media/image16.emf"/><Relationship Id="rId7" Type="http://schemas.openxmlformats.org/officeDocument/2006/relationships/oleObject" Target="../embeddings/oleObject6.bin"/><Relationship Id="rId8" Type="http://schemas.openxmlformats.org/officeDocument/2006/relationships/image" Target="../media/image1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oleObject" Target="../embeddings/oleObject7.bin"/><Relationship Id="rId5" Type="http://schemas.openxmlformats.org/officeDocument/2006/relationships/image" Target="../media/image18.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0.wmf"/><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26.wmf"/><Relationship Id="rId5" Type="http://schemas.openxmlformats.org/officeDocument/2006/relationships/oleObject" Target="../embeddings/oleObject10.bin"/><Relationship Id="rId6" Type="http://schemas.openxmlformats.org/officeDocument/2006/relationships/image" Target="../media/image27.wmf"/><Relationship Id="rId7" Type="http://schemas.openxmlformats.org/officeDocument/2006/relationships/oleObject" Target="../embeddings/oleObject11.bin"/><Relationship Id="rId8" Type="http://schemas.openxmlformats.org/officeDocument/2006/relationships/image" Target="../media/image28.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33.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oleObject" Target="../embeddings/oleObject12.bin"/><Relationship Id="rId5" Type="http://schemas.openxmlformats.org/officeDocument/2006/relationships/image" Target="../media/image38.wmf"/><Relationship Id="rId6" Type="http://schemas.openxmlformats.org/officeDocument/2006/relationships/oleObject" Target="../embeddings/oleObject13.bin"/><Relationship Id="rId7" Type="http://schemas.openxmlformats.org/officeDocument/2006/relationships/image" Target="../media/image39.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37.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oleObject" Target="../embeddings/oleObject14.bin"/><Relationship Id="rId5" Type="http://schemas.openxmlformats.org/officeDocument/2006/relationships/image" Target="../media/image45.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wmf"/><Relationship Id="rId5" Type="http://schemas.openxmlformats.org/officeDocument/2006/relationships/oleObject" Target="../embeddings/oleObject2.bin"/><Relationship Id="rId6" Type="http://schemas.openxmlformats.org/officeDocument/2006/relationships/image" Target="../media/image3.wmf"/><Relationship Id="rId7" Type="http://schemas.openxmlformats.org/officeDocument/2006/relationships/oleObject" Target="../embeddings/oleObject3.bin"/><Relationship Id="rId8" Type="http://schemas.openxmlformats.org/officeDocument/2006/relationships/image" Target="../media/image4.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49.wmf"/><Relationship Id="rId5" Type="http://schemas.openxmlformats.org/officeDocument/2006/relationships/oleObject" Target="../embeddings/oleObject16.bin"/><Relationship Id="rId6" Type="http://schemas.openxmlformats.org/officeDocument/2006/relationships/image" Target="../media/image50.wmf"/><Relationship Id="rId7" Type="http://schemas.openxmlformats.org/officeDocument/2006/relationships/oleObject" Target="../embeddings/oleObject17.bin"/><Relationship Id="rId8" Type="http://schemas.openxmlformats.org/officeDocument/2006/relationships/image" Target="../media/image51.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Model Building</a:t>
            </a:r>
            <a:endParaRPr lang="en-US" dirty="0"/>
          </a:p>
        </p:txBody>
      </p:sp>
      <p:sp>
        <p:nvSpPr>
          <p:cNvPr id="3" name="Subtitle 2"/>
          <p:cNvSpPr>
            <a:spLocks noGrp="1"/>
          </p:cNvSpPr>
          <p:nvPr>
            <p:ph type="subTitle" idx="1"/>
          </p:nvPr>
        </p:nvSpPr>
        <p:spPr/>
        <p:txBody>
          <a:bodyPr/>
          <a:lstStyle/>
          <a:p>
            <a:r>
              <a:rPr lang="en-US" dirty="0" smtClean="0"/>
              <a:t>Chapter 9</a:t>
            </a:r>
            <a:endParaRPr lang="en-US" dirty="0"/>
          </a:p>
        </p:txBody>
      </p:sp>
    </p:spTree>
    <p:extLst>
      <p:ext uri="{BB962C8B-B14F-4D97-AF65-F5344CB8AC3E}">
        <p14:creationId xmlns:p14="http://schemas.microsoft.com/office/powerpoint/2010/main" val="57127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9.1 Indicator (Dummy) Variables</a:t>
            </a:r>
            <a:endParaRPr lang="en-US" dirty="0"/>
          </a:p>
        </p:txBody>
      </p:sp>
      <p:sp>
        <p:nvSpPr>
          <p:cNvPr id="3" name="Content Placeholder 2"/>
          <p:cNvSpPr>
            <a:spLocks noGrp="1"/>
          </p:cNvSpPr>
          <p:nvPr>
            <p:ph idx="1"/>
          </p:nvPr>
        </p:nvSpPr>
        <p:spPr/>
        <p:txBody>
          <a:bodyPr>
            <a:normAutofit/>
          </a:bodyPr>
          <a:lstStyle/>
          <a:p>
            <a:pPr marL="233363" indent="-233363">
              <a:lnSpc>
                <a:spcPct val="100000"/>
              </a:lnSpc>
              <a:buNone/>
            </a:pPr>
            <a:r>
              <a:rPr lang="en-US" sz="1800" b="1" dirty="0" smtClean="0">
                <a:solidFill>
                  <a:srgbClr val="873B1F"/>
                </a:solidFill>
              </a:rPr>
              <a:t>Seasonal Indicators</a:t>
            </a:r>
            <a:endParaRPr lang="en-US" sz="1800" b="1" dirty="0">
              <a:solidFill>
                <a:srgbClr val="873B1F"/>
              </a:solidFill>
            </a:endParaRP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10</a:t>
            </a:fld>
            <a:endParaRPr lang="en-US" dirty="0"/>
          </a:p>
        </p:txBody>
      </p:sp>
      <p:sp>
        <p:nvSpPr>
          <p:cNvPr id="18" name="Content Placeholder 5"/>
          <p:cNvSpPr txBox="1">
            <a:spLocks/>
          </p:cNvSpPr>
          <p:nvPr/>
        </p:nvSpPr>
        <p:spPr>
          <a:xfrm>
            <a:off x="685799" y="1940560"/>
            <a:ext cx="3886202" cy="34544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Define seasonal indicators as follows:</a:t>
            </a:r>
          </a:p>
        </p:txBody>
      </p:sp>
      <p:graphicFrame>
        <p:nvGraphicFramePr>
          <p:cNvPr id="19" name="Table 18"/>
          <p:cNvGraphicFramePr>
            <a:graphicFrameLocks noGrp="1"/>
          </p:cNvGraphicFramePr>
          <p:nvPr>
            <p:extLst>
              <p:ext uri="{D42A27DB-BD31-4B8C-83A1-F6EECF244321}">
                <p14:modId xmlns:p14="http://schemas.microsoft.com/office/powerpoint/2010/main" val="737482381"/>
              </p:ext>
            </p:extLst>
          </p:nvPr>
        </p:nvGraphicFramePr>
        <p:xfrm>
          <a:off x="685799" y="2286000"/>
          <a:ext cx="3886200" cy="2932176"/>
        </p:xfrm>
        <a:graphic>
          <a:graphicData uri="http://schemas.openxmlformats.org/drawingml/2006/table">
            <a:tbl>
              <a:tblPr/>
              <a:tblGrid>
                <a:gridCol w="2232534">
                  <a:extLst>
                    <a:ext uri="{9D8B030D-6E8A-4147-A177-3AD203B41FA5}">
                      <a16:colId xmlns:a16="http://schemas.microsoft.com/office/drawing/2014/main" xmlns="" val="20000"/>
                    </a:ext>
                  </a:extLst>
                </a:gridCol>
                <a:gridCol w="551222">
                  <a:extLst>
                    <a:ext uri="{9D8B030D-6E8A-4147-A177-3AD203B41FA5}">
                      <a16:colId xmlns:a16="http://schemas.microsoft.com/office/drawing/2014/main" xmlns="" val="20001"/>
                    </a:ext>
                  </a:extLst>
                </a:gridCol>
                <a:gridCol w="551222">
                  <a:extLst>
                    <a:ext uri="{9D8B030D-6E8A-4147-A177-3AD203B41FA5}">
                      <a16:colId xmlns:a16="http://schemas.microsoft.com/office/drawing/2014/main" xmlns="" val="20002"/>
                    </a:ext>
                  </a:extLst>
                </a:gridCol>
                <a:gridCol w="551222">
                  <a:extLst>
                    <a:ext uri="{9D8B030D-6E8A-4147-A177-3AD203B41FA5}">
                      <a16:colId xmlns:a16="http://schemas.microsoft.com/office/drawing/2014/main" xmlns="" val="20003"/>
                    </a:ext>
                  </a:extLst>
                </a:gridCol>
              </a:tblGrid>
              <a:tr h="448056">
                <a:tc>
                  <a:txBody>
                    <a:bodyPr/>
                    <a:lstStyle/>
                    <a:p>
                      <a:pPr marL="0" marR="0">
                        <a:lnSpc>
                          <a:spcPct val="200000"/>
                        </a:lnSpc>
                        <a:spcBef>
                          <a:spcPts val="0"/>
                        </a:spcBef>
                        <a:spcAft>
                          <a:spcPts val="0"/>
                        </a:spcAft>
                      </a:pPr>
                      <a:r>
                        <a:rPr lang="en-US" sz="1400" dirty="0">
                          <a:effectLst/>
                          <a:latin typeface="Arial" charset="0"/>
                          <a:ea typeface="Arial" charset="0"/>
                          <a:cs typeface="Arial" charset="0"/>
                        </a:rPr>
                        <a:t> </a:t>
                      </a:r>
                    </a:p>
                  </a:txBody>
                  <a:tcPr marL="0" marR="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200000"/>
                        </a:lnSpc>
                        <a:spcBef>
                          <a:spcPts val="0"/>
                        </a:spcBef>
                        <a:spcAft>
                          <a:spcPts val="0"/>
                        </a:spcAft>
                      </a:pPr>
                      <a:r>
                        <a:rPr lang="en-US" sz="1400" i="1" dirty="0" smtClean="0">
                          <a:effectLst/>
                          <a:latin typeface="Arial" charset="0"/>
                          <a:ea typeface="Arial" charset="0"/>
                          <a:cs typeface="Arial" charset="0"/>
                        </a:rPr>
                        <a:t>X</a:t>
                      </a:r>
                      <a:r>
                        <a:rPr lang="en-US" sz="1400" i="1" baseline="-25000" dirty="0" smtClean="0">
                          <a:effectLst/>
                          <a:latin typeface="Arial" charset="0"/>
                          <a:ea typeface="Arial" charset="0"/>
                          <a:cs typeface="Arial" charset="0"/>
                        </a:rPr>
                        <a:t>1</a:t>
                      </a:r>
                      <a:endParaRPr lang="en-US" sz="1400" dirty="0">
                        <a:effectLst/>
                        <a:latin typeface="Arial" charset="0"/>
                        <a:ea typeface="Arial" charset="0"/>
                        <a:cs typeface="Arial" charset="0"/>
                      </a:endParaRPr>
                    </a:p>
                  </a:txBody>
                  <a:tcPr marL="0" marR="0"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200000"/>
                        </a:lnSpc>
                        <a:spcBef>
                          <a:spcPts val="0"/>
                        </a:spcBef>
                        <a:spcAft>
                          <a:spcPts val="0"/>
                        </a:spcAft>
                      </a:pPr>
                      <a:r>
                        <a:rPr lang="en-US" sz="1400" i="1" dirty="0">
                          <a:effectLst/>
                          <a:latin typeface="Arial" charset="0"/>
                          <a:ea typeface="Arial" charset="0"/>
                          <a:cs typeface="Arial" charset="0"/>
                        </a:rPr>
                        <a:t>X</a:t>
                      </a:r>
                      <a:r>
                        <a:rPr lang="en-US" sz="1400" i="1" baseline="-25000" dirty="0">
                          <a:effectLst/>
                          <a:latin typeface="Arial" charset="0"/>
                          <a:ea typeface="Arial" charset="0"/>
                          <a:cs typeface="Arial" charset="0"/>
                        </a:rPr>
                        <a:t>2</a:t>
                      </a:r>
                      <a:endParaRPr lang="en-US" sz="1400" dirty="0">
                        <a:effectLst/>
                        <a:latin typeface="Arial" charset="0"/>
                        <a:ea typeface="Arial" charset="0"/>
                        <a:cs typeface="Arial" charset="0"/>
                      </a:endParaRPr>
                    </a:p>
                  </a:txBody>
                  <a:tcPr marL="0" marR="0"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200000"/>
                        </a:lnSpc>
                        <a:spcBef>
                          <a:spcPts val="0"/>
                        </a:spcBef>
                        <a:spcAft>
                          <a:spcPts val="0"/>
                        </a:spcAft>
                      </a:pPr>
                      <a:r>
                        <a:rPr lang="en-US" sz="1400" i="1" dirty="0">
                          <a:effectLst/>
                          <a:latin typeface="Arial" charset="0"/>
                          <a:ea typeface="Arial" charset="0"/>
                          <a:cs typeface="Arial" charset="0"/>
                        </a:rPr>
                        <a:t>X</a:t>
                      </a:r>
                      <a:r>
                        <a:rPr lang="en-US" sz="1400" i="1" baseline="-25000" dirty="0">
                          <a:effectLst/>
                          <a:latin typeface="Arial" charset="0"/>
                          <a:ea typeface="Arial" charset="0"/>
                          <a:cs typeface="Arial" charset="0"/>
                        </a:rPr>
                        <a:t>3</a:t>
                      </a:r>
                      <a:endParaRPr lang="en-US" sz="1400" dirty="0">
                        <a:effectLst/>
                        <a:latin typeface="Arial" charset="0"/>
                        <a:ea typeface="Arial" charset="0"/>
                        <a:cs typeface="Arial" charset="0"/>
                      </a:endParaRPr>
                    </a:p>
                  </a:txBody>
                  <a:tcPr marL="0" marR="0"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0"/>
                  </a:ext>
                </a:extLst>
              </a:tr>
              <a:tr h="603504">
                <a:tc>
                  <a:txBody>
                    <a:bodyPr/>
                    <a:lstStyle/>
                    <a:p>
                      <a:pPr marL="0" marR="0" algn="l">
                        <a:lnSpc>
                          <a:spcPct val="100000"/>
                        </a:lnSpc>
                        <a:spcBef>
                          <a:spcPts val="0"/>
                        </a:spcBef>
                        <a:spcAft>
                          <a:spcPts val="0"/>
                        </a:spcAft>
                      </a:pPr>
                      <a:r>
                        <a:rPr lang="en-US" sz="1400" dirty="0">
                          <a:effectLst/>
                          <a:latin typeface="Arial" charset="0"/>
                          <a:ea typeface="Arial" charset="0"/>
                          <a:cs typeface="Arial" charset="0"/>
                        </a:rPr>
                        <a:t>if the observation pertains to the first quarter </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a:effectLst/>
                          <a:latin typeface="Arial" charset="0"/>
                          <a:ea typeface="Arial" charset="0"/>
                          <a:cs typeface="Arial" charset="0"/>
                        </a:rPr>
                        <a:t> </a:t>
                      </a:r>
                    </a:p>
                    <a:p>
                      <a:pPr marL="0" marR="0" algn="ctr">
                        <a:lnSpc>
                          <a:spcPct val="100000"/>
                        </a:lnSpc>
                        <a:spcBef>
                          <a:spcPts val="0"/>
                        </a:spcBef>
                        <a:spcAft>
                          <a:spcPts val="0"/>
                        </a:spcAft>
                      </a:pPr>
                      <a:r>
                        <a:rPr lang="en-US" sz="1400" dirty="0">
                          <a:effectLst/>
                          <a:latin typeface="Arial" charset="0"/>
                          <a:ea typeface="Arial" charset="0"/>
                          <a:cs typeface="Arial" charset="0"/>
                        </a:rPr>
                        <a:t>1</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a:effectLst/>
                          <a:latin typeface="Arial" charset="0"/>
                          <a:ea typeface="Arial" charset="0"/>
                          <a:cs typeface="Arial" charset="0"/>
                        </a:rPr>
                        <a:t> </a:t>
                      </a:r>
                    </a:p>
                    <a:p>
                      <a:pPr marL="0" marR="0" algn="ctr">
                        <a:lnSpc>
                          <a:spcPct val="100000"/>
                        </a:lnSpc>
                        <a:spcBef>
                          <a:spcPts val="0"/>
                        </a:spcBef>
                        <a:spcAft>
                          <a:spcPts val="0"/>
                        </a:spcAft>
                      </a:pPr>
                      <a:r>
                        <a:rPr lang="en-US" sz="1400" dirty="0">
                          <a:effectLst/>
                          <a:latin typeface="Arial" charset="0"/>
                          <a:ea typeface="Arial" charset="0"/>
                          <a:cs typeface="Arial" charset="0"/>
                        </a:rPr>
                        <a:t>0</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a:effectLst/>
                          <a:latin typeface="Arial" charset="0"/>
                          <a:ea typeface="Arial" charset="0"/>
                          <a:cs typeface="Arial" charset="0"/>
                        </a:rPr>
                        <a:t> </a:t>
                      </a:r>
                    </a:p>
                    <a:p>
                      <a:pPr marL="0" marR="0" algn="ctr">
                        <a:lnSpc>
                          <a:spcPct val="100000"/>
                        </a:lnSpc>
                        <a:spcBef>
                          <a:spcPts val="0"/>
                        </a:spcBef>
                        <a:spcAft>
                          <a:spcPts val="0"/>
                        </a:spcAft>
                      </a:pPr>
                      <a:r>
                        <a:rPr lang="en-US" sz="1400" dirty="0">
                          <a:effectLst/>
                          <a:latin typeface="Arial" charset="0"/>
                          <a:ea typeface="Arial" charset="0"/>
                          <a:cs typeface="Arial" charset="0"/>
                        </a:rPr>
                        <a:t>0</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1"/>
                  </a:ext>
                </a:extLst>
              </a:tr>
              <a:tr h="603504">
                <a:tc>
                  <a:txBody>
                    <a:bodyPr/>
                    <a:lstStyle/>
                    <a:p>
                      <a:pPr marL="0" marR="0" algn="l">
                        <a:lnSpc>
                          <a:spcPct val="100000"/>
                        </a:lnSpc>
                        <a:spcBef>
                          <a:spcPts val="0"/>
                        </a:spcBef>
                        <a:spcAft>
                          <a:spcPts val="0"/>
                        </a:spcAft>
                      </a:pPr>
                      <a:r>
                        <a:rPr lang="en-US" sz="1400" dirty="0">
                          <a:effectLst/>
                          <a:latin typeface="Arial" charset="0"/>
                          <a:ea typeface="Arial" charset="0"/>
                          <a:cs typeface="Arial" charset="0"/>
                        </a:rPr>
                        <a:t>if the observation pertains to the second quarter </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a:effectLst/>
                          <a:latin typeface="Arial" charset="0"/>
                          <a:ea typeface="Arial" charset="0"/>
                          <a:cs typeface="Arial" charset="0"/>
                        </a:rPr>
                        <a:t> </a:t>
                      </a:r>
                    </a:p>
                    <a:p>
                      <a:pPr marL="0" marR="0" algn="ctr">
                        <a:lnSpc>
                          <a:spcPct val="100000"/>
                        </a:lnSpc>
                        <a:spcBef>
                          <a:spcPts val="0"/>
                        </a:spcBef>
                        <a:spcAft>
                          <a:spcPts val="0"/>
                        </a:spcAft>
                      </a:pPr>
                      <a:r>
                        <a:rPr lang="en-US" sz="1400" dirty="0">
                          <a:effectLst/>
                          <a:latin typeface="Arial" charset="0"/>
                          <a:ea typeface="Arial" charset="0"/>
                          <a:cs typeface="Arial" charset="0"/>
                        </a:rPr>
                        <a:t>0</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a:effectLst/>
                          <a:latin typeface="Arial" charset="0"/>
                          <a:ea typeface="Arial" charset="0"/>
                          <a:cs typeface="Arial" charset="0"/>
                        </a:rPr>
                        <a:t> </a:t>
                      </a:r>
                    </a:p>
                    <a:p>
                      <a:pPr marL="0" marR="0" algn="ctr">
                        <a:lnSpc>
                          <a:spcPct val="100000"/>
                        </a:lnSpc>
                        <a:spcBef>
                          <a:spcPts val="0"/>
                        </a:spcBef>
                        <a:spcAft>
                          <a:spcPts val="0"/>
                        </a:spcAft>
                      </a:pPr>
                      <a:r>
                        <a:rPr lang="en-US" sz="1400" dirty="0">
                          <a:effectLst/>
                          <a:latin typeface="Arial" charset="0"/>
                          <a:ea typeface="Arial" charset="0"/>
                          <a:cs typeface="Arial" charset="0"/>
                        </a:rPr>
                        <a:t>1</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a:effectLst/>
                          <a:latin typeface="Arial" charset="0"/>
                          <a:ea typeface="Arial" charset="0"/>
                          <a:cs typeface="Arial" charset="0"/>
                        </a:rPr>
                        <a:t> </a:t>
                      </a:r>
                    </a:p>
                    <a:p>
                      <a:pPr marL="0" marR="0" algn="ctr">
                        <a:lnSpc>
                          <a:spcPct val="100000"/>
                        </a:lnSpc>
                        <a:spcBef>
                          <a:spcPts val="0"/>
                        </a:spcBef>
                        <a:spcAft>
                          <a:spcPts val="0"/>
                        </a:spcAft>
                      </a:pPr>
                      <a:r>
                        <a:rPr lang="en-US" sz="1400" dirty="0">
                          <a:effectLst/>
                          <a:latin typeface="Arial" charset="0"/>
                          <a:ea typeface="Arial" charset="0"/>
                          <a:cs typeface="Arial" charset="0"/>
                        </a:rPr>
                        <a:t>0</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603504">
                <a:tc>
                  <a:txBody>
                    <a:bodyPr/>
                    <a:lstStyle/>
                    <a:p>
                      <a:pPr marL="0" marR="0" algn="l">
                        <a:lnSpc>
                          <a:spcPct val="100000"/>
                        </a:lnSpc>
                        <a:spcBef>
                          <a:spcPts val="0"/>
                        </a:spcBef>
                        <a:spcAft>
                          <a:spcPts val="0"/>
                        </a:spcAft>
                      </a:pPr>
                      <a:r>
                        <a:rPr lang="en-US" sz="1400" dirty="0">
                          <a:effectLst/>
                          <a:latin typeface="Arial" charset="0"/>
                          <a:ea typeface="Arial" charset="0"/>
                          <a:cs typeface="Arial" charset="0"/>
                        </a:rPr>
                        <a:t>if the observation pertains to the third quarter </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a:effectLst/>
                          <a:latin typeface="Arial" charset="0"/>
                          <a:ea typeface="Arial" charset="0"/>
                          <a:cs typeface="Arial" charset="0"/>
                        </a:rPr>
                        <a:t> </a:t>
                      </a:r>
                    </a:p>
                    <a:p>
                      <a:pPr marL="0" marR="0" algn="ctr">
                        <a:lnSpc>
                          <a:spcPct val="100000"/>
                        </a:lnSpc>
                        <a:spcBef>
                          <a:spcPts val="0"/>
                        </a:spcBef>
                        <a:spcAft>
                          <a:spcPts val="0"/>
                        </a:spcAft>
                      </a:pPr>
                      <a:r>
                        <a:rPr lang="en-US" sz="1400" dirty="0">
                          <a:effectLst/>
                          <a:latin typeface="Arial" charset="0"/>
                          <a:ea typeface="Arial" charset="0"/>
                          <a:cs typeface="Arial" charset="0"/>
                        </a:rPr>
                        <a:t>0</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a:effectLst/>
                          <a:latin typeface="Arial" charset="0"/>
                          <a:ea typeface="Arial" charset="0"/>
                          <a:cs typeface="Arial" charset="0"/>
                        </a:rPr>
                        <a:t> </a:t>
                      </a:r>
                    </a:p>
                    <a:p>
                      <a:pPr marL="0" marR="0" algn="ctr">
                        <a:lnSpc>
                          <a:spcPct val="100000"/>
                        </a:lnSpc>
                        <a:spcBef>
                          <a:spcPts val="0"/>
                        </a:spcBef>
                        <a:spcAft>
                          <a:spcPts val="0"/>
                        </a:spcAft>
                      </a:pPr>
                      <a:r>
                        <a:rPr lang="en-US" sz="1400" dirty="0">
                          <a:effectLst/>
                          <a:latin typeface="Arial" charset="0"/>
                          <a:ea typeface="Arial" charset="0"/>
                          <a:cs typeface="Arial" charset="0"/>
                        </a:rPr>
                        <a:t>0</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a:effectLst/>
                          <a:latin typeface="Arial" charset="0"/>
                          <a:ea typeface="Arial" charset="0"/>
                          <a:cs typeface="Arial" charset="0"/>
                        </a:rPr>
                        <a:t> </a:t>
                      </a:r>
                    </a:p>
                    <a:p>
                      <a:pPr marL="0" marR="0" algn="ctr">
                        <a:lnSpc>
                          <a:spcPct val="100000"/>
                        </a:lnSpc>
                        <a:spcBef>
                          <a:spcPts val="0"/>
                        </a:spcBef>
                        <a:spcAft>
                          <a:spcPts val="0"/>
                        </a:spcAft>
                      </a:pPr>
                      <a:r>
                        <a:rPr lang="en-US" sz="1400" dirty="0">
                          <a:effectLst/>
                          <a:latin typeface="Arial" charset="0"/>
                          <a:ea typeface="Arial" charset="0"/>
                          <a:cs typeface="Arial" charset="0"/>
                        </a:rPr>
                        <a:t>1</a:t>
                      </a: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3"/>
                  </a:ext>
                </a:extLst>
              </a:tr>
              <a:tr h="603504">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sz="1400" dirty="0" smtClean="0">
                          <a:effectLst/>
                          <a:latin typeface="Arial" charset="0"/>
                          <a:ea typeface="Arial" charset="0"/>
                          <a:cs typeface="Arial" charset="0"/>
                        </a:rPr>
                        <a:t>if the observation pertains to the fourth quarter </a:t>
                      </a:r>
                      <a:endParaRPr lang="en-US" sz="1400" dirty="0">
                        <a:effectLst/>
                        <a:latin typeface="Arial" charset="0"/>
                        <a:ea typeface="Arial" charset="0"/>
                        <a:cs typeface="Arial" charset="0"/>
                      </a:endParaRP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endParaRPr lang="en-US" sz="1400" dirty="0" smtClean="0">
                        <a:effectLst/>
                        <a:latin typeface="Arial" charset="0"/>
                        <a:ea typeface="Arial" charset="0"/>
                        <a:cs typeface="Arial" charset="0"/>
                      </a:endParaRPr>
                    </a:p>
                    <a:p>
                      <a:pPr marL="0" marR="0" algn="ctr">
                        <a:lnSpc>
                          <a:spcPct val="100000"/>
                        </a:lnSpc>
                        <a:spcBef>
                          <a:spcPts val="0"/>
                        </a:spcBef>
                        <a:spcAft>
                          <a:spcPts val="0"/>
                        </a:spcAft>
                      </a:pPr>
                      <a:r>
                        <a:rPr lang="en-US" sz="1400" dirty="0" smtClean="0">
                          <a:effectLst/>
                          <a:latin typeface="Arial" charset="0"/>
                          <a:ea typeface="Arial" charset="0"/>
                          <a:cs typeface="Arial" charset="0"/>
                        </a:rPr>
                        <a:t>0</a:t>
                      </a:r>
                      <a:endParaRPr lang="en-US" sz="1400" dirty="0">
                        <a:effectLst/>
                        <a:latin typeface="Arial" charset="0"/>
                        <a:ea typeface="Arial" charset="0"/>
                        <a:cs typeface="Arial" charset="0"/>
                      </a:endParaRP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endParaRPr lang="en-US" sz="1400" dirty="0" smtClean="0">
                        <a:effectLst/>
                        <a:latin typeface="Arial" charset="0"/>
                        <a:ea typeface="Arial" charset="0"/>
                        <a:cs typeface="Arial" charset="0"/>
                      </a:endParaRPr>
                    </a:p>
                    <a:p>
                      <a:pPr marL="0" marR="0" algn="ctr">
                        <a:lnSpc>
                          <a:spcPct val="100000"/>
                        </a:lnSpc>
                        <a:spcBef>
                          <a:spcPts val="0"/>
                        </a:spcBef>
                        <a:spcAft>
                          <a:spcPts val="0"/>
                        </a:spcAft>
                      </a:pPr>
                      <a:r>
                        <a:rPr lang="en-US" sz="1400" dirty="0" smtClean="0">
                          <a:effectLst/>
                          <a:latin typeface="Arial" charset="0"/>
                          <a:ea typeface="Arial" charset="0"/>
                          <a:cs typeface="Arial" charset="0"/>
                        </a:rPr>
                        <a:t>0</a:t>
                      </a:r>
                      <a:endParaRPr lang="en-US" sz="1400" dirty="0">
                        <a:effectLst/>
                        <a:latin typeface="Arial" charset="0"/>
                        <a:ea typeface="Arial" charset="0"/>
                        <a:cs typeface="Arial" charset="0"/>
                      </a:endParaRP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endParaRPr lang="en-US" sz="1400" dirty="0" smtClean="0">
                        <a:effectLst/>
                        <a:latin typeface="Arial" charset="0"/>
                        <a:ea typeface="Arial" charset="0"/>
                        <a:cs typeface="Arial" charset="0"/>
                      </a:endParaRPr>
                    </a:p>
                    <a:p>
                      <a:pPr marL="0" marR="0" algn="ctr">
                        <a:lnSpc>
                          <a:spcPct val="100000"/>
                        </a:lnSpc>
                        <a:spcBef>
                          <a:spcPts val="0"/>
                        </a:spcBef>
                        <a:spcAft>
                          <a:spcPts val="0"/>
                        </a:spcAft>
                      </a:pPr>
                      <a:r>
                        <a:rPr lang="en-US" sz="1400" dirty="0" smtClean="0">
                          <a:effectLst/>
                          <a:latin typeface="Arial" charset="0"/>
                          <a:ea typeface="Arial" charset="0"/>
                          <a:cs typeface="Arial" charset="0"/>
                        </a:rPr>
                        <a:t>0</a:t>
                      </a:r>
                      <a:endParaRPr lang="en-US" sz="1400" dirty="0">
                        <a:effectLst/>
                        <a:latin typeface="Arial" charset="0"/>
                        <a:ea typeface="Arial" charset="0"/>
                        <a:cs typeface="Arial" charset="0"/>
                      </a:endParaRPr>
                    </a:p>
                  </a:txBody>
                  <a:tcPr marL="82296" marR="82296" marT="0" marB="0">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989026783"/>
                  </a:ext>
                </a:extLst>
              </a:tr>
            </a:tbl>
          </a:graphicData>
        </a:graphic>
      </p:graphicFrame>
      <p:sp>
        <p:nvSpPr>
          <p:cNvPr id="20" name="Content Placeholder 5"/>
          <p:cNvSpPr txBox="1">
            <a:spLocks/>
          </p:cNvSpPr>
          <p:nvPr/>
        </p:nvSpPr>
        <p:spPr>
          <a:xfrm>
            <a:off x="5029196" y="1940560"/>
            <a:ext cx="3886202" cy="34544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Comparison of the two models:</a:t>
            </a:r>
          </a:p>
        </p:txBody>
      </p:sp>
      <p:graphicFrame>
        <p:nvGraphicFramePr>
          <p:cNvPr id="21" name="Table 20"/>
          <p:cNvGraphicFramePr>
            <a:graphicFrameLocks noGrp="1"/>
          </p:cNvGraphicFramePr>
          <p:nvPr>
            <p:extLst>
              <p:ext uri="{D42A27DB-BD31-4B8C-83A1-F6EECF244321}">
                <p14:modId xmlns:p14="http://schemas.microsoft.com/office/powerpoint/2010/main" val="395374870"/>
              </p:ext>
            </p:extLst>
          </p:nvPr>
        </p:nvGraphicFramePr>
        <p:xfrm>
          <a:off x="5029196" y="2286000"/>
          <a:ext cx="3334977" cy="1889760"/>
        </p:xfrm>
        <a:graphic>
          <a:graphicData uri="http://schemas.openxmlformats.org/drawingml/2006/table">
            <a:tbl>
              <a:tblPr/>
              <a:tblGrid>
                <a:gridCol w="1111659">
                  <a:extLst>
                    <a:ext uri="{9D8B030D-6E8A-4147-A177-3AD203B41FA5}">
                      <a16:colId xmlns:a16="http://schemas.microsoft.com/office/drawing/2014/main" xmlns="" val="20000"/>
                    </a:ext>
                  </a:extLst>
                </a:gridCol>
                <a:gridCol w="1111659">
                  <a:extLst>
                    <a:ext uri="{9D8B030D-6E8A-4147-A177-3AD203B41FA5}">
                      <a16:colId xmlns:a16="http://schemas.microsoft.com/office/drawing/2014/main" xmlns="" val="20001"/>
                    </a:ext>
                  </a:extLst>
                </a:gridCol>
                <a:gridCol w="1111659">
                  <a:extLst>
                    <a:ext uri="{9D8B030D-6E8A-4147-A177-3AD203B41FA5}">
                      <a16:colId xmlns:a16="http://schemas.microsoft.com/office/drawing/2014/main" xmlns="" val="20002"/>
                    </a:ext>
                  </a:extLst>
                </a:gridCol>
              </a:tblGrid>
              <a:tr h="457200">
                <a:tc>
                  <a:txBody>
                    <a:bodyPr/>
                    <a:lstStyle/>
                    <a:p>
                      <a:pPr marL="0" marR="0">
                        <a:lnSpc>
                          <a:spcPct val="200000"/>
                        </a:lnSpc>
                        <a:spcBef>
                          <a:spcPts val="0"/>
                        </a:spcBef>
                        <a:spcAft>
                          <a:spcPts val="0"/>
                        </a:spcAft>
                      </a:pPr>
                      <a:r>
                        <a:rPr lang="en-US" sz="1400" b="1" dirty="0">
                          <a:effectLst/>
                          <a:latin typeface="Arial" charset="0"/>
                          <a:ea typeface="Arial" charset="0"/>
                          <a:cs typeface="Arial" charset="0"/>
                        </a:rPr>
                        <a:t> </a:t>
                      </a:r>
                      <a:r>
                        <a:rPr lang="en-US" sz="1400" b="1" dirty="0" smtClean="0">
                          <a:effectLst/>
                          <a:latin typeface="Arial" charset="0"/>
                          <a:ea typeface="Arial" charset="0"/>
                          <a:cs typeface="Arial" charset="0"/>
                        </a:rPr>
                        <a:t>Statistic</a:t>
                      </a:r>
                      <a:endParaRPr lang="en-US" sz="1400" b="1" dirty="0">
                        <a:effectLst/>
                        <a:latin typeface="Arial" charset="0"/>
                        <a:ea typeface="Arial" charset="0"/>
                        <a:cs typeface="Arial" charset="0"/>
                      </a:endParaRPr>
                    </a:p>
                  </a:txBody>
                  <a:tcPr marL="0" marR="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200000"/>
                        </a:lnSpc>
                        <a:spcBef>
                          <a:spcPts val="0"/>
                        </a:spcBef>
                        <a:spcAft>
                          <a:spcPts val="0"/>
                        </a:spcAft>
                      </a:pPr>
                      <a:r>
                        <a:rPr lang="en-US" sz="1400" b="1" i="0" dirty="0" smtClean="0">
                          <a:effectLst/>
                          <a:latin typeface="Arial" charset="0"/>
                          <a:ea typeface="Arial" charset="0"/>
                          <a:cs typeface="Arial" charset="0"/>
                        </a:rPr>
                        <a:t>Model 1</a:t>
                      </a:r>
                      <a:endParaRPr lang="en-US" sz="1400" b="1" i="0" dirty="0">
                        <a:effectLst/>
                        <a:latin typeface="Arial" charset="0"/>
                        <a:ea typeface="Arial" charset="0"/>
                        <a:cs typeface="Arial" charset="0"/>
                      </a:endParaRPr>
                    </a:p>
                  </a:txBody>
                  <a:tcPr marL="0" marR="0"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200000"/>
                        </a:lnSpc>
                        <a:spcBef>
                          <a:spcPts val="0"/>
                        </a:spcBef>
                        <a:spcAft>
                          <a:spcPts val="0"/>
                        </a:spcAft>
                      </a:pPr>
                      <a:r>
                        <a:rPr lang="en-US" sz="1400" b="1" i="0" dirty="0" smtClean="0">
                          <a:effectLst/>
                          <a:latin typeface="Arial" charset="0"/>
                          <a:ea typeface="Arial" charset="0"/>
                          <a:cs typeface="Arial" charset="0"/>
                        </a:rPr>
                        <a:t>Model 2</a:t>
                      </a:r>
                      <a:endParaRPr lang="en-US" sz="1400" b="1" i="0" dirty="0">
                        <a:effectLst/>
                        <a:latin typeface="Arial" charset="0"/>
                        <a:ea typeface="Arial" charset="0"/>
                        <a:cs typeface="Arial" charset="0"/>
                      </a:endParaRPr>
                    </a:p>
                  </a:txBody>
                  <a:tcPr marL="0" marR="0"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0"/>
                  </a:ext>
                </a:extLst>
              </a:tr>
              <a:tr h="457200">
                <a:tc>
                  <a:txBody>
                    <a:bodyPr/>
                    <a:lstStyle/>
                    <a:p>
                      <a:pPr marL="0" marR="0" algn="l">
                        <a:lnSpc>
                          <a:spcPct val="100000"/>
                        </a:lnSpc>
                        <a:spcBef>
                          <a:spcPts val="0"/>
                        </a:spcBef>
                        <a:spcAft>
                          <a:spcPts val="0"/>
                        </a:spcAft>
                      </a:pPr>
                      <a:r>
                        <a:rPr lang="en-US" sz="1400" dirty="0" smtClean="0">
                          <a:effectLst/>
                          <a:latin typeface="Arial" charset="0"/>
                          <a:ea typeface="Arial" charset="0"/>
                          <a:cs typeface="Arial" charset="0"/>
                        </a:rPr>
                        <a:t>S</a:t>
                      </a:r>
                      <a:endParaRPr lang="en-US" sz="1400" dirty="0">
                        <a:effectLst/>
                        <a:latin typeface="Arial" charset="0"/>
                        <a:ea typeface="Arial" charset="0"/>
                        <a:cs typeface="Arial" charset="0"/>
                      </a:endParaRPr>
                    </a:p>
                  </a:txBody>
                  <a:tcPr marL="82296" marR="82296"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smtClean="0">
                          <a:effectLst/>
                          <a:latin typeface="Arial" charset="0"/>
                          <a:ea typeface="Arial" charset="0"/>
                          <a:cs typeface="Arial" charset="0"/>
                        </a:rPr>
                        <a:t>7.047</a:t>
                      </a:r>
                      <a:endParaRPr lang="en-US" sz="1400" dirty="0">
                        <a:effectLst/>
                        <a:latin typeface="Arial" charset="0"/>
                        <a:ea typeface="Arial" charset="0"/>
                        <a:cs typeface="Arial" charset="0"/>
                      </a:endParaRPr>
                    </a:p>
                  </a:txBody>
                  <a:tcPr marL="82296" marR="82296"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smtClean="0">
                          <a:effectLst/>
                          <a:latin typeface="Arial" charset="0"/>
                          <a:ea typeface="Arial" charset="0"/>
                          <a:cs typeface="Arial" charset="0"/>
                        </a:rPr>
                        <a:t>4.909</a:t>
                      </a:r>
                      <a:endParaRPr lang="en-US" sz="1400" dirty="0">
                        <a:effectLst/>
                        <a:latin typeface="Arial" charset="0"/>
                        <a:ea typeface="Arial" charset="0"/>
                        <a:cs typeface="Arial" charset="0"/>
                      </a:endParaRPr>
                    </a:p>
                  </a:txBody>
                  <a:tcPr marL="82296" marR="82296"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1"/>
                  </a:ext>
                </a:extLst>
              </a:tr>
              <a:tr h="457200">
                <a:tc>
                  <a:txBody>
                    <a:bodyPr/>
                    <a:lstStyle/>
                    <a:p>
                      <a:pPr marL="0" marR="0" algn="l">
                        <a:lnSpc>
                          <a:spcPct val="100000"/>
                        </a:lnSpc>
                        <a:spcBef>
                          <a:spcPts val="0"/>
                        </a:spcBef>
                        <a:spcAft>
                          <a:spcPts val="0"/>
                        </a:spcAft>
                      </a:pPr>
                      <a:r>
                        <a:rPr lang="en-US" sz="1400" i="1" spc="0" dirty="0" smtClean="0">
                          <a:effectLst/>
                          <a:latin typeface="Arial" charset="0"/>
                          <a:ea typeface="Arial" charset="0"/>
                          <a:cs typeface="Arial" charset="0"/>
                        </a:rPr>
                        <a:t>R</a:t>
                      </a:r>
                      <a:r>
                        <a:rPr lang="en-US" sz="1400" spc="0" baseline="30000" dirty="0" smtClean="0">
                          <a:effectLst/>
                          <a:latin typeface="Arial" charset="0"/>
                          <a:ea typeface="Arial" charset="0"/>
                          <a:cs typeface="Arial" charset="0"/>
                        </a:rPr>
                        <a:t>2</a:t>
                      </a:r>
                      <a:endParaRPr lang="en-US" sz="1400" spc="0" baseline="30000" dirty="0">
                        <a:effectLst/>
                        <a:latin typeface="Arial" charset="0"/>
                        <a:ea typeface="Arial" charset="0"/>
                        <a:cs typeface="Arial" charset="0"/>
                      </a:endParaRPr>
                    </a:p>
                  </a:txBody>
                  <a:tcPr marL="82296" marR="82296"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smtClean="0">
                          <a:effectLst/>
                          <a:latin typeface="Arial" charset="0"/>
                          <a:ea typeface="Arial" charset="0"/>
                          <a:cs typeface="Arial" charset="0"/>
                        </a:rPr>
                        <a:t>86.50</a:t>
                      </a:r>
                      <a:endParaRPr lang="en-US" sz="1400" dirty="0">
                        <a:effectLst/>
                        <a:latin typeface="Arial" charset="0"/>
                        <a:ea typeface="Arial" charset="0"/>
                        <a:cs typeface="Arial" charset="0"/>
                      </a:endParaRPr>
                    </a:p>
                  </a:txBody>
                  <a:tcPr marL="82296" marR="82296"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smtClean="0">
                          <a:effectLst/>
                          <a:latin typeface="Arial" charset="0"/>
                          <a:ea typeface="Arial" charset="0"/>
                          <a:cs typeface="Arial" charset="0"/>
                        </a:rPr>
                        <a:t>93.85</a:t>
                      </a:r>
                      <a:endParaRPr lang="en-US" sz="1400" dirty="0">
                        <a:effectLst/>
                        <a:latin typeface="Arial" charset="0"/>
                        <a:ea typeface="Arial" charset="0"/>
                        <a:cs typeface="Arial" charset="0"/>
                      </a:endParaRPr>
                    </a:p>
                  </a:txBody>
                  <a:tcPr marL="82296" marR="82296"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457200">
                <a:tc>
                  <a:txBody>
                    <a:bodyPr/>
                    <a:lstStyle/>
                    <a:p>
                      <a:pPr marL="0" marR="0" algn="l">
                        <a:lnSpc>
                          <a:spcPct val="100000"/>
                        </a:lnSpc>
                        <a:spcBef>
                          <a:spcPts val="0"/>
                        </a:spcBef>
                        <a:spcAft>
                          <a:spcPts val="0"/>
                        </a:spcAft>
                      </a:pPr>
                      <a:r>
                        <a:rPr lang="en-US" sz="1400" i="1" spc="0" dirty="0" smtClean="0">
                          <a:effectLst/>
                          <a:latin typeface="Arial" charset="0"/>
                          <a:ea typeface="Arial" charset="0"/>
                          <a:cs typeface="Arial" charset="0"/>
                        </a:rPr>
                        <a:t>R</a:t>
                      </a:r>
                      <a:r>
                        <a:rPr lang="en-US" sz="1400" spc="0" baseline="30000" dirty="0" smtClean="0">
                          <a:effectLst/>
                          <a:latin typeface="Arial" charset="0"/>
                          <a:ea typeface="Arial" charset="0"/>
                          <a:cs typeface="Arial" charset="0"/>
                        </a:rPr>
                        <a:t>2</a:t>
                      </a:r>
                      <a:r>
                        <a:rPr lang="en-US" sz="1400" spc="0" dirty="0" smtClean="0">
                          <a:effectLst/>
                          <a:latin typeface="Arial" charset="0"/>
                          <a:ea typeface="Arial" charset="0"/>
                          <a:cs typeface="Arial" charset="0"/>
                        </a:rPr>
                        <a:t>(</a:t>
                      </a:r>
                      <a:r>
                        <a:rPr lang="en-US" sz="1400" i="1" spc="0" dirty="0" err="1" smtClean="0">
                          <a:effectLst/>
                          <a:latin typeface="Arial" charset="0"/>
                          <a:ea typeface="Arial" charset="0"/>
                          <a:cs typeface="Arial" charset="0"/>
                        </a:rPr>
                        <a:t>adj</a:t>
                      </a:r>
                      <a:r>
                        <a:rPr lang="en-US" sz="1400" dirty="0" smtClean="0">
                          <a:effectLst/>
                          <a:latin typeface="Arial" charset="0"/>
                          <a:ea typeface="Arial" charset="0"/>
                          <a:cs typeface="Arial" charset="0"/>
                        </a:rPr>
                        <a:t>)</a:t>
                      </a:r>
                      <a:endParaRPr lang="en-US" sz="1400" dirty="0">
                        <a:effectLst/>
                        <a:latin typeface="Arial" charset="0"/>
                        <a:ea typeface="Arial" charset="0"/>
                        <a:cs typeface="Arial" charset="0"/>
                      </a:endParaRPr>
                    </a:p>
                  </a:txBody>
                  <a:tcPr marL="82296" marR="82296"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smtClean="0">
                          <a:effectLst/>
                          <a:latin typeface="Arial" charset="0"/>
                          <a:ea typeface="Arial" charset="0"/>
                          <a:cs typeface="Arial" charset="0"/>
                        </a:rPr>
                        <a:t>86.22</a:t>
                      </a:r>
                      <a:endParaRPr lang="en-US" sz="1400" dirty="0">
                        <a:effectLst/>
                        <a:latin typeface="Arial" charset="0"/>
                        <a:ea typeface="Arial" charset="0"/>
                        <a:cs typeface="Arial" charset="0"/>
                      </a:endParaRPr>
                    </a:p>
                  </a:txBody>
                  <a:tcPr marL="82296" marR="82296"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400" dirty="0" smtClean="0">
                          <a:effectLst/>
                          <a:latin typeface="Arial" charset="0"/>
                          <a:ea typeface="Arial" charset="0"/>
                          <a:cs typeface="Arial" charset="0"/>
                        </a:rPr>
                        <a:t>93.31</a:t>
                      </a:r>
                      <a:endParaRPr lang="en-US" sz="1400" dirty="0">
                        <a:effectLst/>
                        <a:latin typeface="Arial" charset="0"/>
                        <a:ea typeface="Arial" charset="0"/>
                        <a:cs typeface="Arial" charset="0"/>
                      </a:endParaRPr>
                    </a:p>
                  </a:txBody>
                  <a:tcPr marL="82296" marR="82296" marT="0"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3"/>
                  </a:ext>
                </a:extLst>
              </a:tr>
            </a:tbl>
          </a:graphicData>
        </a:graphic>
      </p:graphicFrame>
      <p:sp>
        <p:nvSpPr>
          <p:cNvPr id="22" name="TextBox 21"/>
          <p:cNvSpPr txBox="1"/>
          <p:nvPr/>
        </p:nvSpPr>
        <p:spPr>
          <a:xfrm>
            <a:off x="5029196" y="4382674"/>
            <a:ext cx="3334977" cy="738664"/>
          </a:xfrm>
          <a:prstGeom prst="rect">
            <a:avLst/>
          </a:prstGeom>
          <a:noFill/>
        </p:spPr>
        <p:txBody>
          <a:bodyPr wrap="square" lIns="0" tIns="0" rIns="0" bIns="0" rtlCol="0">
            <a:spAutoFit/>
          </a:bodyPr>
          <a:lstStyle/>
          <a:p>
            <a:r>
              <a:rPr lang="en-US" sz="1600" b="1" dirty="0" smtClean="0">
                <a:solidFill>
                  <a:srgbClr val="873B1F"/>
                </a:solidFill>
                <a:latin typeface="Arial" charset="0"/>
                <a:ea typeface="Arial" charset="0"/>
                <a:cs typeface="Arial" charset="0"/>
              </a:rPr>
              <a:t>Question: </a:t>
            </a:r>
            <a:r>
              <a:rPr lang="en-US" sz="1600" dirty="0" smtClean="0">
                <a:solidFill>
                  <a:srgbClr val="873B1F"/>
                </a:solidFill>
                <a:latin typeface="Arial" charset="0"/>
                <a:ea typeface="Arial" charset="0"/>
                <a:cs typeface="Arial" charset="0"/>
              </a:rPr>
              <a:t>Which measure provides the clearest indication of the improvement produced by Model 2?</a:t>
            </a:r>
            <a:endParaRPr lang="en-US" sz="1600"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649962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9.2 Autoregressive Models</a:t>
            </a:r>
            <a:endParaRPr lang="en-US" dirty="0"/>
          </a:p>
        </p:txBody>
      </p:sp>
      <p:sp>
        <p:nvSpPr>
          <p:cNvPr id="3" name="Content Placeholder 2"/>
          <p:cNvSpPr>
            <a:spLocks noGrp="1"/>
          </p:cNvSpPr>
          <p:nvPr>
            <p:ph idx="1"/>
          </p:nvPr>
        </p:nvSpPr>
        <p:spPr/>
        <p:txBody>
          <a:bodyPr>
            <a:normAutofit/>
          </a:bodyPr>
          <a:lstStyle/>
          <a:p>
            <a:pPr>
              <a:lnSpc>
                <a:spcPct val="100000"/>
              </a:lnSpc>
            </a:pPr>
            <a:r>
              <a:rPr lang="en-US" dirty="0"/>
              <a:t>In exponential smoothing, based forecasts of series upon its own past history. How can we do this in the context of regression?</a:t>
            </a:r>
          </a:p>
          <a:p>
            <a:pPr>
              <a:lnSpc>
                <a:spcPct val="100000"/>
              </a:lnSpc>
            </a:pPr>
            <a:r>
              <a:rPr lang="en-US" dirty="0"/>
              <a:t>We incorporate autoregressive terms into the model. That is: </a:t>
            </a:r>
          </a:p>
          <a:p>
            <a:pPr lvl="1">
              <a:lnSpc>
                <a:spcPct val="100000"/>
              </a:lnSpc>
            </a:pPr>
            <a:r>
              <a:rPr lang="en-US" dirty="0"/>
              <a:t>We create lagged values of the dependent variable and run the regression analysis using these lagged values along with the other variables</a:t>
            </a:r>
            <a:r>
              <a:rPr lang="en-US" dirty="0" smtClean="0"/>
              <a:t>.</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11</a:t>
            </a:fld>
            <a:endParaRPr lang="en-US" dirty="0"/>
          </a:p>
        </p:txBody>
      </p:sp>
      <p:sp>
        <p:nvSpPr>
          <p:cNvPr id="6" name="TextBox 5"/>
          <p:cNvSpPr txBox="1"/>
          <p:nvPr/>
        </p:nvSpPr>
        <p:spPr>
          <a:xfrm>
            <a:off x="685799" y="4321714"/>
            <a:ext cx="7438869" cy="307777"/>
          </a:xfrm>
          <a:prstGeom prst="rect">
            <a:avLst/>
          </a:prstGeom>
          <a:noFill/>
        </p:spPr>
        <p:txBody>
          <a:bodyPr wrap="square" lIns="0" tIns="0" rIns="0" bIns="0" rtlCol="0">
            <a:spAutoFit/>
          </a:bodyPr>
          <a:lstStyle/>
          <a:p>
            <a:r>
              <a:rPr lang="en-US" sz="2000" b="1" dirty="0" smtClean="0">
                <a:solidFill>
                  <a:srgbClr val="873B1F"/>
                </a:solidFill>
                <a:latin typeface="Arial" charset="0"/>
                <a:ea typeface="Arial" charset="0"/>
                <a:cs typeface="Arial" charset="0"/>
              </a:rPr>
              <a:t>Question: </a:t>
            </a:r>
            <a:r>
              <a:rPr lang="en-US" sz="2000" dirty="0" smtClean="0">
                <a:solidFill>
                  <a:srgbClr val="873B1F"/>
                </a:solidFill>
                <a:latin typeface="Arial" charset="0"/>
                <a:ea typeface="Arial" charset="0"/>
                <a:cs typeface="Arial" charset="0"/>
              </a:rPr>
              <a:t>How should we decide which lags to use?</a:t>
            </a:r>
            <a:endParaRPr lang="en-US" sz="2000"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73378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9.2 Autoregressive Models</a:t>
            </a:r>
            <a:endParaRPr lang="en-US" dirty="0"/>
          </a:p>
        </p:txBody>
      </p:sp>
      <p:sp>
        <p:nvSpPr>
          <p:cNvPr id="3" name="Content Placeholder 2"/>
          <p:cNvSpPr>
            <a:spLocks noGrp="1"/>
          </p:cNvSpPr>
          <p:nvPr>
            <p:ph idx="1"/>
          </p:nvPr>
        </p:nvSpPr>
        <p:spPr/>
        <p:txBody>
          <a:bodyPr>
            <a:normAutofit/>
          </a:bodyPr>
          <a:lstStyle/>
          <a:p>
            <a:pPr marL="0" indent="0">
              <a:lnSpc>
                <a:spcPct val="100000"/>
              </a:lnSpc>
              <a:buNone/>
            </a:pPr>
            <a:r>
              <a:rPr lang="en-US" sz="1800" dirty="0"/>
              <a:t>Selecting lagged values for the Walmart example</a:t>
            </a:r>
          </a:p>
          <a:p>
            <a:pPr>
              <a:lnSpc>
                <a:spcPct val="100000"/>
              </a:lnSpc>
            </a:pPr>
            <a:r>
              <a:rPr lang="en-US" sz="1800" dirty="0"/>
              <a:t>There appeared to be a carry-over from one period to the next in the original series</a:t>
            </a:r>
          </a:p>
          <a:p>
            <a:pPr lvl="1">
              <a:lnSpc>
                <a:spcPct val="100000"/>
              </a:lnSpc>
            </a:pPr>
            <a:r>
              <a:rPr lang="en-US" sz="1600" dirty="0"/>
              <a:t>Include lag 1 </a:t>
            </a:r>
          </a:p>
          <a:p>
            <a:pPr>
              <a:lnSpc>
                <a:spcPct val="100000"/>
              </a:lnSpc>
            </a:pPr>
            <a:r>
              <a:rPr lang="en-US" sz="1800" dirty="0"/>
              <a:t>Our analysis of the residuals clearly identified a seasonal pattern</a:t>
            </a:r>
          </a:p>
          <a:p>
            <a:pPr lvl="1">
              <a:lnSpc>
                <a:spcPct val="100000"/>
              </a:lnSpc>
            </a:pPr>
            <a:r>
              <a:rPr lang="en-US" sz="1600" dirty="0"/>
              <a:t>Include lag 4</a:t>
            </a:r>
          </a:p>
          <a:p>
            <a:pPr>
              <a:lnSpc>
                <a:spcPct val="100000"/>
              </a:lnSpc>
            </a:pPr>
            <a:r>
              <a:rPr lang="en-US" sz="1800" dirty="0"/>
              <a:t>Walmart Analysis</a:t>
            </a:r>
          </a:p>
          <a:p>
            <a:pPr lvl="1">
              <a:lnSpc>
                <a:spcPct val="100000"/>
              </a:lnSpc>
            </a:pPr>
            <a:r>
              <a:rPr lang="en-US" sz="1600" dirty="0"/>
              <a:t>Model 3: Include both lags </a:t>
            </a:r>
          </a:p>
          <a:p>
            <a:pPr lvl="1">
              <a:lnSpc>
                <a:spcPct val="100000"/>
              </a:lnSpc>
            </a:pPr>
            <a:r>
              <a:rPr lang="en-US" sz="1600" dirty="0"/>
              <a:t>Model 4: Include only lag 4 </a:t>
            </a:r>
          </a:p>
          <a:p>
            <a:pPr lvl="1">
              <a:lnSpc>
                <a:spcPct val="100000"/>
              </a:lnSpc>
            </a:pPr>
            <a:r>
              <a:rPr lang="en-US" sz="1600" dirty="0"/>
              <a:t>Model 5: Include both lags and the seasonal indicators</a:t>
            </a:r>
          </a:p>
          <a:p>
            <a:pPr lvl="1">
              <a:lnSpc>
                <a:spcPct val="100000"/>
              </a:lnSpc>
            </a:pPr>
            <a:r>
              <a:rPr lang="en-US" sz="1600" dirty="0"/>
              <a:t>Model 6: Include lag 4 and the seasonal indicators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12</a:t>
            </a:fld>
            <a:endParaRPr lang="en-US" dirty="0"/>
          </a:p>
        </p:txBody>
      </p:sp>
    </p:spTree>
    <p:extLst>
      <p:ext uri="{BB962C8B-B14F-4D97-AF65-F5344CB8AC3E}">
        <p14:creationId xmlns:p14="http://schemas.microsoft.com/office/powerpoint/2010/main" val="1563012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2054" b="11241"/>
          <a:stretch/>
        </p:blipFill>
        <p:spPr>
          <a:xfrm>
            <a:off x="655655" y="1868992"/>
            <a:ext cx="6655071" cy="2130252"/>
          </a:xfrm>
          <a:prstGeom prst="rect">
            <a:avLst/>
          </a:prstGeom>
        </p:spPr>
      </p:pic>
      <p:sp>
        <p:nvSpPr>
          <p:cNvPr id="2" name="Title 1"/>
          <p:cNvSpPr>
            <a:spLocks noGrp="1"/>
          </p:cNvSpPr>
          <p:nvPr>
            <p:ph type="title"/>
          </p:nvPr>
        </p:nvSpPr>
        <p:spPr/>
        <p:txBody>
          <a:bodyPr/>
          <a:lstStyle/>
          <a:p>
            <a:r>
              <a:rPr lang="en-US" dirty="0" smtClean="0"/>
              <a:t>9.3 Models with Both Autoregressive and </a:t>
            </a:r>
            <a:br>
              <a:rPr lang="en-US" dirty="0" smtClean="0"/>
            </a:br>
            <a:r>
              <a:rPr lang="en-US" dirty="0" smtClean="0"/>
              <a:t>Regression Components</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13</a:t>
            </a:fld>
            <a:endParaRPr lang="en-US" dirty="0"/>
          </a:p>
        </p:txBody>
      </p:sp>
      <p:sp>
        <p:nvSpPr>
          <p:cNvPr id="10" name="TextBox 9"/>
          <p:cNvSpPr txBox="1"/>
          <p:nvPr/>
        </p:nvSpPr>
        <p:spPr>
          <a:xfrm>
            <a:off x="685799" y="4503839"/>
            <a:ext cx="7438869" cy="615553"/>
          </a:xfrm>
          <a:prstGeom prst="rect">
            <a:avLst/>
          </a:prstGeom>
          <a:noFill/>
        </p:spPr>
        <p:txBody>
          <a:bodyPr wrap="square" lIns="0" tIns="0" rIns="0" bIns="0" rtlCol="0">
            <a:spAutoFit/>
          </a:bodyPr>
          <a:lstStyle/>
          <a:p>
            <a:r>
              <a:rPr lang="en-US" sz="2000" b="1" dirty="0" smtClean="0">
                <a:solidFill>
                  <a:srgbClr val="873B1F"/>
                </a:solidFill>
                <a:latin typeface="Arial" charset="0"/>
                <a:ea typeface="Arial" charset="0"/>
                <a:cs typeface="Arial" charset="0"/>
              </a:rPr>
              <a:t>Question: </a:t>
            </a:r>
            <a:r>
              <a:rPr lang="en-US" sz="2000" dirty="0" smtClean="0">
                <a:solidFill>
                  <a:srgbClr val="873B1F"/>
                </a:solidFill>
                <a:latin typeface="Arial" charset="0"/>
                <a:ea typeface="Arial" charset="0"/>
                <a:cs typeface="Arial" charset="0"/>
              </a:rPr>
              <a:t>Which measure provides a better indication of performance? </a:t>
            </a:r>
            <a:r>
              <a:rPr lang="en-US" sz="2000" i="1" dirty="0" smtClean="0">
                <a:solidFill>
                  <a:srgbClr val="873B1F"/>
                </a:solidFill>
                <a:latin typeface="Arial" charset="0"/>
                <a:ea typeface="Arial" charset="0"/>
                <a:cs typeface="Arial" charset="0"/>
              </a:rPr>
              <a:t>S</a:t>
            </a:r>
            <a:r>
              <a:rPr lang="en-US" sz="2000" dirty="0" smtClean="0">
                <a:solidFill>
                  <a:srgbClr val="873B1F"/>
                </a:solidFill>
                <a:latin typeface="Arial" charset="0"/>
                <a:ea typeface="Arial" charset="0"/>
                <a:cs typeface="Arial" charset="0"/>
              </a:rPr>
              <a:t> or </a:t>
            </a:r>
            <a:r>
              <a:rPr lang="en-US" sz="2000" i="1" dirty="0" smtClean="0">
                <a:solidFill>
                  <a:srgbClr val="873B1F"/>
                </a:solidFill>
                <a:latin typeface="Arial" charset="0"/>
                <a:ea typeface="Arial" charset="0"/>
                <a:cs typeface="Arial" charset="0"/>
              </a:rPr>
              <a:t>R</a:t>
            </a:r>
            <a:r>
              <a:rPr lang="en-US" sz="2000" baseline="30000" dirty="0" smtClean="0">
                <a:solidFill>
                  <a:srgbClr val="873B1F"/>
                </a:solidFill>
                <a:latin typeface="Arial" charset="0"/>
                <a:ea typeface="Arial" charset="0"/>
                <a:cs typeface="Arial" charset="0"/>
              </a:rPr>
              <a:t>2</a:t>
            </a:r>
            <a:r>
              <a:rPr lang="en-US" sz="2000" dirty="0" smtClean="0">
                <a:solidFill>
                  <a:srgbClr val="873B1F"/>
                </a:solidFill>
                <a:latin typeface="Arial" charset="0"/>
                <a:ea typeface="Arial" charset="0"/>
                <a:cs typeface="Arial" charset="0"/>
              </a:rPr>
              <a:t>(</a:t>
            </a:r>
            <a:r>
              <a:rPr lang="en-US" sz="2000" i="1" dirty="0" err="1" smtClean="0">
                <a:solidFill>
                  <a:srgbClr val="873B1F"/>
                </a:solidFill>
                <a:latin typeface="Arial" charset="0"/>
                <a:ea typeface="Arial" charset="0"/>
                <a:cs typeface="Arial" charset="0"/>
              </a:rPr>
              <a:t>adj</a:t>
            </a:r>
            <a:r>
              <a:rPr lang="en-US" sz="2000" dirty="0" smtClean="0">
                <a:solidFill>
                  <a:srgbClr val="873B1F"/>
                </a:solidFill>
                <a:latin typeface="Arial" charset="0"/>
                <a:ea typeface="Arial" charset="0"/>
                <a:cs typeface="Arial" charset="0"/>
              </a:rPr>
              <a:t>)?</a:t>
            </a:r>
            <a:endParaRPr lang="en-US" sz="2000" dirty="0">
              <a:solidFill>
                <a:srgbClr val="873B1F"/>
              </a:solidFill>
              <a:latin typeface="Arial" charset="0"/>
              <a:ea typeface="Arial" charset="0"/>
              <a:cs typeface="Arial" charset="0"/>
            </a:endParaRPr>
          </a:p>
        </p:txBody>
      </p:sp>
      <p:sp>
        <p:nvSpPr>
          <p:cNvPr id="8" name="Content Placeholder 2"/>
          <p:cNvSpPr txBox="1">
            <a:spLocks/>
          </p:cNvSpPr>
          <p:nvPr/>
        </p:nvSpPr>
        <p:spPr>
          <a:xfrm>
            <a:off x="685799" y="1453540"/>
            <a:ext cx="7438869" cy="4154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9163" indent="-919163">
              <a:lnSpc>
                <a:spcPct val="100000"/>
              </a:lnSpc>
              <a:buFont typeface="Arial" panose="020B0604020202020204" pitchFamily="34" charset="0"/>
              <a:buNone/>
            </a:pPr>
            <a:r>
              <a:rPr lang="en-US" sz="1600" b="1" dirty="0" smtClean="0">
                <a:solidFill>
                  <a:srgbClr val="182752"/>
                </a:solidFill>
              </a:rPr>
              <a:t>Table 9.2	</a:t>
            </a:r>
            <a:r>
              <a:rPr lang="en-US" sz="1600" b="1" dirty="0" smtClean="0">
                <a:solidFill>
                  <a:srgbClr val="873B1F"/>
                </a:solidFill>
              </a:rPr>
              <a:t>Summary Statistics for Different Models for Walmart Sales</a:t>
            </a:r>
            <a:endParaRPr lang="en-US" sz="1600" b="1" i="1" dirty="0">
              <a:solidFill>
                <a:srgbClr val="873B1F"/>
              </a:solidFill>
            </a:endParaRPr>
          </a:p>
        </p:txBody>
      </p:sp>
    </p:spTree>
    <p:extLst>
      <p:ext uri="{BB962C8B-B14F-4D97-AF65-F5344CB8AC3E}">
        <p14:creationId xmlns:p14="http://schemas.microsoft.com/office/powerpoint/2010/main" val="1716170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9.4 Selection of Variables</a:t>
            </a:r>
            <a:endParaRPr lang="en-US" dirty="0"/>
          </a:p>
        </p:txBody>
      </p:sp>
      <p:sp>
        <p:nvSpPr>
          <p:cNvPr id="3" name="Content Placeholder 2"/>
          <p:cNvSpPr>
            <a:spLocks noGrp="1"/>
          </p:cNvSpPr>
          <p:nvPr>
            <p:ph idx="1"/>
          </p:nvPr>
        </p:nvSpPr>
        <p:spPr/>
        <p:txBody>
          <a:bodyPr>
            <a:normAutofit/>
          </a:bodyPr>
          <a:lstStyle/>
          <a:p>
            <a:pPr marL="0" indent="0">
              <a:lnSpc>
                <a:spcPct val="100000"/>
              </a:lnSpc>
              <a:buNone/>
            </a:pPr>
            <a:r>
              <a:rPr lang="en-US" dirty="0"/>
              <a:t>Ideally, model selection would be based upon a full knowledge of the relevant variables, BUT</a:t>
            </a:r>
          </a:p>
          <a:p>
            <a:pPr lvl="1">
              <a:lnSpc>
                <a:spcPct val="100000"/>
              </a:lnSpc>
              <a:buClr>
                <a:srgbClr val="873B1F"/>
              </a:buClr>
              <a:buFont typeface="Arial" pitchFamily="34" charset="0"/>
              <a:buChar char="•"/>
            </a:pPr>
            <a:r>
              <a:rPr lang="en-US" sz="2000" dirty="0"/>
              <a:t>Understanding of the process may be incomplete (or close to non-existent!)</a:t>
            </a:r>
          </a:p>
          <a:p>
            <a:pPr lvl="1">
              <a:lnSpc>
                <a:spcPct val="100000"/>
              </a:lnSpc>
              <a:buClr>
                <a:srgbClr val="873B1F"/>
              </a:buClr>
              <a:buFont typeface="Arial" pitchFamily="34" charset="0"/>
              <a:buChar char="•"/>
            </a:pPr>
            <a:r>
              <a:rPr lang="en-US" sz="2000" dirty="0"/>
              <a:t>Data may not be available in time to be useful (e.g. delay in producing macroeconomic measures)</a:t>
            </a:r>
          </a:p>
          <a:p>
            <a:pPr lvl="1">
              <a:lnSpc>
                <a:spcPct val="100000"/>
              </a:lnSpc>
              <a:buClr>
                <a:srgbClr val="873B1F"/>
              </a:buClr>
              <a:buFont typeface="Arial" pitchFamily="34" charset="0"/>
              <a:buChar char="•"/>
            </a:pPr>
            <a:r>
              <a:rPr lang="en-US" sz="2000" dirty="0"/>
              <a:t>The structure of time lags may be </a:t>
            </a:r>
            <a:r>
              <a:rPr lang="en-US" sz="2000" dirty="0" smtClean="0"/>
              <a:t>unknown</a:t>
            </a:r>
            <a:endParaRPr lang="en-US" sz="20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14</a:t>
            </a:fld>
            <a:endParaRPr lang="en-US" dirty="0"/>
          </a:p>
        </p:txBody>
      </p:sp>
      <p:sp>
        <p:nvSpPr>
          <p:cNvPr id="6" name="TextBox 5"/>
          <p:cNvSpPr txBox="1"/>
          <p:nvPr/>
        </p:nvSpPr>
        <p:spPr>
          <a:xfrm>
            <a:off x="685799" y="4321714"/>
            <a:ext cx="7438869" cy="815608"/>
          </a:xfrm>
          <a:prstGeom prst="rect">
            <a:avLst/>
          </a:prstGeom>
          <a:noFill/>
        </p:spPr>
        <p:txBody>
          <a:bodyPr wrap="square" lIns="0" tIns="0" rIns="0" bIns="0" rtlCol="0">
            <a:spAutoFit/>
          </a:bodyPr>
          <a:lstStyle/>
          <a:p>
            <a:r>
              <a:rPr lang="en-US" sz="1600" b="1" dirty="0" smtClean="0">
                <a:solidFill>
                  <a:srgbClr val="873B1F"/>
                </a:solidFill>
                <a:latin typeface="Arial" charset="0"/>
                <a:ea typeface="Arial" charset="0"/>
                <a:cs typeface="Arial" charset="0"/>
              </a:rPr>
              <a:t>Question: </a:t>
            </a:r>
            <a:r>
              <a:rPr lang="en-US" sz="1600" dirty="0" smtClean="0">
                <a:solidFill>
                  <a:srgbClr val="873B1F"/>
                </a:solidFill>
                <a:latin typeface="Arial" charset="0"/>
                <a:ea typeface="Arial" charset="0"/>
                <a:cs typeface="Arial" charset="0"/>
              </a:rPr>
              <a:t>A soft drinks company increases its spending on TV advertising by 20 percent during a three week campaign. Spending then reverts to normal.</a:t>
            </a:r>
          </a:p>
          <a:p>
            <a:pPr marL="233363" indent="-233363">
              <a:spcBef>
                <a:spcPts val="600"/>
              </a:spcBef>
              <a:buFont typeface="Arial" charset="0"/>
              <a:buChar char="•"/>
            </a:pPr>
            <a:r>
              <a:rPr lang="en-US" sz="1600" dirty="0" smtClean="0">
                <a:solidFill>
                  <a:srgbClr val="873B1F"/>
                </a:solidFill>
                <a:latin typeface="Arial" charset="0"/>
                <a:ea typeface="Arial" charset="0"/>
                <a:cs typeface="Arial" charset="0"/>
              </a:rPr>
              <a:t>For how long after the campaign will their market share be higher than usual?</a:t>
            </a:r>
            <a:endParaRPr lang="en-US" sz="1600"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665600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9.4 Selection of Variables</a:t>
            </a:r>
            <a:endParaRPr lang="en-US" dirty="0"/>
          </a:p>
        </p:txBody>
      </p:sp>
      <p:sp>
        <p:nvSpPr>
          <p:cNvPr id="3" name="Content Placeholder 2"/>
          <p:cNvSpPr>
            <a:spLocks noGrp="1"/>
          </p:cNvSpPr>
          <p:nvPr>
            <p:ph idx="1"/>
          </p:nvPr>
        </p:nvSpPr>
        <p:spPr/>
        <p:txBody>
          <a:bodyPr>
            <a:normAutofit/>
          </a:bodyPr>
          <a:lstStyle/>
          <a:p>
            <a:pPr>
              <a:lnSpc>
                <a:spcPct val="100000"/>
              </a:lnSpc>
              <a:spcBef>
                <a:spcPts val="1600"/>
              </a:spcBef>
            </a:pPr>
            <a:r>
              <a:rPr lang="en-US" b="1" i="1" dirty="0" smtClean="0">
                <a:solidFill>
                  <a:srgbClr val="873B1F"/>
                </a:solidFill>
              </a:rPr>
              <a:t>Forward selection</a:t>
            </a:r>
            <a:r>
              <a:rPr lang="en-US" b="1" dirty="0" smtClean="0">
                <a:solidFill>
                  <a:srgbClr val="873B1F"/>
                </a:solidFill>
              </a:rPr>
              <a:t> </a:t>
            </a:r>
            <a:r>
              <a:rPr lang="en-US" dirty="0" smtClean="0"/>
              <a:t>starts by including the variable that has greatest explanatory power (and most significant </a:t>
            </a:r>
            <a:r>
              <a:rPr lang="en-US" i="1" dirty="0" smtClean="0"/>
              <a:t>t</a:t>
            </a:r>
            <a:r>
              <a:rPr lang="en-US" dirty="0" smtClean="0"/>
              <a:t>-value). Next, those variables not yet included in the model are evaluated, and the variable that adds most to the model’s explanatory power is added to the model. This step is then repeated.</a:t>
            </a:r>
          </a:p>
          <a:p>
            <a:pPr>
              <a:lnSpc>
                <a:spcPct val="100000"/>
              </a:lnSpc>
              <a:spcBef>
                <a:spcPts val="1600"/>
              </a:spcBef>
            </a:pPr>
            <a:r>
              <a:rPr lang="en-US" b="1" i="1" dirty="0" smtClean="0">
                <a:solidFill>
                  <a:srgbClr val="873B1F"/>
                </a:solidFill>
              </a:rPr>
              <a:t>Backward selection</a:t>
            </a:r>
            <a:r>
              <a:rPr lang="en-US" b="1" dirty="0" smtClean="0">
                <a:solidFill>
                  <a:srgbClr val="873B1F"/>
                </a:solidFill>
              </a:rPr>
              <a:t> </a:t>
            </a:r>
            <a:r>
              <a:rPr lang="en-US" dirty="0" smtClean="0"/>
              <a:t>starts by including all the variables in the model and then deleting the variable with least explanatory power (and least significant </a:t>
            </a:r>
            <a:r>
              <a:rPr lang="en-US" i="1" dirty="0" smtClean="0"/>
              <a:t>t</a:t>
            </a:r>
            <a:r>
              <a:rPr lang="en-US" dirty="0" smtClean="0"/>
              <a:t>-value). This step is then repeated for the variables remaining in the model.</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15</a:t>
            </a:fld>
            <a:endParaRPr lang="en-US" dirty="0"/>
          </a:p>
        </p:txBody>
      </p:sp>
    </p:spTree>
    <p:extLst>
      <p:ext uri="{BB962C8B-B14F-4D97-AF65-F5344CB8AC3E}">
        <p14:creationId xmlns:p14="http://schemas.microsoft.com/office/powerpoint/2010/main" val="1365586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9.4 Selection of Variables</a:t>
            </a:r>
            <a:endParaRPr lang="en-US" dirty="0"/>
          </a:p>
        </p:txBody>
      </p:sp>
      <p:sp>
        <p:nvSpPr>
          <p:cNvPr id="3" name="Content Placeholder 2"/>
          <p:cNvSpPr>
            <a:spLocks noGrp="1"/>
          </p:cNvSpPr>
          <p:nvPr>
            <p:ph idx="1"/>
          </p:nvPr>
        </p:nvSpPr>
        <p:spPr/>
        <p:txBody>
          <a:bodyPr>
            <a:normAutofit/>
          </a:bodyPr>
          <a:lstStyle/>
          <a:p>
            <a:pPr>
              <a:lnSpc>
                <a:spcPct val="100000"/>
              </a:lnSpc>
              <a:spcBef>
                <a:spcPts val="1600"/>
              </a:spcBef>
            </a:pPr>
            <a:r>
              <a:rPr lang="en-US" b="1" i="1" dirty="0">
                <a:solidFill>
                  <a:srgbClr val="873B1F"/>
                </a:solidFill>
              </a:rPr>
              <a:t>Stepwise regression</a:t>
            </a:r>
            <a:r>
              <a:rPr lang="en-US" b="1" dirty="0">
                <a:solidFill>
                  <a:srgbClr val="873B1F"/>
                </a:solidFill>
              </a:rPr>
              <a:t> </a:t>
            </a:r>
            <a:r>
              <a:rPr lang="en-US" dirty="0"/>
              <a:t>alternately adds a new variable to the model and then evaluates existing variables for possible deletion. When the same variable is successively deleted and immediately added back, the search considers additional variables. The aim is to achieve the highest value of </a:t>
            </a:r>
            <a:r>
              <a:rPr lang="en-US" i="1" dirty="0"/>
              <a:t>R</a:t>
            </a:r>
            <a:r>
              <a:rPr lang="en-US" i="1" baseline="30000" dirty="0"/>
              <a:t>2</a:t>
            </a:r>
            <a:r>
              <a:rPr lang="en-US" dirty="0"/>
              <a:t> at each stage.  </a:t>
            </a:r>
          </a:p>
          <a:p>
            <a:pPr>
              <a:lnSpc>
                <a:spcPct val="100000"/>
              </a:lnSpc>
              <a:spcBef>
                <a:spcPts val="1600"/>
              </a:spcBef>
            </a:pPr>
            <a:r>
              <a:rPr lang="en-US" b="1" i="1" dirty="0">
                <a:solidFill>
                  <a:srgbClr val="873B1F"/>
                </a:solidFill>
              </a:rPr>
              <a:t>Best subsets regression</a:t>
            </a:r>
            <a:r>
              <a:rPr lang="en-US" b="1" dirty="0">
                <a:solidFill>
                  <a:srgbClr val="873B1F"/>
                </a:solidFill>
              </a:rPr>
              <a:t> </a:t>
            </a:r>
            <a:r>
              <a:rPr lang="en-US" dirty="0"/>
              <a:t>considers all possible subsets of the variables and so guarantees the largest possible </a:t>
            </a:r>
            <a:r>
              <a:rPr lang="en-US" i="1" dirty="0"/>
              <a:t>R</a:t>
            </a:r>
            <a:r>
              <a:rPr lang="en-US" i="1" baseline="30000" dirty="0"/>
              <a:t>2 </a:t>
            </a:r>
            <a:r>
              <a:rPr lang="en-US" dirty="0"/>
              <a:t>(or some other preselected criterion). This approach is computationally more expensive than the other ones.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16</a:t>
            </a:fld>
            <a:endParaRPr lang="en-US" dirty="0"/>
          </a:p>
        </p:txBody>
      </p:sp>
    </p:spTree>
    <p:extLst>
      <p:ext uri="{BB962C8B-B14F-4D97-AF65-F5344CB8AC3E}">
        <p14:creationId xmlns:p14="http://schemas.microsoft.com/office/powerpoint/2010/main" val="640762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560" b="6878"/>
          <a:stretch/>
        </p:blipFill>
        <p:spPr>
          <a:xfrm>
            <a:off x="685798" y="1477108"/>
            <a:ext cx="7322587" cy="4486693"/>
          </a:xfrm>
          <a:prstGeom prst="rect">
            <a:avLst/>
          </a:prstGeom>
        </p:spPr>
      </p:pic>
      <p:sp>
        <p:nvSpPr>
          <p:cNvPr id="2" name="Title 1"/>
          <p:cNvSpPr>
            <a:spLocks noGrp="1"/>
          </p:cNvSpPr>
          <p:nvPr>
            <p:ph type="title"/>
          </p:nvPr>
        </p:nvSpPr>
        <p:spPr/>
        <p:txBody>
          <a:bodyPr/>
          <a:lstStyle/>
          <a:p>
            <a:pPr marL="628650" indent="-619125"/>
            <a:r>
              <a:rPr lang="en-US" dirty="0" smtClean="0"/>
              <a:t>9.4	Selection of Variables: Forward and </a:t>
            </a:r>
            <a:br>
              <a:rPr lang="en-US" dirty="0" smtClean="0"/>
            </a:br>
            <a:r>
              <a:rPr lang="en-US" dirty="0" smtClean="0"/>
              <a:t>Backward Selection Procedures Compared</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17</a:t>
            </a:fld>
            <a:endParaRPr lang="en-US" dirty="0"/>
          </a:p>
        </p:txBody>
      </p:sp>
      <p:sp>
        <p:nvSpPr>
          <p:cNvPr id="8" name="Rectangle 7"/>
          <p:cNvSpPr/>
          <p:nvPr/>
        </p:nvSpPr>
        <p:spPr>
          <a:xfrm>
            <a:off x="685797" y="6093361"/>
            <a:ext cx="6348047" cy="153888"/>
          </a:xfrm>
          <a:prstGeom prst="rect">
            <a:avLst/>
          </a:prstGeom>
        </p:spPr>
        <p:txBody>
          <a:bodyPr wrap="square" lIns="0" tIns="0" rIns="0" bIns="0">
            <a:spAutoFit/>
          </a:bodyPr>
          <a:lstStyle/>
          <a:p>
            <a:pPr>
              <a:spcBef>
                <a:spcPts val="1200"/>
              </a:spcBef>
              <a:tabLst>
                <a:tab pos="6278563" algn="r"/>
              </a:tabLst>
            </a:pPr>
            <a:r>
              <a:rPr lang="en-GB" sz="1000" i="1" dirty="0" smtClean="0">
                <a:latin typeface="Arial" charset="0"/>
                <a:ea typeface="Arial" charset="0"/>
                <a:cs typeface="Arial" charset="0"/>
              </a:rPr>
              <a:t>Note: </a:t>
            </a:r>
            <a:r>
              <a:rPr lang="en-GB" sz="1000" dirty="0" smtClean="0">
                <a:latin typeface="Arial" charset="0"/>
                <a:ea typeface="Arial" charset="0"/>
                <a:cs typeface="Arial" charset="0"/>
              </a:rPr>
              <a:t>Dependent Variable: </a:t>
            </a:r>
            <a:r>
              <a:rPr lang="en-GB" sz="1000" i="1" dirty="0" smtClean="0">
                <a:latin typeface="Arial" charset="0"/>
                <a:ea typeface="Arial" charset="0"/>
                <a:cs typeface="Arial" charset="0"/>
              </a:rPr>
              <a:t>Unleaded.	Data</a:t>
            </a:r>
            <a:r>
              <a:rPr lang="en-GB" sz="1000" i="1" dirty="0">
                <a:latin typeface="Arial" charset="0"/>
                <a:ea typeface="Arial" charset="0"/>
                <a:cs typeface="Arial" charset="0"/>
              </a:rPr>
              <a:t>: </a:t>
            </a:r>
            <a:r>
              <a:rPr lang="en-GB" sz="1000" i="1" dirty="0" smtClean="0">
                <a:latin typeface="Arial" charset="0"/>
                <a:ea typeface="Arial" charset="0"/>
                <a:cs typeface="Arial" charset="0"/>
              </a:rPr>
              <a:t>Gas_Prices_2.xlsx</a:t>
            </a:r>
            <a:r>
              <a:rPr lang="en-GB" sz="1000" dirty="0">
                <a:latin typeface="Arial" charset="0"/>
                <a:ea typeface="Arial" charset="0"/>
                <a:cs typeface="Arial" charset="0"/>
              </a:rPr>
              <a:t>; adapted from </a:t>
            </a:r>
            <a:r>
              <a:rPr lang="en-GB" sz="1000" dirty="0" smtClean="0">
                <a:latin typeface="Arial" charset="0"/>
                <a:ea typeface="Arial" charset="0"/>
                <a:cs typeface="Arial" charset="0"/>
              </a:rPr>
              <a:t>SPSS output</a:t>
            </a:r>
            <a:r>
              <a:rPr lang="en-GB" sz="1000" dirty="0">
                <a:latin typeface="Arial" charset="0"/>
                <a:ea typeface="Arial" charset="0"/>
                <a:cs typeface="Arial" charset="0"/>
              </a:rPr>
              <a:t>.</a:t>
            </a:r>
          </a:p>
        </p:txBody>
      </p:sp>
    </p:spTree>
    <p:extLst>
      <p:ext uri="{BB962C8B-B14F-4D97-AF65-F5344CB8AC3E}">
        <p14:creationId xmlns:p14="http://schemas.microsoft.com/office/powerpoint/2010/main" val="1079061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026" b="6159"/>
          <a:stretch/>
        </p:blipFill>
        <p:spPr>
          <a:xfrm>
            <a:off x="685799" y="2260879"/>
            <a:ext cx="7121770" cy="3980646"/>
          </a:xfrm>
          <a:prstGeom prst="rect">
            <a:avLst/>
          </a:prstGeom>
        </p:spPr>
      </p:pic>
      <p:sp>
        <p:nvSpPr>
          <p:cNvPr id="2" name="Title 1"/>
          <p:cNvSpPr>
            <a:spLocks noGrp="1"/>
          </p:cNvSpPr>
          <p:nvPr>
            <p:ph type="title"/>
          </p:nvPr>
        </p:nvSpPr>
        <p:spPr/>
        <p:txBody>
          <a:bodyPr/>
          <a:lstStyle/>
          <a:p>
            <a:r>
              <a:rPr lang="en-US" dirty="0" smtClean="0"/>
              <a:t>9.4 Selection of Variables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18</a:t>
            </a:fld>
            <a:endParaRPr lang="en-US" dirty="0"/>
          </a:p>
        </p:txBody>
      </p:sp>
      <p:sp>
        <p:nvSpPr>
          <p:cNvPr id="9" name="Content Placeholder 2"/>
          <p:cNvSpPr>
            <a:spLocks noGrp="1"/>
          </p:cNvSpPr>
          <p:nvPr>
            <p:ph idx="1"/>
          </p:nvPr>
        </p:nvSpPr>
        <p:spPr>
          <a:xfrm>
            <a:off x="685800" y="1597572"/>
            <a:ext cx="7543800" cy="663307"/>
          </a:xfrm>
        </p:spPr>
        <p:txBody>
          <a:bodyPr>
            <a:normAutofit/>
          </a:bodyPr>
          <a:lstStyle/>
          <a:p>
            <a:pPr marL="0" indent="0">
              <a:buNone/>
            </a:pPr>
            <a:r>
              <a:rPr lang="en-US" sz="1800" b="1" dirty="0" smtClean="0">
                <a:solidFill>
                  <a:srgbClr val="873B1F"/>
                </a:solidFill>
              </a:rPr>
              <a:t>Searching All Possible Models: Best Subset Regression</a:t>
            </a:r>
          </a:p>
          <a:p>
            <a:pPr marL="0" indent="0">
              <a:buNone/>
            </a:pPr>
            <a:r>
              <a:rPr lang="en-US" sz="1600" b="1" dirty="0" smtClean="0">
                <a:solidFill>
                  <a:srgbClr val="873B1F"/>
                </a:solidFill>
              </a:rPr>
              <a:t>Partial Results</a:t>
            </a:r>
            <a:endParaRPr lang="en-US" sz="1600" dirty="0"/>
          </a:p>
        </p:txBody>
      </p:sp>
    </p:spTree>
    <p:extLst>
      <p:ext uri="{BB962C8B-B14F-4D97-AF65-F5344CB8AC3E}">
        <p14:creationId xmlns:p14="http://schemas.microsoft.com/office/powerpoint/2010/main" val="584891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7052"/>
          <a:stretch/>
        </p:blipFill>
        <p:spPr>
          <a:xfrm>
            <a:off x="685798" y="3175279"/>
            <a:ext cx="7359652" cy="2210005"/>
          </a:xfrm>
          <a:prstGeom prst="rect">
            <a:avLst/>
          </a:prstGeom>
        </p:spPr>
      </p:pic>
      <p:sp>
        <p:nvSpPr>
          <p:cNvPr id="2" name="Title 1"/>
          <p:cNvSpPr>
            <a:spLocks noGrp="1"/>
          </p:cNvSpPr>
          <p:nvPr>
            <p:ph type="title"/>
          </p:nvPr>
        </p:nvSpPr>
        <p:spPr/>
        <p:txBody>
          <a:bodyPr/>
          <a:lstStyle/>
          <a:p>
            <a:r>
              <a:rPr lang="en-US" dirty="0" smtClean="0"/>
              <a:t>9.4 Selection of Variables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19</a:t>
            </a:fld>
            <a:endParaRPr lang="en-US" dirty="0"/>
          </a:p>
        </p:txBody>
      </p:sp>
      <p:sp>
        <p:nvSpPr>
          <p:cNvPr id="9" name="Content Placeholder 2"/>
          <p:cNvSpPr>
            <a:spLocks noGrp="1"/>
          </p:cNvSpPr>
          <p:nvPr>
            <p:ph idx="1"/>
          </p:nvPr>
        </p:nvSpPr>
        <p:spPr>
          <a:xfrm>
            <a:off x="685800" y="1597572"/>
            <a:ext cx="7543800" cy="4582566"/>
          </a:xfrm>
        </p:spPr>
        <p:txBody>
          <a:bodyPr>
            <a:normAutofit/>
          </a:bodyPr>
          <a:lstStyle/>
          <a:p>
            <a:pPr marL="0" indent="0">
              <a:buNone/>
            </a:pPr>
            <a:r>
              <a:rPr lang="en-US" sz="1800" b="1" dirty="0" smtClean="0">
                <a:solidFill>
                  <a:srgbClr val="873B1F"/>
                </a:solidFill>
              </a:rPr>
              <a:t>Model Comparison Using a Hold-Out Sample to Compare Models</a:t>
            </a:r>
          </a:p>
          <a:p>
            <a:r>
              <a:rPr lang="en-US" sz="1800" dirty="0"/>
              <a:t>Whenever the sample size is sufficient to allow the use of a hold-out sample this approach should be </a:t>
            </a:r>
            <a:r>
              <a:rPr lang="en-US" sz="1800" dirty="0" smtClean="0"/>
              <a:t>employed</a:t>
            </a:r>
            <a:endParaRPr lang="en-US" sz="1800" dirty="0"/>
          </a:p>
        </p:txBody>
      </p:sp>
      <p:sp>
        <p:nvSpPr>
          <p:cNvPr id="8" name="TextBox 7"/>
          <p:cNvSpPr txBox="1"/>
          <p:nvPr/>
        </p:nvSpPr>
        <p:spPr>
          <a:xfrm>
            <a:off x="685798" y="5584367"/>
            <a:ext cx="7438869" cy="492443"/>
          </a:xfrm>
          <a:prstGeom prst="rect">
            <a:avLst/>
          </a:prstGeom>
          <a:noFill/>
        </p:spPr>
        <p:txBody>
          <a:bodyPr wrap="square" lIns="0" tIns="0" rIns="0" bIns="0" rtlCol="0">
            <a:spAutoFit/>
          </a:bodyPr>
          <a:lstStyle/>
          <a:p>
            <a:r>
              <a:rPr lang="en-US" sz="1600" b="1" dirty="0" smtClean="0">
                <a:solidFill>
                  <a:srgbClr val="873B1F"/>
                </a:solidFill>
                <a:latin typeface="Arial" charset="0"/>
                <a:ea typeface="Arial" charset="0"/>
                <a:cs typeface="Arial" charset="0"/>
              </a:rPr>
              <a:t>Question: </a:t>
            </a:r>
            <a:r>
              <a:rPr lang="en-US" sz="1600" dirty="0" smtClean="0">
                <a:solidFill>
                  <a:srgbClr val="873B1F"/>
                </a:solidFill>
                <a:latin typeface="Arial" charset="0"/>
                <a:ea typeface="Arial" charset="0"/>
                <a:cs typeface="Arial" charset="0"/>
              </a:rPr>
              <a:t>Why does the ARIMA model (the model for simple exponential smoothing) work so much better?</a:t>
            </a:r>
            <a:endParaRPr lang="en-US" sz="1600" dirty="0">
              <a:solidFill>
                <a:srgbClr val="873B1F"/>
              </a:solidFill>
              <a:latin typeface="Arial" charset="0"/>
              <a:ea typeface="Arial" charset="0"/>
              <a:cs typeface="Arial" charset="0"/>
            </a:endParaRPr>
          </a:p>
        </p:txBody>
      </p:sp>
      <p:sp>
        <p:nvSpPr>
          <p:cNvPr id="10" name="Content Placeholder 2"/>
          <p:cNvSpPr txBox="1">
            <a:spLocks/>
          </p:cNvSpPr>
          <p:nvPr/>
        </p:nvSpPr>
        <p:spPr>
          <a:xfrm>
            <a:off x="685798" y="2617631"/>
            <a:ext cx="7438869" cy="36181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9163" indent="-919163">
              <a:lnSpc>
                <a:spcPct val="100000"/>
              </a:lnSpc>
              <a:buFont typeface="Arial" panose="020B0604020202020204" pitchFamily="34" charset="0"/>
              <a:buNone/>
            </a:pPr>
            <a:r>
              <a:rPr lang="en-US" sz="1600" b="1" dirty="0" smtClean="0">
                <a:solidFill>
                  <a:srgbClr val="182752"/>
                </a:solidFill>
              </a:rPr>
              <a:t>Table 9.5	</a:t>
            </a:r>
            <a:r>
              <a:rPr lang="en-US" sz="1600" b="1" dirty="0" smtClean="0">
                <a:solidFill>
                  <a:srgbClr val="873B1F"/>
                </a:solidFill>
              </a:rPr>
              <a:t>Summary Measures </a:t>
            </a:r>
            <a:r>
              <a:rPr lang="en-US" sz="1600" b="1" smtClean="0">
                <a:solidFill>
                  <a:srgbClr val="873B1F"/>
                </a:solidFill>
              </a:rPr>
              <a:t>of One-Step-Ahead Forecast Performance for the ARIMA Scheme and the Selected Models, 2009–2010</a:t>
            </a:r>
            <a:endParaRPr lang="en-US" sz="1600" b="1" i="1" dirty="0">
              <a:solidFill>
                <a:srgbClr val="873B1F"/>
              </a:solidFill>
            </a:endParaRPr>
          </a:p>
        </p:txBody>
      </p:sp>
    </p:spTree>
    <p:extLst>
      <p:ext uri="{BB962C8B-B14F-4D97-AF65-F5344CB8AC3E}">
        <p14:creationId xmlns:p14="http://schemas.microsoft.com/office/powerpoint/2010/main" val="538619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9: Model Building</a:t>
            </a:r>
            <a:endParaRPr lang="en-US" dirty="0"/>
          </a:p>
        </p:txBody>
      </p:sp>
      <p:sp>
        <p:nvSpPr>
          <p:cNvPr id="3" name="Content Placeholder 2"/>
          <p:cNvSpPr>
            <a:spLocks noGrp="1"/>
          </p:cNvSpPr>
          <p:nvPr>
            <p:ph idx="1"/>
          </p:nvPr>
        </p:nvSpPr>
        <p:spPr/>
        <p:txBody>
          <a:bodyPr/>
          <a:lstStyle/>
          <a:p>
            <a:pPr marL="685800" indent="-677863">
              <a:buNone/>
            </a:pPr>
            <a:r>
              <a:rPr lang="en-US" dirty="0" smtClean="0"/>
              <a:t>9.1	Indicator (Dummy) Variables</a:t>
            </a:r>
          </a:p>
          <a:p>
            <a:pPr marL="685800" indent="-677863">
              <a:buNone/>
            </a:pPr>
            <a:r>
              <a:rPr lang="en-US" dirty="0"/>
              <a:t>9</a:t>
            </a:r>
            <a:r>
              <a:rPr lang="en-US" dirty="0" smtClean="0"/>
              <a:t>.2	Autoregressive Models</a:t>
            </a:r>
          </a:p>
          <a:p>
            <a:pPr marL="685800" indent="-677863">
              <a:buNone/>
            </a:pPr>
            <a:r>
              <a:rPr lang="en-US" dirty="0"/>
              <a:t>9</a:t>
            </a:r>
            <a:r>
              <a:rPr lang="en-US" dirty="0" smtClean="0"/>
              <a:t>.3	Models with Both Autoregressive and </a:t>
            </a:r>
            <a:br>
              <a:rPr lang="en-US" dirty="0" smtClean="0"/>
            </a:br>
            <a:r>
              <a:rPr lang="en-US" dirty="0" smtClean="0"/>
              <a:t>Regression Components</a:t>
            </a:r>
          </a:p>
          <a:p>
            <a:pPr marL="685800" indent="-677863">
              <a:buNone/>
            </a:pPr>
            <a:r>
              <a:rPr lang="en-US" dirty="0"/>
              <a:t>9</a:t>
            </a:r>
            <a:r>
              <a:rPr lang="en-US" dirty="0" smtClean="0"/>
              <a:t>.4	Selection of Variables</a:t>
            </a:r>
          </a:p>
          <a:p>
            <a:pPr marL="685800" indent="-677863">
              <a:buNone/>
            </a:pPr>
            <a:r>
              <a:rPr lang="en-US" dirty="0"/>
              <a:t>9</a:t>
            </a:r>
            <a:r>
              <a:rPr lang="en-US" dirty="0" smtClean="0"/>
              <a:t>.5	Multicollinearity and Variable Selection</a:t>
            </a:r>
          </a:p>
          <a:p>
            <a:pPr marL="685800" indent="-677863">
              <a:buNone/>
            </a:pPr>
            <a:r>
              <a:rPr lang="en-US" dirty="0"/>
              <a:t>9</a:t>
            </a:r>
            <a:r>
              <a:rPr lang="en-US" dirty="0" smtClean="0"/>
              <a:t>.6	Nonlinear Models</a:t>
            </a:r>
          </a:p>
          <a:p>
            <a:pPr marL="685800" indent="-677863">
              <a:buNone/>
            </a:pPr>
            <a:r>
              <a:rPr lang="en-US" dirty="0"/>
              <a:t>9</a:t>
            </a:r>
            <a:r>
              <a:rPr lang="en-US" dirty="0" smtClean="0"/>
              <a:t>.7	Outliers and Leverage</a:t>
            </a:r>
          </a:p>
          <a:p>
            <a:pPr marL="685800" indent="-677863">
              <a:buNone/>
            </a:pPr>
            <a:r>
              <a:rPr lang="en-US" dirty="0" smtClean="0"/>
              <a:t>9.8	Intervention Analysis</a:t>
            </a:r>
          </a:p>
          <a:p>
            <a:pPr marL="685800" indent="-677863">
              <a:buNone/>
            </a:pPr>
            <a:r>
              <a:rPr lang="en-US" dirty="0" smtClean="0"/>
              <a:t>9.9	Structural Change and Model Simplification</a:t>
            </a:r>
          </a:p>
          <a:p>
            <a:pPr marL="685800" indent="-677863">
              <a:buNone/>
            </a:pPr>
            <a:r>
              <a:rPr lang="en-US" dirty="0" smtClean="0"/>
              <a:t>9.10</a:t>
            </a:r>
            <a:r>
              <a:rPr lang="en-US" dirty="0"/>
              <a:t>	</a:t>
            </a:r>
            <a:r>
              <a:rPr lang="en-US" dirty="0" smtClean="0"/>
              <a:t>An Update on Forecasting</a:t>
            </a:r>
          </a:p>
          <a:p>
            <a:pPr marL="685800" indent="-677863">
              <a:buNone/>
            </a:pPr>
            <a:r>
              <a:rPr lang="en-US" dirty="0" smtClean="0"/>
              <a:t>9.11	Principles of Regression Model Building</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518" y="3436938"/>
            <a:ext cx="2194560" cy="2743200"/>
          </a:xfrm>
          <a:prstGeom prst="rect">
            <a:avLst/>
          </a:prstGeom>
        </p:spPr>
      </p:pic>
    </p:spTree>
    <p:extLst>
      <p:ext uri="{BB962C8B-B14F-4D97-AF65-F5344CB8AC3E}">
        <p14:creationId xmlns:p14="http://schemas.microsoft.com/office/powerpoint/2010/main" val="1318856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9.4 Selection of Variables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20</a:t>
            </a:fld>
            <a:endParaRPr lang="en-US" dirty="0"/>
          </a:p>
        </p:txBody>
      </p:sp>
      <p:sp>
        <p:nvSpPr>
          <p:cNvPr id="9" name="Content Placeholder 2"/>
          <p:cNvSpPr>
            <a:spLocks noGrp="1"/>
          </p:cNvSpPr>
          <p:nvPr>
            <p:ph idx="1"/>
          </p:nvPr>
        </p:nvSpPr>
        <p:spPr>
          <a:xfrm>
            <a:off x="685800" y="1597572"/>
            <a:ext cx="7543800" cy="4582566"/>
          </a:xfrm>
        </p:spPr>
        <p:txBody>
          <a:bodyPr>
            <a:normAutofit/>
          </a:bodyPr>
          <a:lstStyle/>
          <a:p>
            <a:pPr marL="0" indent="0">
              <a:lnSpc>
                <a:spcPct val="100000"/>
              </a:lnSpc>
              <a:buNone/>
            </a:pPr>
            <a:r>
              <a:rPr lang="en-US" sz="1800" b="1" dirty="0" smtClean="0">
                <a:solidFill>
                  <a:srgbClr val="873B1F"/>
                </a:solidFill>
              </a:rPr>
              <a:t>A Regression Model with Autoregressive Errors</a:t>
            </a:r>
          </a:p>
          <a:p>
            <a:pPr marL="0" indent="0">
              <a:lnSpc>
                <a:spcPct val="100000"/>
              </a:lnSpc>
              <a:buNone/>
            </a:pPr>
            <a:r>
              <a:rPr lang="en-US" sz="1800" b="1" dirty="0"/>
              <a:t>Cochrane-</a:t>
            </a:r>
            <a:r>
              <a:rPr lang="en-US" sz="1800" b="1" dirty="0" err="1"/>
              <a:t>Orcutt</a:t>
            </a:r>
            <a:r>
              <a:rPr lang="en-US" sz="1800" b="1" dirty="0"/>
              <a:t> Model </a:t>
            </a:r>
          </a:p>
          <a:p>
            <a:pPr>
              <a:lnSpc>
                <a:spcPct val="100000"/>
              </a:lnSpc>
            </a:pPr>
            <a:r>
              <a:rPr lang="en-US" sz="1800" dirty="0"/>
              <a:t>Include an error term that depends on the previous error(s):</a:t>
            </a:r>
          </a:p>
          <a:p>
            <a:pPr marL="0" indent="0">
              <a:lnSpc>
                <a:spcPct val="100000"/>
              </a:lnSpc>
              <a:buNone/>
            </a:pPr>
            <a:endParaRPr lang="en-US" sz="1800" dirty="0"/>
          </a:p>
          <a:p>
            <a:pPr marL="0" indent="0">
              <a:lnSpc>
                <a:spcPct val="100000"/>
              </a:lnSpc>
              <a:buNone/>
            </a:pPr>
            <a:endParaRPr lang="en-US" sz="1800" dirty="0"/>
          </a:p>
          <a:p>
            <a:pPr marL="0" indent="0">
              <a:lnSpc>
                <a:spcPct val="100000"/>
              </a:lnSpc>
              <a:buNone/>
            </a:pPr>
            <a:r>
              <a:rPr lang="en-US" sz="1800" b="1" dirty="0"/>
              <a:t>Gas Prices [Example 9.4]</a:t>
            </a:r>
          </a:p>
          <a:p>
            <a:pPr>
              <a:lnSpc>
                <a:spcPct val="100000"/>
              </a:lnSpc>
            </a:pPr>
            <a:r>
              <a:rPr lang="en-US" sz="1800" dirty="0"/>
              <a:t>We arrive at the model:</a:t>
            </a:r>
          </a:p>
          <a:p>
            <a:pPr marL="0" indent="0">
              <a:lnSpc>
                <a:spcPct val="100000"/>
              </a:lnSpc>
              <a:buNone/>
            </a:pPr>
            <a:endParaRPr lang="en-US" sz="1800" dirty="0"/>
          </a:p>
          <a:p>
            <a:pPr>
              <a:lnSpc>
                <a:spcPct val="100000"/>
              </a:lnSpc>
            </a:pPr>
            <a:r>
              <a:rPr lang="en-US" sz="1800" dirty="0" smtClean="0"/>
              <a:t>Error </a:t>
            </a:r>
            <a:r>
              <a:rPr lang="en-US" sz="1800" dirty="0"/>
              <a:t>measures for hold-out sample: </a:t>
            </a:r>
          </a:p>
          <a:p>
            <a:pPr marL="0" indent="0">
              <a:lnSpc>
                <a:spcPct val="100000"/>
              </a:lnSpc>
              <a:buNone/>
            </a:pPr>
            <a:endParaRPr lang="en-US" sz="1800" dirty="0"/>
          </a:p>
        </p:txBody>
      </p:sp>
      <p:graphicFrame>
        <p:nvGraphicFramePr>
          <p:cNvPr id="10" name="Object 9"/>
          <p:cNvGraphicFramePr>
            <a:graphicFrameLocks noChangeAspect="1"/>
          </p:cNvGraphicFramePr>
          <p:nvPr>
            <p:extLst>
              <p:ext uri="{D42A27DB-BD31-4B8C-83A1-F6EECF244321}">
                <p14:modId xmlns:p14="http://schemas.microsoft.com/office/powerpoint/2010/main" val="1087233506"/>
              </p:ext>
            </p:extLst>
          </p:nvPr>
        </p:nvGraphicFramePr>
        <p:xfrm>
          <a:off x="1414622" y="2742892"/>
          <a:ext cx="3099826" cy="713059"/>
        </p:xfrm>
        <a:graphic>
          <a:graphicData uri="http://schemas.openxmlformats.org/presentationml/2006/ole">
            <mc:AlternateContent xmlns:mc="http://schemas.openxmlformats.org/markup-compatibility/2006">
              <mc:Choice xmlns:v="urn:schemas-microsoft-com:vml" Requires="v">
                <p:oleObj spid="_x0000_s52306" name="Equation" r:id="rId3" imgW="1986997" imgH="457659" progId="">
                  <p:embed/>
                </p:oleObj>
              </mc:Choice>
              <mc:Fallback>
                <p:oleObj name="Equation" r:id="rId3" imgW="1986997" imgH="4576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622" y="2742892"/>
                        <a:ext cx="3099826" cy="713059"/>
                      </a:xfrm>
                      <a:prstGeom prst="rect">
                        <a:avLst/>
                      </a:prstGeom>
                      <a:noFill/>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51301606"/>
              </p:ext>
            </p:extLst>
          </p:nvPr>
        </p:nvGraphicFramePr>
        <p:xfrm>
          <a:off x="1414622" y="4340206"/>
          <a:ext cx="6530498" cy="373913"/>
        </p:xfrm>
        <a:graphic>
          <a:graphicData uri="http://schemas.openxmlformats.org/presentationml/2006/ole">
            <mc:AlternateContent xmlns:mc="http://schemas.openxmlformats.org/markup-compatibility/2006">
              <mc:Choice xmlns:v="urn:schemas-microsoft-com:vml" Requires="v">
                <p:oleObj spid="_x0000_s52307" name="Equation" r:id="rId5" imgW="3993038" imgH="228829" progId="">
                  <p:embed/>
                </p:oleObj>
              </mc:Choice>
              <mc:Fallback>
                <p:oleObj name="Equation" r:id="rId5" imgW="3993038" imgH="22882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4622" y="4340206"/>
                        <a:ext cx="6530498" cy="373913"/>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325016962"/>
              </p:ext>
            </p:extLst>
          </p:nvPr>
        </p:nvGraphicFramePr>
        <p:xfrm>
          <a:off x="1414622" y="5168690"/>
          <a:ext cx="4437538" cy="329870"/>
        </p:xfrm>
        <a:graphic>
          <a:graphicData uri="http://schemas.openxmlformats.org/presentationml/2006/ole">
            <mc:AlternateContent xmlns:mc="http://schemas.openxmlformats.org/markup-compatibility/2006">
              <mc:Choice xmlns:v="urn:schemas-microsoft-com:vml" Requires="v">
                <p:oleObj spid="_x0000_s52308" name="Equation" r:id="rId7" imgW="2690531" imgH="200361" progId="">
                  <p:embed/>
                </p:oleObj>
              </mc:Choice>
              <mc:Fallback>
                <p:oleObj name="Equation" r:id="rId7" imgW="2690531" imgH="200361"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4622" y="5168690"/>
                        <a:ext cx="4437538" cy="329870"/>
                      </a:xfrm>
                      <a:prstGeom prst="rect">
                        <a:avLst/>
                      </a:prstGeom>
                      <a:noFill/>
                      <a:extLst/>
                    </p:spPr>
                  </p:pic>
                </p:oleObj>
              </mc:Fallback>
            </mc:AlternateContent>
          </a:graphicData>
        </a:graphic>
      </p:graphicFrame>
    </p:spTree>
    <p:extLst>
      <p:ext uri="{BB962C8B-B14F-4D97-AF65-F5344CB8AC3E}">
        <p14:creationId xmlns:p14="http://schemas.microsoft.com/office/powerpoint/2010/main" val="757400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9.5 Multicollinearity and Variable Selection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597572"/>
                <a:ext cx="7543800" cy="4582566"/>
              </a:xfrm>
            </p:spPr>
            <p:txBody>
              <a:bodyPr>
                <a:normAutofit/>
              </a:bodyPr>
              <a:lstStyle/>
              <a:p>
                <a:pPr>
                  <a:lnSpc>
                    <a:spcPct val="110000"/>
                  </a:lnSpc>
                </a:pPr>
                <a:r>
                  <a:rPr lang="en-US" sz="1800" dirty="0" smtClean="0"/>
                  <a:t>The data display </a:t>
                </a:r>
                <a:r>
                  <a:rPr lang="en-US" sz="1800" i="1" dirty="0"/>
                  <a:t>multicollinearity </a:t>
                </a:r>
                <a:r>
                  <a:rPr lang="en-US" sz="1800" dirty="0"/>
                  <a:t>if some explanatory variables are highly correlated with [linear combinations of] the others.</a:t>
                </a:r>
              </a:p>
              <a:p>
                <a:pPr>
                  <a:lnSpc>
                    <a:spcPct val="110000"/>
                  </a:lnSpc>
                </a:pPr>
                <a:r>
                  <a:rPr lang="en-US" sz="1800" dirty="0" smtClean="0"/>
                  <a:t>Let </a:t>
                </a:r>
                <a14:m>
                  <m:oMath xmlns:m="http://schemas.openxmlformats.org/officeDocument/2006/math">
                    <m:sSubSup>
                      <m:sSubSupPr>
                        <m:ctrlPr>
                          <a:rPr lang="en-US" sz="1800" i="1" smtClean="0">
                            <a:latin typeface="Cambria Math" charset="0"/>
                          </a:rPr>
                        </m:ctrlPr>
                      </m:sSubSupPr>
                      <m:e>
                        <m:r>
                          <a:rPr lang="en-US" sz="1800" b="0" i="1" smtClean="0">
                            <a:latin typeface="Cambria Math" charset="0"/>
                          </a:rPr>
                          <m:t>𝑅</m:t>
                        </m:r>
                      </m:e>
                      <m:sub>
                        <m:r>
                          <a:rPr lang="en-US" sz="1800" b="0" i="1" smtClean="0">
                            <a:latin typeface="Cambria Math" charset="0"/>
                          </a:rPr>
                          <m:t>𝑗</m:t>
                        </m:r>
                      </m:sub>
                      <m:sup>
                        <m:r>
                          <a:rPr lang="en-US" sz="1800" b="0" i="1" smtClean="0">
                            <a:latin typeface="Cambria Math" charset="0"/>
                          </a:rPr>
                          <m:t>2</m:t>
                        </m:r>
                      </m:sup>
                    </m:sSubSup>
                  </m:oMath>
                </a14:m>
                <a:r>
                  <a:rPr lang="en-US" sz="1800" dirty="0" smtClean="0"/>
                  <a:t> denote </a:t>
                </a:r>
                <a:r>
                  <a:rPr lang="en-US" sz="1800" dirty="0"/>
                  <a:t>the coefficient of determination for variable </a:t>
                </a:r>
                <a:r>
                  <a:rPr lang="en-US" sz="1800" i="1" dirty="0" err="1"/>
                  <a:t>X</a:t>
                </a:r>
                <a:r>
                  <a:rPr lang="en-US" sz="1800" i="1" baseline="-25000" dirty="0" err="1"/>
                  <a:t>j</a:t>
                </a:r>
                <a:r>
                  <a:rPr lang="en-US" sz="1800" dirty="0"/>
                  <a:t> on all the other explanatory variables. We define the </a:t>
                </a:r>
                <a:r>
                  <a:rPr lang="en-US" sz="1800" i="1" dirty="0"/>
                  <a:t>Variance Inflation Factor </a:t>
                </a:r>
                <a:r>
                  <a:rPr lang="en-US" sz="1800" dirty="0"/>
                  <a:t>(or</a:t>
                </a:r>
                <a:r>
                  <a:rPr lang="en-US" sz="1800" i="1" dirty="0"/>
                  <a:t> VIF</a:t>
                </a:r>
                <a:r>
                  <a:rPr lang="en-US" sz="1800" dirty="0"/>
                  <a:t>) as:</a:t>
                </a:r>
              </a:p>
              <a:p>
                <a:pPr marL="0" indent="0" algn="ctr">
                  <a:lnSpc>
                    <a:spcPct val="110000"/>
                  </a:lnSpc>
                  <a:buNone/>
                </a:pPr>
                <a:endParaRPr lang="en-US" sz="1800" dirty="0"/>
              </a:p>
              <a:p>
                <a:pPr>
                  <a:lnSpc>
                    <a:spcPct val="110000"/>
                  </a:lnSpc>
                </a:pPr>
                <a:endParaRPr lang="en-US" sz="1800" dirty="0"/>
              </a:p>
              <a:p>
                <a:pPr>
                  <a:lnSpc>
                    <a:spcPct val="110000"/>
                  </a:lnSpc>
                </a:pPr>
                <a:r>
                  <a:rPr lang="en-US" sz="1800" dirty="0"/>
                  <a:t>Guidelines:</a:t>
                </a:r>
              </a:p>
              <a:p>
                <a:pPr lvl="1">
                  <a:lnSpc>
                    <a:spcPct val="110000"/>
                  </a:lnSpc>
                </a:pPr>
                <a:r>
                  <a:rPr lang="en-US" sz="1600" dirty="0"/>
                  <a:t>If </a:t>
                </a:r>
                <a:r>
                  <a:rPr lang="en-US" sz="1600" i="1" dirty="0"/>
                  <a:t>n </a:t>
                </a:r>
                <a:r>
                  <a:rPr lang="en-US" sz="1600" dirty="0"/>
                  <a:t>&lt; 30, consider dropping a variable if its </a:t>
                </a:r>
                <a:r>
                  <a:rPr lang="en-US" sz="1600" i="1" dirty="0"/>
                  <a:t>VIF</a:t>
                </a:r>
                <a:r>
                  <a:rPr lang="en-US" sz="1600" dirty="0"/>
                  <a:t> is greater than 5. </a:t>
                </a:r>
              </a:p>
              <a:p>
                <a:pPr lvl="1">
                  <a:lnSpc>
                    <a:spcPct val="110000"/>
                  </a:lnSpc>
                </a:pPr>
                <a:r>
                  <a:rPr lang="en-US" sz="1600" dirty="0"/>
                  <a:t>If </a:t>
                </a:r>
                <a:r>
                  <a:rPr lang="en-US" sz="1600" i="1" dirty="0"/>
                  <a:t>n</a:t>
                </a:r>
                <a:r>
                  <a:rPr lang="en-US" sz="1600" dirty="0"/>
                  <a:t> ≥ 30, consider dropping a variable if its </a:t>
                </a:r>
                <a:r>
                  <a:rPr lang="en-US" sz="1600" i="1" dirty="0"/>
                  <a:t>VIF</a:t>
                </a:r>
                <a:r>
                  <a:rPr lang="en-US" sz="1600" dirty="0"/>
                  <a:t> is greater than 10</a:t>
                </a:r>
                <a:r>
                  <a:rPr lang="en-US" sz="1600" dirty="0" smtClean="0"/>
                  <a:t>.</a:t>
                </a: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597572"/>
                <a:ext cx="7543800" cy="4582566"/>
              </a:xfrm>
              <a:blipFill rotWithShape="0">
                <a:blip r:embed="rId3"/>
                <a:stretch>
                  <a:fillRect l="-1778" t="-1596"/>
                </a:stretch>
              </a:blipFill>
            </p:spPr>
            <p:txBody>
              <a:bodyPr/>
              <a:lstStyle/>
              <a:p>
                <a:r>
                  <a:rPr lang="en-US">
                    <a:noFill/>
                  </a:rPr>
                  <a:t> </a:t>
                </a:r>
              </a:p>
            </p:txBody>
          </p:sp>
        </mc:Fallback>
      </mc:AlternateContent>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21</a:t>
            </a:fld>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73575324"/>
              </p:ext>
            </p:extLst>
          </p:nvPr>
        </p:nvGraphicFramePr>
        <p:xfrm>
          <a:off x="2692400" y="3261608"/>
          <a:ext cx="1665660" cy="710952"/>
        </p:xfrm>
        <a:graphic>
          <a:graphicData uri="http://schemas.openxmlformats.org/presentationml/2006/ole">
            <mc:AlternateContent xmlns:mc="http://schemas.openxmlformats.org/markup-compatibility/2006">
              <mc:Choice xmlns:v="urn:schemas-microsoft-com:vml" Requires="v">
                <p:oleObj spid="_x0000_s1088" name="Equation" r:id="rId4" imgW="1040948" imgH="444307" progId="">
                  <p:embed/>
                </p:oleObj>
              </mc:Choice>
              <mc:Fallback>
                <p:oleObj name="Equation" r:id="rId4" imgW="1040948" imgH="44430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2400" y="3261608"/>
                        <a:ext cx="1665660" cy="710952"/>
                      </a:xfrm>
                      <a:prstGeom prst="rect">
                        <a:avLst/>
                      </a:prstGeom>
                      <a:noFill/>
                      <a:extLst/>
                    </p:spPr>
                  </p:pic>
                </p:oleObj>
              </mc:Fallback>
            </mc:AlternateContent>
          </a:graphicData>
        </a:graphic>
      </p:graphicFrame>
    </p:spTree>
    <p:extLst>
      <p:ext uri="{BB962C8B-B14F-4D97-AF65-F5344CB8AC3E}">
        <p14:creationId xmlns:p14="http://schemas.microsoft.com/office/powerpoint/2010/main" val="1410900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850" b="6258"/>
          <a:stretch/>
        </p:blipFill>
        <p:spPr>
          <a:xfrm>
            <a:off x="685799" y="2066970"/>
            <a:ext cx="7618627" cy="4142911"/>
          </a:xfrm>
          <a:prstGeom prst="rect">
            <a:avLst/>
          </a:prstGeom>
        </p:spPr>
      </p:pic>
      <p:sp>
        <p:nvSpPr>
          <p:cNvPr id="2" name="Title 1"/>
          <p:cNvSpPr>
            <a:spLocks noGrp="1"/>
          </p:cNvSpPr>
          <p:nvPr>
            <p:ph type="title"/>
          </p:nvPr>
        </p:nvSpPr>
        <p:spPr/>
        <p:txBody>
          <a:bodyPr/>
          <a:lstStyle/>
          <a:p>
            <a:r>
              <a:rPr lang="en-US" dirty="0"/>
              <a:t>9.5 Multicollinearity and Variable Selection</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22</a:t>
            </a:fld>
            <a:endParaRPr lang="en-US" dirty="0"/>
          </a:p>
        </p:txBody>
      </p:sp>
      <p:sp>
        <p:nvSpPr>
          <p:cNvPr id="8" name="Content Placeholder 2"/>
          <p:cNvSpPr txBox="1">
            <a:spLocks/>
          </p:cNvSpPr>
          <p:nvPr/>
        </p:nvSpPr>
        <p:spPr>
          <a:xfrm>
            <a:off x="685799" y="1499444"/>
            <a:ext cx="7438869" cy="36181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9163" indent="-919163">
              <a:lnSpc>
                <a:spcPct val="100000"/>
              </a:lnSpc>
              <a:buFont typeface="Arial" panose="020B0604020202020204" pitchFamily="34" charset="0"/>
              <a:buNone/>
            </a:pPr>
            <a:r>
              <a:rPr lang="en-US" sz="1600" b="1" dirty="0" smtClean="0">
                <a:solidFill>
                  <a:srgbClr val="182752"/>
                </a:solidFill>
              </a:rPr>
              <a:t>Table 9.6	</a:t>
            </a:r>
            <a:r>
              <a:rPr lang="en-US" sz="1600" b="1" dirty="0" smtClean="0">
                <a:solidFill>
                  <a:srgbClr val="873B1F"/>
                </a:solidFill>
              </a:rPr>
              <a:t>VIF Values for the Gas Price Models Obtained by Forward and Backward Selection </a:t>
            </a:r>
            <a:r>
              <a:rPr lang="en-US" sz="1600" dirty="0" smtClean="0">
                <a:solidFill>
                  <a:srgbClr val="873B1F"/>
                </a:solidFill>
              </a:rPr>
              <a:t>(Database: Jan1996–Dec2008)</a:t>
            </a:r>
            <a:endParaRPr lang="en-US" sz="1600" i="1" dirty="0">
              <a:solidFill>
                <a:srgbClr val="873B1F"/>
              </a:solidFill>
            </a:endParaRPr>
          </a:p>
        </p:txBody>
      </p:sp>
    </p:spTree>
    <p:extLst>
      <p:ext uri="{BB962C8B-B14F-4D97-AF65-F5344CB8AC3E}">
        <p14:creationId xmlns:p14="http://schemas.microsoft.com/office/powerpoint/2010/main" val="419174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Multicollinearity and Variable Selection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597572"/>
                <a:ext cx="7543800" cy="4582566"/>
              </a:xfrm>
            </p:spPr>
            <p:txBody>
              <a:bodyPr>
                <a:normAutofit/>
              </a:bodyPr>
              <a:lstStyle/>
              <a:p>
                <a:pPr marL="0" indent="0">
                  <a:buNone/>
                </a:pPr>
                <a:r>
                  <a:rPr lang="en-US" b="1" dirty="0" smtClean="0">
                    <a:solidFill>
                      <a:srgbClr val="873B1F"/>
                    </a:solidFill>
                  </a:rPr>
                  <a:t>Use of Differences</a:t>
                </a:r>
              </a:p>
              <a:p>
                <a:pPr>
                  <a:lnSpc>
                    <a:spcPct val="100000"/>
                  </a:lnSpc>
                </a:pPr>
                <a:r>
                  <a:rPr lang="en-US" sz="1800" dirty="0"/>
                  <a:t>What should we do when a time series contains a strong trend? </a:t>
                </a:r>
              </a:p>
              <a:p>
                <a:pPr>
                  <a:lnSpc>
                    <a:spcPct val="100000"/>
                  </a:lnSpc>
                </a:pPr>
                <a:r>
                  <a:rPr lang="en-US" sz="1800" dirty="0"/>
                  <a:t>Or if the series shows strong persistence leading to strong autocorrelation that decays only slowly?</a:t>
                </a:r>
              </a:p>
              <a:p>
                <a:pPr marL="0" indent="0">
                  <a:lnSpc>
                    <a:spcPct val="100000"/>
                  </a:lnSpc>
                  <a:buNone/>
                </a:pPr>
                <a:r>
                  <a:rPr lang="en-US" sz="1800" dirty="0"/>
                  <a:t>Instead of looking at the original series, consider changes in the series over time. Recall Section 2.6.1.   </a:t>
                </a:r>
              </a:p>
              <a:p>
                <a:pPr>
                  <a:lnSpc>
                    <a:spcPct val="100000"/>
                  </a:lnSpc>
                </a:pPr>
                <a:r>
                  <a:rPr lang="en-US" sz="1800" dirty="0"/>
                  <a:t>The </a:t>
                </a:r>
                <a:r>
                  <a:rPr lang="en-US" sz="1800" i="1" dirty="0"/>
                  <a:t>first difference </a:t>
                </a:r>
                <a:r>
                  <a:rPr lang="en-US" sz="1800" dirty="0" smtClean="0"/>
                  <a:t>is </a:t>
                </a:r>
                <a14:m>
                  <m:oMath xmlns:m="http://schemas.openxmlformats.org/officeDocument/2006/math">
                    <m:sSub>
                      <m:sSubPr>
                        <m:ctrlPr>
                          <a:rPr lang="en-US" sz="1800" i="1" smtClean="0">
                            <a:latin typeface="Cambria Math" charset="0"/>
                          </a:rPr>
                        </m:ctrlPr>
                      </m:sSubPr>
                      <m:e>
                        <m:r>
                          <a:rPr lang="en-US" sz="1800" b="0" i="1" smtClean="0">
                            <a:latin typeface="Cambria Math" charset="0"/>
                          </a:rPr>
                          <m:t>𝐷𝑌</m:t>
                        </m:r>
                      </m:e>
                      <m:sub>
                        <m:r>
                          <a:rPr lang="en-US" sz="1800" b="0" i="1" smtClean="0">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r>
                          <a:rPr lang="en-US" sz="1800" b="0" i="1" smtClean="0">
                            <a:latin typeface="Cambria Math" charset="0"/>
                          </a:rPr>
                          <m:t>−1</m:t>
                        </m:r>
                      </m:sub>
                    </m:sSub>
                  </m:oMath>
                </a14:m>
                <a:endParaRPr lang="en-US" sz="1800" dirty="0"/>
              </a:p>
              <a:p>
                <a:pPr>
                  <a:lnSpc>
                    <a:spcPct val="100000"/>
                  </a:lnSpc>
                </a:pPr>
                <a:r>
                  <a:rPr lang="en-US" sz="1800" dirty="0"/>
                  <a:t>The </a:t>
                </a:r>
                <a:r>
                  <a:rPr lang="en-US" sz="1800" i="1" dirty="0"/>
                  <a:t>growth rate </a:t>
                </a:r>
                <a:r>
                  <a:rPr lang="en-US" sz="1800" dirty="0"/>
                  <a:t>(or percentage change) </a:t>
                </a:r>
                <a:r>
                  <a:rPr lang="en-US" sz="1800" dirty="0" smtClean="0"/>
                  <a:t>is </a:t>
                </a:r>
                <a14:m>
                  <m:oMath xmlns:m="http://schemas.openxmlformats.org/officeDocument/2006/math">
                    <m:sSub>
                      <m:sSubPr>
                        <m:ctrlPr>
                          <a:rPr lang="en-US" sz="1800" i="1" smtClean="0">
                            <a:latin typeface="Cambria Math" charset="0"/>
                          </a:rPr>
                        </m:ctrlPr>
                      </m:sSubPr>
                      <m:e>
                        <m:r>
                          <a:rPr lang="en-US" sz="1800" b="0" i="1" smtClean="0">
                            <a:latin typeface="Cambria Math" charset="0"/>
                          </a:rPr>
                          <m:t>𝐺𝑌</m:t>
                        </m:r>
                      </m:e>
                      <m:sub>
                        <m:r>
                          <a:rPr lang="en-US" sz="1800" b="0" i="1" smtClean="0">
                            <a:latin typeface="Cambria Math" charset="0"/>
                          </a:rPr>
                          <m:t>𝑡</m:t>
                        </m:r>
                      </m:sub>
                    </m:sSub>
                    <m:r>
                      <a:rPr lang="en-US" sz="1800" b="0" i="1" smtClean="0">
                        <a:latin typeface="Cambria Math" charset="0"/>
                      </a:rPr>
                      <m:t>=100</m:t>
                    </m:r>
                    <m:d>
                      <m:dPr>
                        <m:begChr m:val="["/>
                        <m:endChr m:val="]"/>
                        <m:ctrlPr>
                          <a:rPr lang="en-US" sz="1800" b="0" i="1" smtClean="0">
                            <a:latin typeface="Cambria Math" charset="0"/>
                          </a:rPr>
                        </m:ctrlPr>
                      </m:dPr>
                      <m:e>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sub>
                        </m:sSub>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r>
                              <a:rPr lang="en-US" sz="1800" b="0" i="1" smtClean="0">
                                <a:latin typeface="Cambria Math" charset="0"/>
                              </a:rPr>
                              <m:t>−1</m:t>
                            </m:r>
                          </m:sub>
                        </m:sSub>
                      </m:e>
                    </m:d>
                    <m:r>
                      <a:rPr lang="en-US" sz="1800" b="0" i="1" smtClean="0">
                        <a:latin typeface="Cambria Math" charset="0"/>
                      </a:rPr>
                      <m:t>/</m:t>
                    </m:r>
                    <m:sSub>
                      <m:sSubPr>
                        <m:ctrlPr>
                          <a:rPr lang="en-US" sz="1800" b="0" i="1" smtClean="0">
                            <a:latin typeface="Cambria Math" charset="0"/>
                          </a:rPr>
                        </m:ctrlPr>
                      </m:sSubPr>
                      <m:e>
                        <m:r>
                          <a:rPr lang="en-US" sz="1800" b="0" i="1" smtClean="0">
                            <a:latin typeface="Cambria Math" charset="0"/>
                          </a:rPr>
                          <m:t>𝑌</m:t>
                        </m:r>
                      </m:e>
                      <m:sub>
                        <m:r>
                          <a:rPr lang="en-US" sz="1800" b="0" i="1" smtClean="0">
                            <a:latin typeface="Cambria Math" charset="0"/>
                          </a:rPr>
                          <m:t>𝑡</m:t>
                        </m:r>
                        <m:r>
                          <a:rPr lang="en-US" sz="1800" b="0" i="1" smtClean="0">
                            <a:latin typeface="Cambria Math" charset="0"/>
                          </a:rPr>
                          <m:t>−1</m:t>
                        </m:r>
                      </m:sub>
                    </m:sSub>
                  </m:oMath>
                </a14:m>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597572"/>
                <a:ext cx="7543800" cy="4582566"/>
              </a:xfrm>
              <a:blipFill rotWithShape="0">
                <a:blip r:embed="rId2"/>
                <a:stretch>
                  <a:fillRect l="-2102" t="-2261"/>
                </a:stretch>
              </a:blipFill>
            </p:spPr>
            <p:txBody>
              <a:bodyPr/>
              <a:lstStyle/>
              <a:p>
                <a:r>
                  <a:rPr lang="en-US">
                    <a:noFill/>
                  </a:rPr>
                  <a:t> </a:t>
                </a:r>
              </a:p>
            </p:txBody>
          </p:sp>
        </mc:Fallback>
      </mc:AlternateContent>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23</a:t>
            </a:fld>
            <a:endParaRPr lang="en-US" dirty="0"/>
          </a:p>
        </p:txBody>
      </p:sp>
      <p:sp>
        <p:nvSpPr>
          <p:cNvPr id="8" name="TextBox 7"/>
          <p:cNvSpPr txBox="1"/>
          <p:nvPr/>
        </p:nvSpPr>
        <p:spPr>
          <a:xfrm>
            <a:off x="685798" y="5076367"/>
            <a:ext cx="7438869" cy="553998"/>
          </a:xfrm>
          <a:prstGeom prst="rect">
            <a:avLst/>
          </a:prstGeom>
          <a:noFill/>
        </p:spPr>
        <p:txBody>
          <a:bodyPr wrap="square" lIns="0" tIns="0" rIns="0" bIns="0" rtlCol="0">
            <a:spAutoFit/>
          </a:bodyPr>
          <a:lstStyle/>
          <a:p>
            <a:r>
              <a:rPr lang="en-US" dirty="0" smtClean="0">
                <a:solidFill>
                  <a:srgbClr val="873B1F"/>
                </a:solidFill>
                <a:latin typeface="Arial" charset="0"/>
                <a:ea typeface="Arial" charset="0"/>
                <a:cs typeface="Arial" charset="0"/>
              </a:rPr>
              <a:t>Compare the ACF and PACF for the Dulles passengers series (Figure 2.2) and its first differences.</a:t>
            </a:r>
            <a:endParaRPr lang="en-US"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364540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Multicollinearity and Variable Selection</a:t>
            </a:r>
          </a:p>
        </p:txBody>
      </p:sp>
      <p:sp>
        <p:nvSpPr>
          <p:cNvPr id="3" name="Content Placeholder 2"/>
          <p:cNvSpPr>
            <a:spLocks noGrp="1"/>
          </p:cNvSpPr>
          <p:nvPr>
            <p:ph idx="1"/>
          </p:nvPr>
        </p:nvSpPr>
        <p:spPr>
          <a:xfrm>
            <a:off x="685800" y="1597572"/>
            <a:ext cx="7543800" cy="4582566"/>
          </a:xfrm>
        </p:spPr>
        <p:txBody>
          <a:bodyPr>
            <a:normAutofit/>
          </a:bodyPr>
          <a:lstStyle/>
          <a:p>
            <a:pPr marL="0" indent="0">
              <a:buNone/>
            </a:pPr>
            <a:r>
              <a:rPr lang="en-US" sz="1800" b="1" dirty="0" smtClean="0">
                <a:solidFill>
                  <a:srgbClr val="873B1F"/>
                </a:solidFill>
              </a:rPr>
              <a:t>ACF and PACF for Dulles Series</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24</a:t>
            </a:fld>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1173259638"/>
              </p:ext>
            </p:extLst>
          </p:nvPr>
        </p:nvGraphicFramePr>
        <p:xfrm>
          <a:off x="685799" y="1933271"/>
          <a:ext cx="3047999" cy="2031999"/>
        </p:xfrm>
        <a:graphic>
          <a:graphicData uri="http://schemas.openxmlformats.org/presentationml/2006/ole">
            <mc:AlternateContent xmlns:mc="http://schemas.openxmlformats.org/markup-compatibility/2006">
              <mc:Choice xmlns:v="urn:schemas-microsoft-com:vml" Requires="v">
                <p:oleObj spid="_x0000_s54307" name="Graph" r:id="rId3" imgW="5486400" imgH="3657600" progId="">
                  <p:embed/>
                </p:oleObj>
              </mc:Choice>
              <mc:Fallback>
                <p:oleObj name="Graph" r:id="rId3" imgW="5486400" imgH="3657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1933271"/>
                        <a:ext cx="3047999" cy="2031999"/>
                      </a:xfrm>
                      <a:prstGeom prst="rect">
                        <a:avLst/>
                      </a:prstGeom>
                      <a:noFill/>
                      <a:extLst/>
                    </p:spPr>
                  </p:pic>
                </p:oleObj>
              </mc:Fallback>
            </mc:AlternateContent>
          </a:graphicData>
        </a:graphic>
      </p:graphicFrame>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2387" y="1933271"/>
            <a:ext cx="3102132" cy="202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9133" y="4108939"/>
            <a:ext cx="3148482" cy="209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799" y="4108939"/>
            <a:ext cx="3047999" cy="209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167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3557" b="7365"/>
          <a:stretch/>
        </p:blipFill>
        <p:spPr>
          <a:xfrm>
            <a:off x="685799" y="3846443"/>
            <a:ext cx="7412382" cy="2514600"/>
          </a:xfrm>
          <a:prstGeom prst="rect">
            <a:avLst/>
          </a:prstGeom>
        </p:spPr>
      </p:pic>
      <p:sp>
        <p:nvSpPr>
          <p:cNvPr id="2" name="Title 1"/>
          <p:cNvSpPr>
            <a:spLocks noGrp="1"/>
          </p:cNvSpPr>
          <p:nvPr>
            <p:ph type="title"/>
          </p:nvPr>
        </p:nvSpPr>
        <p:spPr/>
        <p:txBody>
          <a:bodyPr/>
          <a:lstStyle/>
          <a:p>
            <a:r>
              <a:rPr lang="en-US" dirty="0"/>
              <a:t>9.5 Multicollinearity and Variable Selection</a:t>
            </a:r>
          </a:p>
        </p:txBody>
      </p:sp>
      <p:sp>
        <p:nvSpPr>
          <p:cNvPr id="3" name="Content Placeholder 2"/>
          <p:cNvSpPr>
            <a:spLocks noGrp="1"/>
          </p:cNvSpPr>
          <p:nvPr>
            <p:ph idx="1"/>
          </p:nvPr>
        </p:nvSpPr>
        <p:spPr>
          <a:xfrm>
            <a:off x="685800" y="1597572"/>
            <a:ext cx="7543800" cy="1712158"/>
          </a:xfrm>
        </p:spPr>
        <p:txBody>
          <a:bodyPr>
            <a:normAutofit/>
          </a:bodyPr>
          <a:lstStyle/>
          <a:p>
            <a:pPr marL="0" indent="0">
              <a:lnSpc>
                <a:spcPct val="100000"/>
              </a:lnSpc>
              <a:buNone/>
            </a:pPr>
            <a:r>
              <a:rPr lang="en-US" b="1" dirty="0" smtClean="0">
                <a:solidFill>
                  <a:srgbClr val="873B1F"/>
                </a:solidFill>
              </a:rPr>
              <a:t>Use of Differences</a:t>
            </a:r>
          </a:p>
          <a:p>
            <a:pPr>
              <a:lnSpc>
                <a:spcPct val="100000"/>
              </a:lnSpc>
            </a:pPr>
            <a:r>
              <a:rPr lang="en-US" sz="1800" dirty="0"/>
              <a:t>If we switch to </a:t>
            </a:r>
            <a:r>
              <a:rPr lang="en-US" sz="1800" i="1" dirty="0" err="1"/>
              <a:t>DY</a:t>
            </a:r>
            <a:r>
              <a:rPr lang="en-US" sz="1800" i="1" baseline="-25000" dirty="0" err="1"/>
              <a:t>t</a:t>
            </a:r>
            <a:r>
              <a:rPr lang="en-US" sz="1800" i="1" baseline="-25000" dirty="0"/>
              <a:t>  </a:t>
            </a:r>
            <a:r>
              <a:rPr lang="en-US" sz="1800" dirty="0"/>
              <a:t>for the dependent variable, we should also consider using differences for the input variables.</a:t>
            </a:r>
          </a:p>
          <a:p>
            <a:pPr>
              <a:lnSpc>
                <a:spcPct val="100000"/>
              </a:lnSpc>
            </a:pPr>
            <a:r>
              <a:rPr lang="en-US" sz="1800" dirty="0"/>
              <a:t>ALWAYS ask: does X have an effect on the </a:t>
            </a:r>
            <a:r>
              <a:rPr lang="en-US" sz="1800" u="sng" dirty="0"/>
              <a:t>level</a:t>
            </a:r>
            <a:r>
              <a:rPr lang="en-US" sz="1800" dirty="0"/>
              <a:t> of Y, or on the </a:t>
            </a:r>
            <a:r>
              <a:rPr lang="en-US" sz="1800" u="sng" dirty="0"/>
              <a:t>change</a:t>
            </a:r>
            <a:r>
              <a:rPr lang="en-US" sz="1800" dirty="0"/>
              <a:t> in Y</a:t>
            </a:r>
            <a:r>
              <a:rPr lang="en-US" sz="1800" dirty="0" smtClean="0"/>
              <a:t>?</a:t>
            </a:r>
            <a:endParaRPr lang="en-US" sz="18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25</a:t>
            </a:fld>
            <a:endParaRPr lang="en-US" dirty="0"/>
          </a:p>
        </p:txBody>
      </p:sp>
      <p:sp>
        <p:nvSpPr>
          <p:cNvPr id="8" name="Content Placeholder 2"/>
          <p:cNvSpPr txBox="1">
            <a:spLocks/>
          </p:cNvSpPr>
          <p:nvPr/>
        </p:nvSpPr>
        <p:spPr>
          <a:xfrm>
            <a:off x="685799" y="3415348"/>
            <a:ext cx="7732643" cy="50554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2338" indent="-922338">
              <a:buFont typeface="Arial" panose="020B0604020202020204" pitchFamily="34" charset="0"/>
              <a:buNone/>
            </a:pPr>
            <a:r>
              <a:rPr lang="en-US" sz="1600" b="1" dirty="0" smtClean="0">
                <a:solidFill>
                  <a:srgbClr val="182752"/>
                </a:solidFill>
              </a:rPr>
              <a:t>Table 9.7</a:t>
            </a:r>
            <a:r>
              <a:rPr lang="en-US" sz="1600" b="1" dirty="0" smtClean="0">
                <a:solidFill>
                  <a:srgbClr val="873B1F"/>
                </a:solidFill>
              </a:rPr>
              <a:t>	Summary Results for Selection Models for Unleaded </a:t>
            </a:r>
            <a:r>
              <a:rPr lang="en-US" sz="1600" b="1" smtClean="0">
                <a:solidFill>
                  <a:srgbClr val="873B1F"/>
                </a:solidFill>
              </a:rPr>
              <a:t>Gasoline Prices, Based Upon Differenced Series (Data: Jan1996–Dec2008)</a:t>
            </a:r>
            <a:endParaRPr lang="en-GB" sz="1600" dirty="0"/>
          </a:p>
        </p:txBody>
      </p:sp>
    </p:spTree>
    <p:extLst>
      <p:ext uri="{BB962C8B-B14F-4D97-AF65-F5344CB8AC3E}">
        <p14:creationId xmlns:p14="http://schemas.microsoft.com/office/powerpoint/2010/main" val="1573476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Multicollinearity and Variable Selection</a:t>
            </a:r>
          </a:p>
        </p:txBody>
      </p:sp>
      <p:sp>
        <p:nvSpPr>
          <p:cNvPr id="3" name="Content Placeholder 2"/>
          <p:cNvSpPr>
            <a:spLocks noGrp="1"/>
          </p:cNvSpPr>
          <p:nvPr>
            <p:ph idx="1"/>
          </p:nvPr>
        </p:nvSpPr>
        <p:spPr>
          <a:xfrm>
            <a:off x="685800" y="1597572"/>
            <a:ext cx="7543800" cy="4526880"/>
          </a:xfrm>
        </p:spPr>
        <p:txBody>
          <a:bodyPr>
            <a:spAutoFit/>
          </a:bodyPr>
          <a:lstStyle/>
          <a:p>
            <a:pPr marL="0" indent="0">
              <a:lnSpc>
                <a:spcPct val="100000"/>
              </a:lnSpc>
              <a:buNone/>
            </a:pPr>
            <a:r>
              <a:rPr lang="en-US" sz="2400" b="1" dirty="0" smtClean="0">
                <a:solidFill>
                  <a:srgbClr val="873B1F"/>
                </a:solidFill>
              </a:rPr>
              <a:t>The Lasso Method in Model Selection</a:t>
            </a:r>
          </a:p>
          <a:p>
            <a:pPr marL="0" indent="0">
              <a:lnSpc>
                <a:spcPct val="100000"/>
              </a:lnSpc>
              <a:buNone/>
            </a:pPr>
            <a:r>
              <a:rPr lang="en-GB" sz="1800" b="1" i="1" dirty="0" smtClean="0"/>
              <a:t>Aim: </a:t>
            </a:r>
            <a:r>
              <a:rPr lang="en-GB" sz="1800" dirty="0" smtClean="0"/>
              <a:t>To </a:t>
            </a:r>
            <a:r>
              <a:rPr lang="en-GB" sz="1800" dirty="0"/>
              <a:t>simplify and stabilize the model when there are many potential explanatory </a:t>
            </a:r>
            <a:r>
              <a:rPr lang="en-GB" sz="1800" dirty="0" smtClean="0"/>
              <a:t>variables</a:t>
            </a:r>
          </a:p>
          <a:p>
            <a:pPr marL="0" indent="0">
              <a:lnSpc>
                <a:spcPct val="100000"/>
              </a:lnSpc>
              <a:spcBef>
                <a:spcPts val="2200"/>
              </a:spcBef>
              <a:buNone/>
            </a:pPr>
            <a:r>
              <a:rPr lang="en-GB" b="1" dirty="0" smtClean="0">
                <a:solidFill>
                  <a:srgbClr val="873B1F"/>
                </a:solidFill>
              </a:rPr>
              <a:t>Steps</a:t>
            </a:r>
            <a:endParaRPr lang="en-GB" b="1" dirty="0">
              <a:solidFill>
                <a:srgbClr val="873B1F"/>
              </a:solidFill>
            </a:endParaRPr>
          </a:p>
          <a:p>
            <a:pPr marL="350838" indent="-350838">
              <a:lnSpc>
                <a:spcPct val="100000"/>
              </a:lnSpc>
              <a:buFont typeface="+mj-lt"/>
              <a:buAutoNum type="arabicPeriod"/>
            </a:pPr>
            <a:r>
              <a:rPr lang="en-GB" sz="1800" dirty="0"/>
              <a:t>Standardize </a:t>
            </a:r>
            <a:r>
              <a:rPr lang="en-GB" sz="1800" dirty="0" smtClean="0"/>
              <a:t>variables</a:t>
            </a:r>
            <a:endParaRPr lang="en-GB" sz="1800" dirty="0"/>
          </a:p>
          <a:p>
            <a:pPr marL="350838" indent="-350838">
              <a:lnSpc>
                <a:spcPct val="100000"/>
              </a:lnSpc>
              <a:spcBef>
                <a:spcPts val="3400"/>
              </a:spcBef>
              <a:buFont typeface="+mj-lt"/>
              <a:buAutoNum type="arabicPeriod"/>
            </a:pPr>
            <a:r>
              <a:rPr lang="en-GB" sz="1800" dirty="0" smtClean="0"/>
              <a:t>Impose </a:t>
            </a:r>
            <a:r>
              <a:rPr lang="en-GB" sz="1800" dirty="0"/>
              <a:t>constraint on coefficients</a:t>
            </a:r>
          </a:p>
          <a:p>
            <a:pPr marL="577850" lvl="1" indent="-227013">
              <a:lnSpc>
                <a:spcPct val="100000"/>
              </a:lnSpc>
              <a:buFont typeface="Symbol" panose="05050102010706020507" pitchFamily="18" charset="2"/>
              <a:buChar char="-"/>
            </a:pPr>
            <a:r>
              <a:rPr lang="en-GB" dirty="0" smtClean="0"/>
              <a:t>This </a:t>
            </a:r>
            <a:r>
              <a:rPr lang="en-GB" dirty="0"/>
              <a:t>drives coefficients towards zero</a:t>
            </a:r>
          </a:p>
          <a:p>
            <a:pPr marL="350838" indent="-350838">
              <a:lnSpc>
                <a:spcPct val="100000"/>
              </a:lnSpc>
              <a:spcBef>
                <a:spcPts val="2200"/>
              </a:spcBef>
              <a:buFont typeface="+mj-lt"/>
              <a:buAutoNum type="arabicPeriod"/>
            </a:pPr>
            <a:r>
              <a:rPr lang="en-GB" sz="1800" dirty="0"/>
              <a:t>Select </a:t>
            </a:r>
            <a:r>
              <a:rPr lang="en-GB" sz="1800" dirty="0" err="1"/>
              <a:t>metaparameter</a:t>
            </a:r>
            <a:r>
              <a:rPr lang="en-GB" sz="1800" dirty="0"/>
              <a:t> </a:t>
            </a:r>
            <a:r>
              <a:rPr lang="en-GB" sz="1800" i="1" dirty="0" smtClean="0"/>
              <a:t>T</a:t>
            </a:r>
            <a:r>
              <a:rPr lang="en-GB" sz="1800" i="1" baseline="-25000" dirty="0" smtClean="0"/>
              <a:t>0</a:t>
            </a:r>
            <a:endParaRPr lang="en-GB" sz="1800" i="1" baseline="-25000" dirty="0"/>
          </a:p>
          <a:p>
            <a:pPr marL="577850" lvl="1">
              <a:lnSpc>
                <a:spcPct val="100000"/>
              </a:lnSpc>
            </a:pPr>
            <a:r>
              <a:rPr lang="en-GB" sz="1600" dirty="0"/>
              <a:t>Interpretable, simplified model with good out-of-sample </a:t>
            </a:r>
            <a:r>
              <a:rPr lang="en-GB" sz="1600" dirty="0" smtClean="0"/>
              <a:t>characteristics</a:t>
            </a:r>
          </a:p>
          <a:p>
            <a:pPr marL="577850" lvl="1">
              <a:lnSpc>
                <a:spcPct val="100000"/>
              </a:lnSpc>
            </a:pPr>
            <a:r>
              <a:rPr lang="en-GB" sz="1600" i="1" dirty="0"/>
              <a:t>T</a:t>
            </a:r>
            <a:r>
              <a:rPr lang="en-GB" sz="1600" i="1" baseline="-25000" dirty="0"/>
              <a:t>0</a:t>
            </a:r>
            <a:r>
              <a:rPr lang="en-GB" sz="1600" i="1" dirty="0"/>
              <a:t> </a:t>
            </a:r>
            <a:r>
              <a:rPr lang="en-GB" sz="1600" dirty="0" smtClean="0"/>
              <a:t>may be selected optimally; the range of values in the table shows the effects of making the lasso more restrictive</a:t>
            </a:r>
            <a:endParaRPr lang="en-GB" sz="16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26</a:t>
            </a:fld>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414109796"/>
              </p:ext>
            </p:extLst>
          </p:nvPr>
        </p:nvGraphicFramePr>
        <p:xfrm>
          <a:off x="2548906" y="2681185"/>
          <a:ext cx="5248275" cy="403225"/>
        </p:xfrm>
        <a:graphic>
          <a:graphicData uri="http://schemas.openxmlformats.org/presentationml/2006/ole">
            <mc:AlternateContent xmlns:mc="http://schemas.openxmlformats.org/markup-compatibility/2006">
              <mc:Choice xmlns:v="urn:schemas-microsoft-com:vml" Requires="v">
                <p:oleObj spid="_x0000_s68679" name="Equation" r:id="rId3" imgW="2984400" imgH="228600" progId="Equation.DSMT4">
                  <p:embed/>
                </p:oleObj>
              </mc:Choice>
              <mc:Fallback>
                <p:oleObj name="Equation" r:id="rId3" imgW="2984400" imgH="228600" progId="Equation.DSMT4">
                  <p:embed/>
                  <p:pic>
                    <p:nvPicPr>
                      <p:cNvPr id="0" name=""/>
                      <p:cNvPicPr>
                        <a:picLocks noChangeAspect="1" noChangeArrowheads="1"/>
                      </p:cNvPicPr>
                      <p:nvPr/>
                    </p:nvPicPr>
                    <p:blipFill>
                      <a:blip r:embed="rId4"/>
                      <a:srcRect/>
                      <a:stretch>
                        <a:fillRect/>
                      </a:stretch>
                    </p:blipFill>
                    <p:spPr bwMode="auto">
                      <a:xfrm>
                        <a:off x="2548906" y="2681185"/>
                        <a:ext cx="5248275" cy="403225"/>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110227991"/>
              </p:ext>
            </p:extLst>
          </p:nvPr>
        </p:nvGraphicFramePr>
        <p:xfrm>
          <a:off x="3416040" y="3313932"/>
          <a:ext cx="4499231" cy="450097"/>
        </p:xfrm>
        <a:graphic>
          <a:graphicData uri="http://schemas.openxmlformats.org/presentationml/2006/ole">
            <mc:AlternateContent xmlns:mc="http://schemas.openxmlformats.org/markup-compatibility/2006">
              <mc:Choice xmlns:v="urn:schemas-microsoft-com:vml" Requires="v">
                <p:oleObj spid="_x0000_s68680" name="Equation" r:id="rId5" imgW="3009900" imgH="254000" progId="Equation.DSMT4">
                  <p:embed/>
                </p:oleObj>
              </mc:Choice>
              <mc:Fallback>
                <p:oleObj name="Equation" r:id="rId5" imgW="3009900" imgH="254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6040" y="3313932"/>
                        <a:ext cx="4499231" cy="450097"/>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888923625"/>
              </p:ext>
            </p:extLst>
          </p:nvPr>
        </p:nvGraphicFramePr>
        <p:xfrm>
          <a:off x="4538624" y="3926218"/>
          <a:ext cx="2660073" cy="417267"/>
        </p:xfrm>
        <a:graphic>
          <a:graphicData uri="http://schemas.openxmlformats.org/presentationml/2006/ole">
            <mc:AlternateContent xmlns:mc="http://schemas.openxmlformats.org/markup-compatibility/2006">
              <mc:Choice xmlns:v="urn:schemas-microsoft-com:vml" Requires="v">
                <p:oleObj spid="_x0000_s68681" name="Equation" r:id="rId7" imgW="1460500" imgH="228600" progId="Equation.DSMT4">
                  <p:embed/>
                </p:oleObj>
              </mc:Choice>
              <mc:Fallback>
                <p:oleObj name="Equation" r:id="rId7" imgW="146050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8624" y="3926218"/>
                        <a:ext cx="2660073" cy="417267"/>
                      </a:xfrm>
                      <a:prstGeom prst="rect">
                        <a:avLst/>
                      </a:prstGeom>
                      <a:noFill/>
                    </p:spPr>
                  </p:pic>
                </p:oleObj>
              </mc:Fallback>
            </mc:AlternateContent>
          </a:graphicData>
        </a:graphic>
      </p:graphicFrame>
    </p:spTree>
    <p:extLst>
      <p:ext uri="{BB962C8B-B14F-4D97-AF65-F5344CB8AC3E}">
        <p14:creationId xmlns:p14="http://schemas.microsoft.com/office/powerpoint/2010/main" val="1303128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108" b="6756"/>
          <a:stretch/>
        </p:blipFill>
        <p:spPr>
          <a:xfrm>
            <a:off x="685796" y="3353470"/>
            <a:ext cx="7004859" cy="3047330"/>
          </a:xfrm>
          <a:prstGeom prst="rect">
            <a:avLst/>
          </a:prstGeom>
        </p:spPr>
      </p:pic>
      <p:sp>
        <p:nvSpPr>
          <p:cNvPr id="2" name="Title 1"/>
          <p:cNvSpPr>
            <a:spLocks noGrp="1"/>
          </p:cNvSpPr>
          <p:nvPr>
            <p:ph type="title"/>
          </p:nvPr>
        </p:nvSpPr>
        <p:spPr/>
        <p:txBody>
          <a:bodyPr/>
          <a:lstStyle/>
          <a:p>
            <a:r>
              <a:rPr lang="en-US" dirty="0"/>
              <a:t>9.5 Multicollinearity and Variable Selection</a:t>
            </a:r>
          </a:p>
        </p:txBody>
      </p:sp>
      <p:sp>
        <p:nvSpPr>
          <p:cNvPr id="3" name="Content Placeholder 2"/>
          <p:cNvSpPr>
            <a:spLocks noGrp="1"/>
          </p:cNvSpPr>
          <p:nvPr>
            <p:ph idx="1"/>
          </p:nvPr>
        </p:nvSpPr>
        <p:spPr>
          <a:xfrm>
            <a:off x="685800" y="1597572"/>
            <a:ext cx="7543800" cy="1374228"/>
          </a:xfrm>
        </p:spPr>
        <p:txBody>
          <a:bodyPr>
            <a:normAutofit/>
          </a:bodyPr>
          <a:lstStyle/>
          <a:p>
            <a:pPr marL="0" indent="0">
              <a:buNone/>
            </a:pPr>
            <a:r>
              <a:rPr lang="en-US" sz="1800" b="1" dirty="0" smtClean="0">
                <a:solidFill>
                  <a:srgbClr val="873B1F"/>
                </a:solidFill>
              </a:rPr>
              <a:t>Lasso – Application to Unleaded Priced</a:t>
            </a:r>
            <a:endParaRPr lang="en-US" sz="1800" b="1" i="1" dirty="0" smtClean="0">
              <a:solidFill>
                <a:srgbClr val="873B1F"/>
              </a:solidFill>
            </a:endParaRPr>
          </a:p>
          <a:p>
            <a:r>
              <a:rPr lang="en-GB" sz="1800" dirty="0" smtClean="0"/>
              <a:t>Group </a:t>
            </a:r>
            <a:r>
              <a:rPr lang="en-GB" sz="1800" i="1" dirty="0" smtClean="0"/>
              <a:t>Lasso</a:t>
            </a:r>
            <a:r>
              <a:rPr lang="en-GB" sz="1800" dirty="0" smtClean="0"/>
              <a:t> applies constraints separately to groups of variables</a:t>
            </a:r>
            <a:endParaRPr lang="en-GB" sz="1800" dirty="0"/>
          </a:p>
          <a:p>
            <a:pPr lvl="1"/>
            <a:r>
              <a:rPr lang="en-GB" sz="1600" dirty="0" smtClean="0"/>
              <a:t>Here, 3 groups: </a:t>
            </a:r>
            <a:r>
              <a:rPr lang="en-GB" sz="1600" dirty="0"/>
              <a:t>lagged </a:t>
            </a:r>
            <a:r>
              <a:rPr lang="en-GB" sz="1600" dirty="0" smtClean="0"/>
              <a:t>Crude, lagged Unleaded, the seven other variables</a:t>
            </a:r>
            <a:endParaRPr lang="en-GB" sz="1600" dirty="0"/>
          </a:p>
          <a:p>
            <a:r>
              <a:rPr lang="en-GB" sz="1800" dirty="0"/>
              <a:t>Regular and Group </a:t>
            </a:r>
            <a:r>
              <a:rPr lang="en-GB" sz="1800" i="1" dirty="0"/>
              <a:t>Lasso </a:t>
            </a:r>
            <a:r>
              <a:rPr lang="en-GB" sz="1800" dirty="0"/>
              <a:t>Analyses of Unleaded Gasoline Prices </a:t>
            </a:r>
            <a:r>
              <a:rPr lang="en-GB" sz="1800" dirty="0" smtClean="0"/>
              <a:t>Data</a:t>
            </a:r>
            <a:endParaRPr lang="en-GB" sz="18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27</a:t>
            </a:fld>
            <a:endParaRPr lang="en-US" dirty="0"/>
          </a:p>
        </p:txBody>
      </p:sp>
      <p:sp>
        <p:nvSpPr>
          <p:cNvPr id="8" name="Content Placeholder 2"/>
          <p:cNvSpPr txBox="1">
            <a:spLocks/>
          </p:cNvSpPr>
          <p:nvPr/>
        </p:nvSpPr>
        <p:spPr>
          <a:xfrm>
            <a:off x="685799" y="3045357"/>
            <a:ext cx="7732643" cy="234556"/>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2338" indent="-922338">
              <a:buFont typeface="Arial" panose="020B0604020202020204" pitchFamily="34" charset="0"/>
              <a:buNone/>
            </a:pPr>
            <a:r>
              <a:rPr lang="en-US" sz="1600" b="1" dirty="0" smtClean="0">
                <a:solidFill>
                  <a:srgbClr val="182752"/>
                </a:solidFill>
              </a:rPr>
              <a:t>Table 9.9</a:t>
            </a:r>
            <a:r>
              <a:rPr lang="en-US" sz="1600" b="1" dirty="0" smtClean="0">
                <a:solidFill>
                  <a:srgbClr val="873B1F"/>
                </a:solidFill>
              </a:rPr>
              <a:t>	Results of Regular and Group Lasso Analyses of Unleaded Gas Prices</a:t>
            </a:r>
            <a:endParaRPr lang="en-GB" sz="1600" dirty="0"/>
          </a:p>
        </p:txBody>
      </p:sp>
    </p:spTree>
    <p:extLst>
      <p:ext uri="{BB962C8B-B14F-4D97-AF65-F5344CB8AC3E}">
        <p14:creationId xmlns:p14="http://schemas.microsoft.com/office/powerpoint/2010/main" val="1145137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9.6 Nonlinear Models</a:t>
            </a:r>
            <a:endParaRPr lang="en-US" dirty="0"/>
          </a:p>
        </p:txBody>
      </p:sp>
      <p:sp>
        <p:nvSpPr>
          <p:cNvPr id="3" name="Content Placeholder 2"/>
          <p:cNvSpPr>
            <a:spLocks noGrp="1"/>
          </p:cNvSpPr>
          <p:nvPr>
            <p:ph idx="1"/>
          </p:nvPr>
        </p:nvSpPr>
        <p:spPr>
          <a:xfrm>
            <a:off x="685800" y="1597572"/>
            <a:ext cx="7543800" cy="723337"/>
          </a:xfrm>
        </p:spPr>
        <p:txBody>
          <a:bodyPr>
            <a:noAutofit/>
          </a:bodyPr>
          <a:lstStyle/>
          <a:p>
            <a:pPr>
              <a:lnSpc>
                <a:spcPct val="100000"/>
              </a:lnSpc>
            </a:pPr>
            <a:r>
              <a:rPr lang="en-GB" dirty="0" smtClean="0"/>
              <a:t>Some relationships are nonlinear – </a:t>
            </a:r>
            <a:br>
              <a:rPr lang="en-GB" dirty="0" smtClean="0"/>
            </a:br>
            <a:r>
              <a:rPr lang="en-GB" dirty="0" smtClean="0"/>
              <a:t>example: Sales vs. Advertising in Figure 9.9. Why?</a:t>
            </a:r>
            <a:endParaRPr lang="en-GB"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28</a:t>
            </a:fld>
            <a:endParaRPr lang="en-US" dirty="0"/>
          </a:p>
        </p:txBody>
      </p:sp>
      <p:sp>
        <p:nvSpPr>
          <p:cNvPr id="9" name="Content Placeholder 2"/>
          <p:cNvSpPr txBox="1">
            <a:spLocks/>
          </p:cNvSpPr>
          <p:nvPr/>
        </p:nvSpPr>
        <p:spPr>
          <a:xfrm>
            <a:off x="685800" y="5655983"/>
            <a:ext cx="7543800" cy="3747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smtClean="0"/>
              <a:t>Fit a polynomial scheme (e.g., quadratic in </a:t>
            </a:r>
            <a:r>
              <a:rPr lang="en-GB" i="1" dirty="0" smtClean="0"/>
              <a:t>X</a:t>
            </a:r>
            <a:r>
              <a:rPr lang="en-GB" dirty="0" smtClean="0"/>
              <a:t> = Advertising)</a:t>
            </a:r>
            <a:endParaRPr lang="en-GB" dirty="0"/>
          </a:p>
        </p:txBody>
      </p:sp>
      <p:pic>
        <p:nvPicPr>
          <p:cNvPr id="5" name="Picture 4"/>
          <p:cNvPicPr>
            <a:picLocks noChangeAspect="1"/>
          </p:cNvPicPr>
          <p:nvPr/>
        </p:nvPicPr>
        <p:blipFill>
          <a:blip r:embed="rId2"/>
          <a:stretch>
            <a:fillRect/>
          </a:stretch>
        </p:blipFill>
        <p:spPr>
          <a:xfrm>
            <a:off x="904461" y="2458742"/>
            <a:ext cx="5105748" cy="3037597"/>
          </a:xfrm>
          <a:prstGeom prst="rect">
            <a:avLst/>
          </a:prstGeom>
        </p:spPr>
      </p:pic>
    </p:spTree>
    <p:extLst>
      <p:ext uri="{BB962C8B-B14F-4D97-AF65-F5344CB8AC3E}">
        <p14:creationId xmlns:p14="http://schemas.microsoft.com/office/powerpoint/2010/main" val="255742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797" y="2358736"/>
            <a:ext cx="7280275" cy="3327818"/>
          </a:xfrm>
          <a:prstGeom prst="rect">
            <a:avLst/>
          </a:prstGeom>
        </p:spPr>
      </p:pic>
      <p:sp>
        <p:nvSpPr>
          <p:cNvPr id="2" name="Title 1"/>
          <p:cNvSpPr>
            <a:spLocks noGrp="1"/>
          </p:cNvSpPr>
          <p:nvPr>
            <p:ph type="title"/>
          </p:nvPr>
        </p:nvSpPr>
        <p:spPr/>
        <p:txBody>
          <a:bodyPr/>
          <a:lstStyle/>
          <a:p>
            <a:r>
              <a:rPr lang="en-US" dirty="0"/>
              <a:t>9.6 Nonlinear Models</a:t>
            </a:r>
          </a:p>
        </p:txBody>
      </p:sp>
      <p:sp>
        <p:nvSpPr>
          <p:cNvPr id="4" name="Content Placeholder 2"/>
          <p:cNvSpPr>
            <a:spLocks noGrp="1"/>
          </p:cNvSpPr>
          <p:nvPr>
            <p:ph idx="1"/>
          </p:nvPr>
        </p:nvSpPr>
        <p:spPr>
          <a:xfrm>
            <a:off x="685800" y="1481328"/>
            <a:ext cx="7543800" cy="318983"/>
          </a:xfrm>
        </p:spPr>
        <p:txBody>
          <a:bodyPr/>
          <a:lstStyle/>
          <a:p>
            <a:pPr marL="0" indent="0">
              <a:buNone/>
            </a:pPr>
            <a:r>
              <a:rPr lang="en-US" b="1" dirty="0" smtClean="0">
                <a:solidFill>
                  <a:srgbClr val="873B1F"/>
                </a:solidFill>
              </a:rPr>
              <a:t>Polynomial Schemes</a:t>
            </a:r>
          </a:p>
        </p:txBody>
      </p:sp>
      <p:sp>
        <p:nvSpPr>
          <p:cNvPr id="5" name="Slide Number Placeholder 4"/>
          <p:cNvSpPr>
            <a:spLocks noGrp="1"/>
          </p:cNvSpPr>
          <p:nvPr>
            <p:ph type="sldNum" sz="quarter" idx="4"/>
          </p:nvPr>
        </p:nvSpPr>
        <p:spPr/>
        <p:txBody>
          <a:bodyPr/>
          <a:lstStyle/>
          <a:p>
            <a:fld id="{9BB7F014-2DB4-4D49-99B4-59FA1294E957}" type="slidenum">
              <a:rPr lang="en-US" smtClean="0"/>
              <a:pPr/>
              <a:t>29</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8" name="Content Placeholder 2"/>
          <p:cNvSpPr txBox="1">
            <a:spLocks/>
          </p:cNvSpPr>
          <p:nvPr/>
        </p:nvSpPr>
        <p:spPr>
          <a:xfrm>
            <a:off x="685800" y="2049518"/>
            <a:ext cx="7543800" cy="309218"/>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1600" b="1" dirty="0" smtClean="0">
                <a:solidFill>
                  <a:srgbClr val="873B1F"/>
                </a:solidFill>
              </a:rPr>
              <a:t>Example 9.7: Linear vs. quadratic models for Sales on Advertising</a:t>
            </a:r>
            <a:endParaRPr lang="en-US" sz="1600" dirty="0" smtClean="0"/>
          </a:p>
        </p:txBody>
      </p:sp>
      <p:sp>
        <p:nvSpPr>
          <p:cNvPr id="9" name="TextBox 8"/>
          <p:cNvSpPr txBox="1"/>
          <p:nvPr/>
        </p:nvSpPr>
        <p:spPr>
          <a:xfrm>
            <a:off x="685798" y="5844693"/>
            <a:ext cx="7280274" cy="492443"/>
          </a:xfrm>
          <a:prstGeom prst="rect">
            <a:avLst/>
          </a:prstGeom>
          <a:noFill/>
        </p:spPr>
        <p:txBody>
          <a:bodyPr wrap="square" lIns="0" tIns="0" rIns="0" bIns="0" rtlCol="0">
            <a:spAutoFit/>
          </a:bodyPr>
          <a:lstStyle/>
          <a:p>
            <a:r>
              <a:rPr lang="en-US" sz="1600" b="1" dirty="0" smtClean="0">
                <a:solidFill>
                  <a:srgbClr val="873B1F"/>
                </a:solidFill>
                <a:latin typeface="Arial" charset="0"/>
                <a:ea typeface="Arial" charset="0"/>
                <a:cs typeface="Arial" charset="0"/>
              </a:rPr>
              <a:t>Question: </a:t>
            </a:r>
            <a:r>
              <a:rPr lang="en-US" sz="1600" dirty="0" smtClean="0">
                <a:solidFill>
                  <a:srgbClr val="873B1F"/>
                </a:solidFill>
                <a:latin typeface="Arial" charset="0"/>
                <a:ea typeface="Arial" charset="0"/>
                <a:cs typeface="Arial" charset="0"/>
              </a:rPr>
              <a:t>Interpret the coefficients. Does the model work for very high advertising expenditures?</a:t>
            </a:r>
            <a:endParaRPr lang="en-US" sz="1600"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990900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9.1 Indicator (Dummy) Variables</a:t>
            </a:r>
            <a:endParaRPr lang="en-US" dirty="0"/>
          </a:p>
        </p:txBody>
      </p:sp>
      <p:sp>
        <p:nvSpPr>
          <p:cNvPr id="3" name="Content Placeholder 2"/>
          <p:cNvSpPr>
            <a:spLocks noGrp="1"/>
          </p:cNvSpPr>
          <p:nvPr>
            <p:ph idx="1"/>
          </p:nvPr>
        </p:nvSpPr>
        <p:spPr/>
        <p:txBody>
          <a:bodyPr>
            <a:normAutofit/>
          </a:bodyPr>
          <a:lstStyle/>
          <a:p>
            <a:pPr>
              <a:lnSpc>
                <a:spcPct val="100000"/>
              </a:lnSpc>
            </a:pPr>
            <a:r>
              <a:rPr lang="en-US" sz="1800" dirty="0"/>
              <a:t>When observations fall into one of two categories, we distinguish them by means of an </a:t>
            </a:r>
            <a:r>
              <a:rPr lang="en-US" sz="1800" i="1" dirty="0"/>
              <a:t>indicator </a:t>
            </a:r>
            <a:r>
              <a:rPr lang="en-US" sz="1800" dirty="0"/>
              <a:t>(</a:t>
            </a:r>
            <a:r>
              <a:rPr lang="en-US" sz="1800" i="1" dirty="0"/>
              <a:t>or dummy</a:t>
            </a:r>
            <a:r>
              <a:rPr lang="en-US" sz="1800" dirty="0"/>
              <a:t>) </a:t>
            </a:r>
            <a:r>
              <a:rPr lang="en-US" sz="1800" i="1" dirty="0"/>
              <a:t>variable</a:t>
            </a:r>
            <a:r>
              <a:rPr lang="en-US" sz="1800" dirty="0"/>
              <a:t>, defined as </a:t>
            </a:r>
          </a:p>
          <a:p>
            <a:pPr marL="0" indent="0">
              <a:lnSpc>
                <a:spcPct val="100000"/>
              </a:lnSpc>
              <a:buNone/>
            </a:pPr>
            <a:r>
              <a:rPr lang="en-US" sz="1800" i="1" dirty="0"/>
              <a:t>	X</a:t>
            </a:r>
            <a:r>
              <a:rPr lang="en-US" sz="1800" dirty="0"/>
              <a:t> = 1 if the observation falls into category A;</a:t>
            </a:r>
          </a:p>
          <a:p>
            <a:pPr marL="0" indent="0">
              <a:lnSpc>
                <a:spcPct val="100000"/>
              </a:lnSpc>
              <a:buNone/>
            </a:pPr>
            <a:r>
              <a:rPr lang="en-US" sz="1800" i="1" dirty="0"/>
              <a:t>	X</a:t>
            </a:r>
            <a:r>
              <a:rPr lang="en-US" sz="1800" dirty="0"/>
              <a:t> = 0 if the observation falls into category B.</a:t>
            </a:r>
          </a:p>
          <a:p>
            <a:pPr>
              <a:lnSpc>
                <a:spcPct val="100000"/>
              </a:lnSpc>
            </a:pPr>
            <a:r>
              <a:rPr lang="en-US" sz="1800" dirty="0"/>
              <a:t>In general, when there are </a:t>
            </a:r>
            <a:r>
              <a:rPr lang="en-US" sz="1800" i="1" dirty="0" smtClean="0"/>
              <a:t>H</a:t>
            </a:r>
            <a:r>
              <a:rPr lang="en-US" sz="1800" dirty="0" smtClean="0"/>
              <a:t> </a:t>
            </a:r>
            <a:r>
              <a:rPr lang="en-US" sz="1800" dirty="0"/>
              <a:t>categories, we need only </a:t>
            </a:r>
            <a:r>
              <a:rPr lang="en-US" sz="1800" dirty="0" smtClean="0"/>
              <a:t>(</a:t>
            </a:r>
            <a:r>
              <a:rPr lang="en-US" sz="1800" i="1" dirty="0" smtClean="0"/>
              <a:t>H</a:t>
            </a:r>
            <a:r>
              <a:rPr lang="en-US" sz="1800" dirty="0" smtClean="0"/>
              <a:t> </a:t>
            </a:r>
            <a:r>
              <a:rPr lang="en-US" sz="1800" dirty="0"/>
              <a:t>– 1) indicator variables, which can be defined as follows:</a:t>
            </a:r>
          </a:p>
          <a:p>
            <a:pPr marL="0" indent="0">
              <a:lnSpc>
                <a:spcPct val="100000"/>
              </a:lnSpc>
              <a:buNone/>
            </a:pPr>
            <a:r>
              <a:rPr lang="en-US" sz="1800" i="1" dirty="0"/>
              <a:t>	X</a:t>
            </a:r>
            <a:r>
              <a:rPr lang="en-US" sz="1800" i="1" baseline="-25000" dirty="0"/>
              <a:t>i</a:t>
            </a:r>
            <a:r>
              <a:rPr lang="en-US" sz="1800" dirty="0"/>
              <a:t> = 1 if the observation falls into the </a:t>
            </a:r>
            <a:r>
              <a:rPr lang="en-US" sz="1800" i="1" dirty="0" err="1"/>
              <a:t>i</a:t>
            </a:r>
            <a:r>
              <a:rPr lang="en-US" sz="1800" dirty="0" err="1"/>
              <a:t>th</a:t>
            </a:r>
            <a:r>
              <a:rPr lang="en-US" sz="1800" dirty="0"/>
              <a:t> category;</a:t>
            </a:r>
          </a:p>
          <a:p>
            <a:pPr marL="0" indent="0">
              <a:lnSpc>
                <a:spcPct val="100000"/>
              </a:lnSpc>
              <a:buNone/>
            </a:pPr>
            <a:r>
              <a:rPr lang="en-US" sz="1800" i="1" dirty="0"/>
              <a:t>	X</a:t>
            </a:r>
            <a:r>
              <a:rPr lang="en-US" sz="1800" i="1" baseline="-25000" dirty="0"/>
              <a:t>i</a:t>
            </a:r>
            <a:r>
              <a:rPr lang="en-US" sz="1800" dirty="0"/>
              <a:t> = 0 otherwise, for </a:t>
            </a:r>
            <a:r>
              <a:rPr lang="en-US" sz="1800" i="1" dirty="0" err="1"/>
              <a:t>i</a:t>
            </a:r>
            <a:r>
              <a:rPr lang="en-US" sz="1800" dirty="0"/>
              <a:t> = 1</a:t>
            </a:r>
            <a:r>
              <a:rPr lang="en-US" sz="1800" dirty="0" smtClean="0"/>
              <a:t>…(</a:t>
            </a:r>
            <a:r>
              <a:rPr lang="en-US" sz="1800" i="1" dirty="0" smtClean="0"/>
              <a:t>H</a:t>
            </a:r>
            <a:r>
              <a:rPr lang="en-US" sz="1800" dirty="0" smtClean="0"/>
              <a:t> </a:t>
            </a:r>
            <a:r>
              <a:rPr lang="en-US" sz="1800" dirty="0"/>
              <a:t>– 1).</a:t>
            </a:r>
          </a:p>
          <a:p>
            <a:pPr>
              <a:lnSpc>
                <a:spcPct val="100000"/>
              </a:lnSpc>
            </a:pPr>
            <a:r>
              <a:rPr lang="en-US" sz="1800" i="1" dirty="0"/>
              <a:t>For example:</a:t>
            </a:r>
          </a:p>
          <a:p>
            <a:pPr marL="0" indent="0">
              <a:lnSpc>
                <a:spcPct val="100000"/>
              </a:lnSpc>
              <a:buNone/>
            </a:pPr>
            <a:r>
              <a:rPr lang="en-US" sz="1800" i="1" dirty="0"/>
              <a:t>	</a:t>
            </a:r>
            <a:r>
              <a:rPr lang="en-US" sz="1800" dirty="0"/>
              <a:t>[X</a:t>
            </a:r>
            <a:r>
              <a:rPr lang="en-US" sz="1800" baseline="-25000" dirty="0"/>
              <a:t>1</a:t>
            </a:r>
            <a:r>
              <a:rPr lang="en-US" sz="1800" dirty="0"/>
              <a:t> = 1, if female and X</a:t>
            </a:r>
            <a:r>
              <a:rPr lang="en-US" sz="1800" baseline="-25000" dirty="0"/>
              <a:t>1</a:t>
            </a:r>
            <a:r>
              <a:rPr lang="en-US" sz="1800" dirty="0"/>
              <a:t> = 0, if male]</a:t>
            </a:r>
          </a:p>
          <a:p>
            <a:pPr marL="233363" indent="0">
              <a:lnSpc>
                <a:spcPct val="100000"/>
              </a:lnSpc>
              <a:buNone/>
            </a:pPr>
            <a:r>
              <a:rPr lang="en-US" sz="1800" dirty="0"/>
              <a:t>achieves the same purpose in model building as</a:t>
            </a:r>
          </a:p>
          <a:p>
            <a:pPr marL="68580" indent="0">
              <a:lnSpc>
                <a:spcPct val="100000"/>
              </a:lnSpc>
              <a:buNone/>
            </a:pPr>
            <a:r>
              <a:rPr lang="en-US" sz="1800" dirty="0"/>
              <a:t>	[X</a:t>
            </a:r>
            <a:r>
              <a:rPr lang="en-US" sz="1800" baseline="-25000" dirty="0"/>
              <a:t>2</a:t>
            </a:r>
            <a:r>
              <a:rPr lang="en-US" sz="1800" dirty="0"/>
              <a:t> = 1, if male and X</a:t>
            </a:r>
            <a:r>
              <a:rPr lang="en-US" sz="1800" baseline="-25000" dirty="0"/>
              <a:t>2</a:t>
            </a:r>
            <a:r>
              <a:rPr lang="en-US" sz="1800" dirty="0"/>
              <a:t> = 0, if female]</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3</a:t>
            </a:fld>
            <a:endParaRPr lang="en-US" dirty="0"/>
          </a:p>
        </p:txBody>
      </p:sp>
    </p:spTree>
    <p:extLst>
      <p:ext uri="{BB962C8B-B14F-4D97-AF65-F5344CB8AC3E}">
        <p14:creationId xmlns:p14="http://schemas.microsoft.com/office/powerpoint/2010/main" val="1718467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798" y="2826961"/>
            <a:ext cx="7648712" cy="1745039"/>
          </a:xfrm>
          <a:prstGeom prst="rect">
            <a:avLst/>
          </a:prstGeom>
        </p:spPr>
      </p:pic>
      <p:sp>
        <p:nvSpPr>
          <p:cNvPr id="2" name="Title 1"/>
          <p:cNvSpPr>
            <a:spLocks noGrp="1"/>
          </p:cNvSpPr>
          <p:nvPr>
            <p:ph type="title"/>
          </p:nvPr>
        </p:nvSpPr>
        <p:spPr/>
        <p:txBody>
          <a:bodyPr/>
          <a:lstStyle/>
          <a:p>
            <a:r>
              <a:rPr lang="en-US" dirty="0"/>
              <a:t>9.6 Nonlinear Models</a:t>
            </a:r>
          </a:p>
        </p:txBody>
      </p:sp>
      <p:sp>
        <p:nvSpPr>
          <p:cNvPr id="4" name="Content Placeholder 2"/>
          <p:cNvSpPr>
            <a:spLocks noGrp="1"/>
          </p:cNvSpPr>
          <p:nvPr>
            <p:ph idx="1"/>
          </p:nvPr>
        </p:nvSpPr>
        <p:spPr>
          <a:xfrm>
            <a:off x="685800" y="1481328"/>
            <a:ext cx="7543800" cy="1102846"/>
          </a:xfrm>
        </p:spPr>
        <p:txBody>
          <a:bodyPr/>
          <a:lstStyle/>
          <a:p>
            <a:pPr marL="0" indent="0">
              <a:buNone/>
            </a:pPr>
            <a:r>
              <a:rPr lang="en-US" b="1" dirty="0" smtClean="0">
                <a:solidFill>
                  <a:srgbClr val="873B1F"/>
                </a:solidFill>
              </a:rPr>
              <a:t>Nonlinear Transformations</a:t>
            </a:r>
          </a:p>
          <a:p>
            <a:pPr>
              <a:lnSpc>
                <a:spcPct val="100000"/>
              </a:lnSpc>
            </a:pPr>
            <a:r>
              <a:rPr lang="en-US" sz="1800" dirty="0"/>
              <a:t>Rather than a polynomial scheme we could transform both </a:t>
            </a:r>
            <a:r>
              <a:rPr lang="en-US" sz="1800" i="1" dirty="0"/>
              <a:t>Sales</a:t>
            </a:r>
            <a:r>
              <a:rPr lang="en-US" sz="1800" dirty="0"/>
              <a:t> and </a:t>
            </a:r>
            <a:r>
              <a:rPr lang="en-US" sz="1800" i="1" dirty="0"/>
              <a:t>Advertising</a:t>
            </a:r>
            <a:r>
              <a:rPr lang="en-US" sz="1800" dirty="0"/>
              <a:t> to logarithms</a:t>
            </a:r>
            <a:r>
              <a:rPr lang="en-US" sz="1800" dirty="0" smtClean="0"/>
              <a:t>.</a:t>
            </a:r>
            <a:endParaRPr lang="en-US" sz="1800"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30</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9" name="TextBox 8"/>
          <p:cNvSpPr txBox="1"/>
          <p:nvPr/>
        </p:nvSpPr>
        <p:spPr>
          <a:xfrm>
            <a:off x="685798" y="5092651"/>
            <a:ext cx="6332221" cy="276999"/>
          </a:xfrm>
          <a:prstGeom prst="rect">
            <a:avLst/>
          </a:prstGeom>
          <a:noFill/>
        </p:spPr>
        <p:txBody>
          <a:bodyPr wrap="square" lIns="0" tIns="0" rIns="0" bIns="0" rtlCol="0">
            <a:spAutoFit/>
          </a:bodyPr>
          <a:lstStyle/>
          <a:p>
            <a:r>
              <a:rPr lang="en-US" b="1" dirty="0" smtClean="0">
                <a:solidFill>
                  <a:srgbClr val="873B1F"/>
                </a:solidFill>
                <a:latin typeface="Arial" charset="0"/>
                <a:ea typeface="Arial" charset="0"/>
                <a:cs typeface="Arial" charset="0"/>
              </a:rPr>
              <a:t>Question: </a:t>
            </a:r>
            <a:r>
              <a:rPr lang="en-US" dirty="0" smtClean="0">
                <a:solidFill>
                  <a:srgbClr val="873B1F"/>
                </a:solidFill>
                <a:latin typeface="Arial" charset="0"/>
                <a:ea typeface="Arial" charset="0"/>
                <a:cs typeface="Arial" charset="0"/>
              </a:rPr>
              <a:t>Which model is better: quadratic or logarithmic?</a:t>
            </a:r>
            <a:endParaRPr lang="en-US"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569012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8741" y="3267917"/>
            <a:ext cx="4863231" cy="2477653"/>
          </a:xfrm>
          <a:prstGeom prst="rect">
            <a:avLst/>
          </a:prstGeom>
        </p:spPr>
      </p:pic>
      <p:sp>
        <p:nvSpPr>
          <p:cNvPr id="2" name="Title 1"/>
          <p:cNvSpPr>
            <a:spLocks noGrp="1"/>
          </p:cNvSpPr>
          <p:nvPr>
            <p:ph type="title"/>
          </p:nvPr>
        </p:nvSpPr>
        <p:spPr/>
        <p:txBody>
          <a:bodyPr/>
          <a:lstStyle/>
          <a:p>
            <a:r>
              <a:rPr lang="en-US" dirty="0"/>
              <a:t>9.6 Nonlinear Models</a:t>
            </a:r>
          </a:p>
        </p:txBody>
      </p:sp>
      <p:sp>
        <p:nvSpPr>
          <p:cNvPr id="4" name="Content Placeholder 2"/>
          <p:cNvSpPr>
            <a:spLocks noGrp="1"/>
          </p:cNvSpPr>
          <p:nvPr>
            <p:ph idx="1"/>
          </p:nvPr>
        </p:nvSpPr>
        <p:spPr>
          <a:xfrm>
            <a:off x="685800" y="1481328"/>
            <a:ext cx="7543800" cy="4698810"/>
          </a:xfrm>
        </p:spPr>
        <p:txBody>
          <a:bodyPr/>
          <a:lstStyle/>
          <a:p>
            <a:pPr marL="0" indent="0">
              <a:buNone/>
            </a:pPr>
            <a:r>
              <a:rPr lang="en-US" b="1" dirty="0" smtClean="0">
                <a:solidFill>
                  <a:srgbClr val="873B1F"/>
                </a:solidFill>
              </a:rPr>
              <a:t>Intrinsically Nonlinear Models</a:t>
            </a:r>
          </a:p>
          <a:p>
            <a:pPr>
              <a:lnSpc>
                <a:spcPct val="100000"/>
              </a:lnSpc>
            </a:pPr>
            <a:r>
              <a:rPr lang="en-US" sz="1800" dirty="0"/>
              <a:t>Some models cannot be transformed into a form that is linear in the parameters. </a:t>
            </a:r>
          </a:p>
          <a:p>
            <a:pPr>
              <a:lnSpc>
                <a:spcPct val="100000"/>
              </a:lnSpc>
            </a:pPr>
            <a:r>
              <a:rPr lang="en-US" sz="1800" dirty="0"/>
              <a:t>Such models may still be fitted by the method of Ordinary Least Squares. See the spreadsheet </a:t>
            </a:r>
            <a:r>
              <a:rPr lang="en-US" sz="1800" i="1" dirty="0" err="1"/>
              <a:t>Trend.xlsm</a:t>
            </a:r>
            <a:r>
              <a:rPr lang="en-US" sz="1800" dirty="0"/>
              <a:t> for an example</a:t>
            </a:r>
            <a:r>
              <a:rPr lang="en-US" sz="1800" dirty="0" smtClean="0"/>
              <a:t>.</a:t>
            </a:r>
            <a:endParaRPr lang="en-US" sz="1800"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31</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9" name="TextBox 8"/>
          <p:cNvSpPr txBox="1"/>
          <p:nvPr/>
        </p:nvSpPr>
        <p:spPr>
          <a:xfrm>
            <a:off x="685799" y="5903139"/>
            <a:ext cx="6332221" cy="276999"/>
          </a:xfrm>
          <a:prstGeom prst="rect">
            <a:avLst/>
          </a:prstGeom>
          <a:noFill/>
        </p:spPr>
        <p:txBody>
          <a:bodyPr wrap="square" lIns="0" tIns="0" rIns="0" bIns="0" rtlCol="0">
            <a:spAutoFit/>
          </a:bodyPr>
          <a:lstStyle/>
          <a:p>
            <a:r>
              <a:rPr lang="en-US" b="1" dirty="0" smtClean="0">
                <a:solidFill>
                  <a:srgbClr val="873B1F"/>
                </a:solidFill>
                <a:latin typeface="Arial" charset="0"/>
                <a:ea typeface="Arial" charset="0"/>
                <a:cs typeface="Arial" charset="0"/>
              </a:rPr>
              <a:t>Question: </a:t>
            </a:r>
            <a:r>
              <a:rPr lang="en-US" dirty="0" smtClean="0">
                <a:solidFill>
                  <a:srgbClr val="873B1F"/>
                </a:solidFill>
                <a:latin typeface="Arial" charset="0"/>
                <a:ea typeface="Arial" charset="0"/>
                <a:cs typeface="Arial" charset="0"/>
              </a:rPr>
              <a:t>What are the principal features of this plot?</a:t>
            </a:r>
            <a:endParaRPr lang="en-US"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938047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7445" r="17135" b="2040"/>
          <a:stretch/>
        </p:blipFill>
        <p:spPr>
          <a:xfrm>
            <a:off x="1974016" y="2773017"/>
            <a:ext cx="4956391" cy="3528392"/>
          </a:xfrm>
          <a:prstGeom prst="rect">
            <a:avLst/>
          </a:prstGeom>
        </p:spPr>
      </p:pic>
      <p:sp>
        <p:nvSpPr>
          <p:cNvPr id="2" name="Title 1"/>
          <p:cNvSpPr>
            <a:spLocks noGrp="1"/>
          </p:cNvSpPr>
          <p:nvPr>
            <p:ph type="title"/>
          </p:nvPr>
        </p:nvSpPr>
        <p:spPr/>
        <p:txBody>
          <a:bodyPr/>
          <a:lstStyle/>
          <a:p>
            <a:r>
              <a:rPr lang="en-US" dirty="0" smtClean="0"/>
              <a:t>9.7 Outliers and Leverage</a:t>
            </a:r>
            <a:endParaRPr lang="en-US" dirty="0"/>
          </a:p>
        </p:txBody>
      </p:sp>
      <p:sp>
        <p:nvSpPr>
          <p:cNvPr id="3" name="Content Placeholder 2"/>
          <p:cNvSpPr>
            <a:spLocks noGrp="1"/>
          </p:cNvSpPr>
          <p:nvPr>
            <p:ph idx="1"/>
          </p:nvPr>
        </p:nvSpPr>
        <p:spPr>
          <a:xfrm>
            <a:off x="685800" y="1446048"/>
            <a:ext cx="7543800" cy="1326969"/>
          </a:xfrm>
        </p:spPr>
        <p:txBody>
          <a:bodyPr>
            <a:normAutofit/>
          </a:bodyPr>
          <a:lstStyle/>
          <a:p>
            <a:pPr>
              <a:lnSpc>
                <a:spcPct val="100000"/>
              </a:lnSpc>
            </a:pPr>
            <a:r>
              <a:rPr lang="en-US" sz="1800" dirty="0"/>
              <a:t>An </a:t>
            </a:r>
            <a:r>
              <a:rPr lang="en-US" sz="1800" i="1" dirty="0"/>
              <a:t>outlier</a:t>
            </a:r>
            <a:r>
              <a:rPr lang="en-US" sz="1800" dirty="0"/>
              <a:t> is an unusual observation that lies far away from its expected or forecast value (e.g. lower sales due to bad weather).</a:t>
            </a:r>
          </a:p>
          <a:p>
            <a:pPr>
              <a:lnSpc>
                <a:spcPct val="100000"/>
              </a:lnSpc>
            </a:pPr>
            <a:r>
              <a:rPr lang="en-US" sz="1800" dirty="0"/>
              <a:t>A </a:t>
            </a:r>
            <a:r>
              <a:rPr lang="en-US" sz="1800" i="1" dirty="0"/>
              <a:t>leverage point</a:t>
            </a:r>
            <a:r>
              <a:rPr lang="en-US" sz="1800" dirty="0"/>
              <a:t> is an observation that has a substantial impact upon the analysis.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32</a:t>
            </a:fld>
            <a:endParaRPr lang="en-US" dirty="0"/>
          </a:p>
        </p:txBody>
      </p:sp>
    </p:spTree>
    <p:extLst>
      <p:ext uri="{BB962C8B-B14F-4D97-AF65-F5344CB8AC3E}">
        <p14:creationId xmlns:p14="http://schemas.microsoft.com/office/powerpoint/2010/main" val="741486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64395" y="5124483"/>
            <a:ext cx="4876073" cy="1293062"/>
          </a:xfrm>
          <a:prstGeom prst="rect">
            <a:avLst/>
          </a:prstGeom>
        </p:spPr>
      </p:pic>
      <p:pic>
        <p:nvPicPr>
          <p:cNvPr id="6" name="Picture 5"/>
          <p:cNvPicPr>
            <a:picLocks noChangeAspect="1"/>
          </p:cNvPicPr>
          <p:nvPr/>
        </p:nvPicPr>
        <p:blipFill>
          <a:blip r:embed="rId3"/>
          <a:stretch>
            <a:fillRect/>
          </a:stretch>
        </p:blipFill>
        <p:spPr>
          <a:xfrm>
            <a:off x="3397256" y="2425684"/>
            <a:ext cx="5027869" cy="1761259"/>
          </a:xfrm>
          <a:prstGeom prst="rect">
            <a:avLst/>
          </a:prstGeom>
        </p:spPr>
      </p:pic>
      <p:sp>
        <p:nvSpPr>
          <p:cNvPr id="2" name="Title 1"/>
          <p:cNvSpPr>
            <a:spLocks noGrp="1"/>
          </p:cNvSpPr>
          <p:nvPr>
            <p:ph type="title"/>
          </p:nvPr>
        </p:nvSpPr>
        <p:spPr/>
        <p:txBody>
          <a:bodyPr/>
          <a:lstStyle/>
          <a:p>
            <a:r>
              <a:rPr lang="en-US" dirty="0"/>
              <a:t>9.7 Outliers and Leverage</a:t>
            </a:r>
          </a:p>
        </p:txBody>
      </p:sp>
      <p:sp>
        <p:nvSpPr>
          <p:cNvPr id="3" name="Content Placeholder 2"/>
          <p:cNvSpPr>
            <a:spLocks noGrp="1"/>
          </p:cNvSpPr>
          <p:nvPr>
            <p:ph idx="1"/>
          </p:nvPr>
        </p:nvSpPr>
        <p:spPr>
          <a:xfrm>
            <a:off x="685800" y="1358380"/>
            <a:ext cx="7543800" cy="708062"/>
          </a:xfrm>
        </p:spPr>
        <p:txBody>
          <a:bodyPr>
            <a:normAutofit/>
          </a:bodyPr>
          <a:lstStyle/>
          <a:p>
            <a:pPr marL="0" indent="0">
              <a:lnSpc>
                <a:spcPct val="100000"/>
              </a:lnSpc>
              <a:buNone/>
            </a:pPr>
            <a:r>
              <a:rPr lang="en-US" b="1" dirty="0" smtClean="0">
                <a:solidFill>
                  <a:srgbClr val="873B1F"/>
                </a:solidFill>
              </a:rPr>
              <a:t>The Effects of Outliers</a:t>
            </a:r>
          </a:p>
          <a:p>
            <a:pPr marL="0" indent="0">
              <a:lnSpc>
                <a:spcPct val="100000"/>
              </a:lnSpc>
              <a:spcBef>
                <a:spcPts val="400"/>
              </a:spcBef>
              <a:buNone/>
            </a:pPr>
            <a:r>
              <a:rPr lang="en-US" sz="1800" dirty="0" smtClean="0"/>
              <a:t>We can adjust for outliers using indicator variables</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33</a:t>
            </a:fld>
            <a:endParaRPr lang="en-US" dirty="0"/>
          </a:p>
        </p:txBody>
      </p:sp>
      <p:sp>
        <p:nvSpPr>
          <p:cNvPr id="8" name="TextBox 7"/>
          <p:cNvSpPr txBox="1"/>
          <p:nvPr/>
        </p:nvSpPr>
        <p:spPr>
          <a:xfrm>
            <a:off x="685798" y="2087662"/>
            <a:ext cx="7543799" cy="246221"/>
          </a:xfrm>
          <a:prstGeom prst="rect">
            <a:avLst/>
          </a:prstGeom>
          <a:noFill/>
        </p:spPr>
        <p:txBody>
          <a:bodyPr wrap="square" lIns="0" tIns="0" rIns="0" bIns="0" rtlCol="0">
            <a:spAutoFit/>
          </a:bodyPr>
          <a:lstStyle/>
          <a:p>
            <a:r>
              <a:rPr lang="en-US" sz="1600" b="1" dirty="0" smtClean="0">
                <a:solidFill>
                  <a:srgbClr val="873B1F"/>
                </a:solidFill>
                <a:latin typeface="Arial" charset="0"/>
                <a:ea typeface="Arial" charset="0"/>
                <a:cs typeface="Arial" charset="0"/>
              </a:rPr>
              <a:t>Example: Unleaded [Differences of logs]</a:t>
            </a:r>
            <a:endParaRPr lang="en-US" sz="1600" b="1" dirty="0">
              <a:solidFill>
                <a:srgbClr val="873B1F"/>
              </a:solidFill>
              <a:latin typeface="Arial" charset="0"/>
              <a:ea typeface="Arial" charset="0"/>
              <a:cs typeface="Arial" charset="0"/>
            </a:endParaRPr>
          </a:p>
        </p:txBody>
      </p:sp>
      <p:pic>
        <p:nvPicPr>
          <p:cNvPr id="9" name="Picture 8"/>
          <p:cNvPicPr>
            <a:picLocks noChangeAspect="1"/>
          </p:cNvPicPr>
          <p:nvPr/>
        </p:nvPicPr>
        <p:blipFill>
          <a:blip r:embed="rId4"/>
          <a:stretch>
            <a:fillRect/>
          </a:stretch>
        </p:blipFill>
        <p:spPr>
          <a:xfrm>
            <a:off x="685798" y="2425684"/>
            <a:ext cx="2638638" cy="1761259"/>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737670495"/>
              </p:ext>
            </p:extLst>
          </p:nvPr>
        </p:nvGraphicFramePr>
        <p:xfrm>
          <a:off x="354116" y="5144363"/>
          <a:ext cx="3410889" cy="1270104"/>
        </p:xfrm>
        <a:graphic>
          <a:graphicData uri="http://schemas.openxmlformats.org/drawingml/2006/table">
            <a:tbl>
              <a:tblPr>
                <a:tableStyleId>{5C22544A-7EE6-4342-B048-85BDC9FD1C3A}</a:tableStyleId>
              </a:tblPr>
              <a:tblGrid>
                <a:gridCol w="992867">
                  <a:extLst>
                    <a:ext uri="{9D8B030D-6E8A-4147-A177-3AD203B41FA5}">
                      <a16:colId xmlns="" xmlns:a16="http://schemas.microsoft.com/office/drawing/2014/main" val="1971977954"/>
                    </a:ext>
                  </a:extLst>
                </a:gridCol>
                <a:gridCol w="684038">
                  <a:extLst>
                    <a:ext uri="{9D8B030D-6E8A-4147-A177-3AD203B41FA5}">
                      <a16:colId xmlns="" xmlns:a16="http://schemas.microsoft.com/office/drawing/2014/main" val="1913637829"/>
                    </a:ext>
                  </a:extLst>
                </a:gridCol>
                <a:gridCol w="684038">
                  <a:extLst>
                    <a:ext uri="{9D8B030D-6E8A-4147-A177-3AD203B41FA5}">
                      <a16:colId xmlns="" xmlns:a16="http://schemas.microsoft.com/office/drawing/2014/main" val="3743000821"/>
                    </a:ext>
                  </a:extLst>
                </a:gridCol>
                <a:gridCol w="524973">
                  <a:extLst>
                    <a:ext uri="{9D8B030D-6E8A-4147-A177-3AD203B41FA5}">
                      <a16:colId xmlns="" xmlns:a16="http://schemas.microsoft.com/office/drawing/2014/main" val="3397886112"/>
                    </a:ext>
                  </a:extLst>
                </a:gridCol>
                <a:gridCol w="524973">
                  <a:extLst>
                    <a:ext uri="{9D8B030D-6E8A-4147-A177-3AD203B41FA5}">
                      <a16:colId xmlns="" xmlns:a16="http://schemas.microsoft.com/office/drawing/2014/main" val="1719238883"/>
                    </a:ext>
                  </a:extLst>
                </a:gridCol>
              </a:tblGrid>
              <a:tr h="245136">
                <a:tc rowSpan="2">
                  <a:txBody>
                    <a:bodyPr/>
                    <a:lstStyle/>
                    <a:p>
                      <a:pPr algn="l" fontAlgn="b"/>
                      <a:r>
                        <a:rPr lang="en-GB" sz="800" b="1" u="none" strike="noStrike" dirty="0" smtClean="0">
                          <a:solidFill>
                            <a:schemeClr val="bg1"/>
                          </a:solidFill>
                          <a:effectLst/>
                          <a:latin typeface="Arial" charset="0"/>
                          <a:ea typeface="Arial" charset="0"/>
                          <a:cs typeface="Arial" charset="0"/>
                        </a:rPr>
                        <a:t>Model</a:t>
                      </a:r>
                      <a:endParaRPr lang="en-GB" sz="800" b="1" i="0" u="none" strike="noStrike" dirty="0">
                        <a:solidFill>
                          <a:schemeClr val="bg1"/>
                        </a:solidFill>
                        <a:effectLst/>
                        <a:latin typeface="Arial" charset="0"/>
                        <a:ea typeface="Arial" charset="0"/>
                        <a:cs typeface="Arial" charset="0"/>
                      </a:endParaRPr>
                    </a:p>
                  </a:txBody>
                  <a:tcPr marL="45720" marR="9525" marT="9525" anchor="b">
                    <a:lnL w="6350" cap="flat" cmpd="sng" algn="ctr">
                      <a:solidFill>
                        <a:srgbClr val="18275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gridSpan="2">
                  <a:txBody>
                    <a:bodyPr/>
                    <a:lstStyle/>
                    <a:p>
                      <a:pPr algn="ctr" fontAlgn="b"/>
                      <a:r>
                        <a:rPr lang="en-GB" sz="800" b="1" u="none" strike="noStrike" dirty="0">
                          <a:solidFill>
                            <a:schemeClr val="bg1"/>
                          </a:solidFill>
                          <a:effectLst/>
                          <a:latin typeface="Arial" charset="0"/>
                          <a:ea typeface="Arial" charset="0"/>
                          <a:cs typeface="Arial" charset="0"/>
                        </a:rPr>
                        <a:t>Unstandardized Coefficients</a:t>
                      </a:r>
                      <a:endParaRPr lang="en-GB" sz="800" b="1" i="0" u="none" strike="noStrike" dirty="0">
                        <a:solidFill>
                          <a:schemeClr val="bg1"/>
                        </a:solidFill>
                        <a:effectLst/>
                        <a:latin typeface="Arial" charset="0"/>
                        <a:ea typeface="Arial" charset="0"/>
                        <a:cs typeface="Arial" charset="0"/>
                      </a:endParaRPr>
                    </a:p>
                  </a:txBody>
                  <a:tcPr marL="9525" marR="9525" marT="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82752"/>
                    </a:solidFill>
                  </a:tcPr>
                </a:tc>
                <a:tc hMerge="1">
                  <a:txBody>
                    <a:bodyPr/>
                    <a:lstStyle/>
                    <a:p>
                      <a:endParaRPr lang="en-GB"/>
                    </a:p>
                  </a:txBody>
                  <a:tcPr/>
                </a:tc>
                <a:tc rowSpan="2">
                  <a:txBody>
                    <a:bodyPr/>
                    <a:lstStyle/>
                    <a:p>
                      <a:pPr algn="ctr" fontAlgn="b"/>
                      <a:r>
                        <a:rPr lang="en-GB" sz="800" b="1" u="none" strike="noStrike" dirty="0">
                          <a:solidFill>
                            <a:schemeClr val="bg1"/>
                          </a:solidFill>
                          <a:effectLst/>
                          <a:latin typeface="Arial" charset="0"/>
                          <a:ea typeface="Arial" charset="0"/>
                          <a:cs typeface="Arial" charset="0"/>
                        </a:rPr>
                        <a:t>t</a:t>
                      </a:r>
                      <a:endParaRPr lang="en-GB" sz="800" b="1" i="0" u="none" strike="noStrike" dirty="0">
                        <a:solidFill>
                          <a:schemeClr val="bg1"/>
                        </a:solidFill>
                        <a:effectLst/>
                        <a:latin typeface="Arial" charset="0"/>
                        <a:ea typeface="Arial" charset="0"/>
                        <a:cs typeface="Arial" charset="0"/>
                      </a:endParaRPr>
                    </a:p>
                  </a:txBody>
                  <a:tcPr marL="9525" marR="9525" marT="9525"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rowSpan="2">
                  <a:txBody>
                    <a:bodyPr/>
                    <a:lstStyle/>
                    <a:p>
                      <a:pPr algn="ctr" fontAlgn="b"/>
                      <a:r>
                        <a:rPr lang="en-GB" sz="800" b="1" u="none" strike="noStrike" dirty="0">
                          <a:solidFill>
                            <a:schemeClr val="bg1"/>
                          </a:solidFill>
                          <a:effectLst/>
                          <a:latin typeface="Arial" charset="0"/>
                          <a:ea typeface="Arial" charset="0"/>
                          <a:cs typeface="Arial" charset="0"/>
                        </a:rPr>
                        <a:t>Sig.</a:t>
                      </a:r>
                      <a:endParaRPr lang="en-GB" sz="800" b="1" i="0" u="none" strike="noStrike" dirty="0">
                        <a:solidFill>
                          <a:schemeClr val="bg1"/>
                        </a:solidFill>
                        <a:effectLst/>
                        <a:latin typeface="Arial" charset="0"/>
                        <a:ea typeface="Arial" charset="0"/>
                        <a:cs typeface="Arial" charset="0"/>
                      </a:endParaRPr>
                    </a:p>
                  </a:txBody>
                  <a:tcPr marL="9525" marR="9525" marT="9525" anchor="b">
                    <a:lnL w="6350" cap="flat" cmpd="sng" algn="ctr">
                      <a:solidFill>
                        <a:schemeClr val="bg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extLst>
                  <a:ext uri="{0D108BD9-81ED-4DB2-BD59-A6C34878D82A}">
                    <a16:rowId xmlns="" xmlns:a16="http://schemas.microsoft.com/office/drawing/2014/main" val="2283023162"/>
                  </a:ext>
                </a:extLst>
              </a:tr>
              <a:tr h="245136">
                <a:tc vMerge="1">
                  <a:txBody>
                    <a:bodyPr/>
                    <a:lstStyle/>
                    <a:p>
                      <a:pPr algn="l" fontAlgn="b"/>
                      <a:endParaRPr lang="en-GB" sz="900" b="0" i="0" u="none" strike="noStrike" dirty="0">
                        <a:solidFill>
                          <a:schemeClr val="bg1"/>
                        </a:solidFill>
                        <a:effectLst/>
                        <a:latin typeface="Arial" charset="0"/>
                        <a:ea typeface="Arial" charset="0"/>
                        <a:cs typeface="Arial" charset="0"/>
                      </a:endParaRPr>
                    </a:p>
                  </a:txBody>
                  <a:tcPr marL="45720" marR="9525" marT="9525" marB="0" anchor="ctr">
                    <a:solidFill>
                      <a:srgbClr val="182752"/>
                    </a:solidFill>
                  </a:tcPr>
                </a:tc>
                <a:tc>
                  <a:txBody>
                    <a:bodyPr/>
                    <a:lstStyle/>
                    <a:p>
                      <a:pPr algn="ctr" fontAlgn="b"/>
                      <a:r>
                        <a:rPr lang="en-GB" sz="800" b="1" u="none" strike="noStrike" dirty="0">
                          <a:solidFill>
                            <a:schemeClr val="bg1"/>
                          </a:solidFill>
                          <a:effectLst/>
                          <a:latin typeface="Arial" charset="0"/>
                          <a:ea typeface="Arial" charset="0"/>
                          <a:cs typeface="Arial" charset="0"/>
                        </a:rPr>
                        <a:t>B</a:t>
                      </a:r>
                      <a:endParaRPr lang="en-GB" sz="800" b="1" i="0" u="none" strike="noStrike" dirty="0">
                        <a:solidFill>
                          <a:schemeClr val="bg1"/>
                        </a:solidFill>
                        <a:effectLst/>
                        <a:latin typeface="Arial" charset="0"/>
                        <a:ea typeface="Arial" charset="0"/>
                        <a:cs typeface="Arial" charset="0"/>
                      </a:endParaRPr>
                    </a:p>
                  </a:txBody>
                  <a:tcPr marL="9525" marR="9525"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pPr algn="ctr" fontAlgn="b"/>
                      <a:r>
                        <a:rPr lang="en-GB" sz="800" b="1" u="none" strike="noStrike" dirty="0">
                          <a:solidFill>
                            <a:schemeClr val="bg1"/>
                          </a:solidFill>
                          <a:effectLst/>
                          <a:latin typeface="Arial" charset="0"/>
                          <a:ea typeface="Arial" charset="0"/>
                          <a:cs typeface="Arial" charset="0"/>
                        </a:rPr>
                        <a:t>Std. Error</a:t>
                      </a:r>
                      <a:endParaRPr lang="en-GB" sz="800" b="1" i="0" u="none" strike="noStrike" dirty="0">
                        <a:solidFill>
                          <a:schemeClr val="bg1"/>
                        </a:solidFill>
                        <a:effectLst/>
                        <a:latin typeface="Arial" charset="0"/>
                        <a:ea typeface="Arial" charset="0"/>
                        <a:cs typeface="Arial" charset="0"/>
                      </a:endParaRPr>
                    </a:p>
                  </a:txBody>
                  <a:tcPr marL="9525" marR="9525"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vMerge="1">
                  <a:txBody>
                    <a:bodyPr/>
                    <a:lstStyle/>
                    <a:p>
                      <a:endParaRPr lang="en-GB"/>
                    </a:p>
                  </a:txBody>
                  <a:tcPr/>
                </a:tc>
                <a:tc vMerge="1">
                  <a:txBody>
                    <a:bodyPr/>
                    <a:lstStyle/>
                    <a:p>
                      <a:endParaRPr lang="en-GB"/>
                    </a:p>
                  </a:txBody>
                  <a:tcPr/>
                </a:tc>
                <a:extLst>
                  <a:ext uri="{0D108BD9-81ED-4DB2-BD59-A6C34878D82A}">
                    <a16:rowId xmlns="" xmlns:a16="http://schemas.microsoft.com/office/drawing/2014/main" val="1030271856"/>
                  </a:ext>
                </a:extLst>
              </a:tr>
              <a:tr h="245136">
                <a:tc>
                  <a:txBody>
                    <a:bodyPr/>
                    <a:lstStyle/>
                    <a:p>
                      <a:pPr algn="l" fontAlgn="t"/>
                      <a:r>
                        <a:rPr lang="en-GB" sz="800" u="none" strike="noStrike" dirty="0">
                          <a:effectLst/>
                          <a:latin typeface="Arial" charset="0"/>
                          <a:ea typeface="Arial" charset="0"/>
                          <a:cs typeface="Arial" charset="0"/>
                        </a:rPr>
                        <a:t>(Constant)</a:t>
                      </a:r>
                      <a:endParaRPr lang="en-GB" sz="800" b="0" i="0" u="none" strike="noStrike" dirty="0">
                        <a:solidFill>
                          <a:srgbClr val="000000"/>
                        </a:solidFill>
                        <a:effectLst/>
                        <a:latin typeface="Arial" charset="0"/>
                        <a:ea typeface="Arial" charset="0"/>
                        <a:cs typeface="Arial" charset="0"/>
                      </a:endParaRPr>
                    </a:p>
                  </a:txBody>
                  <a:tcPr marL="45720" marR="9525"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ctr" fontAlgn="ctr"/>
                      <a:r>
                        <a:rPr lang="en-GB" sz="800" u="none" strike="noStrike" dirty="0">
                          <a:effectLst/>
                          <a:latin typeface="Arial" charset="0"/>
                          <a:ea typeface="Arial" charset="0"/>
                          <a:cs typeface="Arial" charset="0"/>
                        </a:rPr>
                        <a:t>0.837</a:t>
                      </a:r>
                      <a:endParaRPr lang="en-GB" sz="800" b="0" i="0" u="none" strike="noStrike" dirty="0">
                        <a:solidFill>
                          <a:srgbClr val="000000"/>
                        </a:solidFill>
                        <a:effectLst/>
                        <a:latin typeface="Arial" charset="0"/>
                        <a:ea typeface="Arial" charset="0"/>
                        <a:cs typeface="Arial" charset="0"/>
                      </a:endParaRPr>
                    </a:p>
                  </a:txBody>
                  <a:tcPr marL="9525" marR="9525"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ctr" fontAlgn="ctr"/>
                      <a:r>
                        <a:rPr lang="en-GB" sz="800" u="none" strike="noStrike" dirty="0">
                          <a:effectLst/>
                          <a:latin typeface="Arial" charset="0"/>
                          <a:ea typeface="Arial" charset="0"/>
                          <a:cs typeface="Arial" charset="0"/>
                        </a:rPr>
                        <a:t>0.154</a:t>
                      </a:r>
                      <a:endParaRPr lang="en-GB" sz="800" b="0" i="0" u="none" strike="noStrike" dirty="0">
                        <a:solidFill>
                          <a:srgbClr val="000000"/>
                        </a:solidFill>
                        <a:effectLst/>
                        <a:latin typeface="Arial" charset="0"/>
                        <a:ea typeface="Arial" charset="0"/>
                        <a:cs typeface="Arial" charset="0"/>
                      </a:endParaRPr>
                    </a:p>
                  </a:txBody>
                  <a:tcPr marL="9525" marR="9525"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r" fontAlgn="ctr"/>
                      <a:r>
                        <a:rPr lang="en-GB" sz="800" u="none" strike="noStrike" dirty="0">
                          <a:effectLst/>
                          <a:latin typeface="Arial" charset="0"/>
                          <a:ea typeface="Arial" charset="0"/>
                          <a:cs typeface="Arial" charset="0"/>
                        </a:rPr>
                        <a:t>5.440</a:t>
                      </a:r>
                      <a:endParaRPr lang="en-GB" sz="800" b="0" i="0" u="none" strike="noStrike" dirty="0">
                        <a:solidFill>
                          <a:srgbClr val="000000"/>
                        </a:solidFill>
                        <a:effectLst/>
                        <a:latin typeface="Arial" charset="0"/>
                        <a:ea typeface="Arial" charset="0"/>
                        <a:cs typeface="Arial" charset="0"/>
                      </a:endParaRPr>
                    </a:p>
                  </a:txBody>
                  <a:tcPr marL="9525" marR="137160"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r" fontAlgn="ctr"/>
                      <a:r>
                        <a:rPr lang="en-GB" sz="800" u="none" strike="noStrike" dirty="0">
                          <a:effectLst/>
                          <a:latin typeface="Arial" charset="0"/>
                          <a:ea typeface="Arial" charset="0"/>
                          <a:cs typeface="Arial" charset="0"/>
                        </a:rPr>
                        <a:t>0.000</a:t>
                      </a:r>
                      <a:endParaRPr lang="en-GB" sz="800" b="0" i="0" u="none" strike="noStrike" dirty="0">
                        <a:solidFill>
                          <a:srgbClr val="000000"/>
                        </a:solidFill>
                        <a:effectLst/>
                        <a:latin typeface="Arial" charset="0"/>
                        <a:ea typeface="Arial" charset="0"/>
                        <a:cs typeface="Arial" charset="0"/>
                      </a:endParaRPr>
                    </a:p>
                  </a:txBody>
                  <a:tcPr marL="9525" marR="137160"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4204670153"/>
                  </a:ext>
                </a:extLst>
              </a:tr>
              <a:tr h="245136">
                <a:tc>
                  <a:txBody>
                    <a:bodyPr/>
                    <a:lstStyle/>
                    <a:p>
                      <a:pPr algn="l" fontAlgn="t"/>
                      <a:r>
                        <a:rPr lang="en-GB" sz="800" u="none" strike="noStrike" dirty="0">
                          <a:effectLst/>
                          <a:latin typeface="Arial" charset="0"/>
                          <a:ea typeface="Arial" charset="0"/>
                          <a:cs typeface="Arial" charset="0"/>
                        </a:rPr>
                        <a:t>L1_ln_Unleaded</a:t>
                      </a:r>
                      <a:endParaRPr lang="en-GB" sz="800" b="0" i="0" u="none" strike="noStrike" dirty="0">
                        <a:solidFill>
                          <a:srgbClr val="000000"/>
                        </a:solidFill>
                        <a:effectLst/>
                        <a:latin typeface="Arial" charset="0"/>
                        <a:ea typeface="Arial" charset="0"/>
                        <a:cs typeface="Arial" charset="0"/>
                      </a:endParaRPr>
                    </a:p>
                  </a:txBody>
                  <a:tcPr marL="45720" marR="9525"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ctr" fontAlgn="ctr"/>
                      <a:r>
                        <a:rPr lang="en-GB" sz="800" u="none" strike="noStrike" dirty="0">
                          <a:effectLst/>
                          <a:latin typeface="Arial" charset="0"/>
                          <a:ea typeface="Arial" charset="0"/>
                          <a:cs typeface="Arial" charset="0"/>
                        </a:rPr>
                        <a:t>0.703</a:t>
                      </a:r>
                      <a:endParaRPr lang="en-GB" sz="800" b="0" i="0" u="none" strike="noStrike" dirty="0">
                        <a:solidFill>
                          <a:srgbClr val="000000"/>
                        </a:solidFill>
                        <a:effectLst/>
                        <a:latin typeface="Arial" charset="0"/>
                        <a:ea typeface="Arial" charset="0"/>
                        <a:cs typeface="Arial" charset="0"/>
                      </a:endParaRPr>
                    </a:p>
                  </a:txBody>
                  <a:tcPr marL="9525" marR="9525"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ctr" fontAlgn="ctr"/>
                      <a:r>
                        <a:rPr lang="en-GB" sz="800" u="none" strike="noStrike" dirty="0">
                          <a:effectLst/>
                          <a:latin typeface="Arial" charset="0"/>
                          <a:ea typeface="Arial" charset="0"/>
                          <a:cs typeface="Arial" charset="0"/>
                        </a:rPr>
                        <a:t>0.055</a:t>
                      </a:r>
                      <a:endParaRPr lang="en-GB" sz="800" b="0" i="0" u="none" strike="noStrike" dirty="0">
                        <a:solidFill>
                          <a:srgbClr val="000000"/>
                        </a:solidFill>
                        <a:effectLst/>
                        <a:latin typeface="Arial" charset="0"/>
                        <a:ea typeface="Arial" charset="0"/>
                        <a:cs typeface="Arial" charset="0"/>
                      </a:endParaRPr>
                    </a:p>
                  </a:txBody>
                  <a:tcPr marL="9525" marR="9525"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r" fontAlgn="ctr"/>
                      <a:r>
                        <a:rPr lang="en-GB" sz="800" u="none" strike="noStrike">
                          <a:effectLst/>
                          <a:latin typeface="Arial" charset="0"/>
                          <a:ea typeface="Arial" charset="0"/>
                          <a:cs typeface="Arial" charset="0"/>
                        </a:rPr>
                        <a:t>12.836</a:t>
                      </a:r>
                      <a:endParaRPr lang="en-GB" sz="800" b="0" i="0" u="none" strike="noStrike">
                        <a:solidFill>
                          <a:srgbClr val="000000"/>
                        </a:solidFill>
                        <a:effectLst/>
                        <a:latin typeface="Arial" charset="0"/>
                        <a:ea typeface="Arial" charset="0"/>
                        <a:cs typeface="Arial" charset="0"/>
                      </a:endParaRPr>
                    </a:p>
                  </a:txBody>
                  <a:tcPr marL="9525" marR="137160"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r" fontAlgn="ctr"/>
                      <a:r>
                        <a:rPr lang="en-GB" sz="800" u="none" strike="noStrike" dirty="0">
                          <a:effectLst/>
                          <a:latin typeface="Arial" charset="0"/>
                          <a:ea typeface="Arial" charset="0"/>
                          <a:cs typeface="Arial" charset="0"/>
                        </a:rPr>
                        <a:t>0.000</a:t>
                      </a:r>
                      <a:endParaRPr lang="en-GB" sz="800" b="0" i="0" u="none" strike="noStrike" dirty="0">
                        <a:solidFill>
                          <a:srgbClr val="000000"/>
                        </a:solidFill>
                        <a:effectLst/>
                        <a:latin typeface="Arial" charset="0"/>
                        <a:ea typeface="Arial" charset="0"/>
                        <a:cs typeface="Arial" charset="0"/>
                      </a:endParaRPr>
                    </a:p>
                  </a:txBody>
                  <a:tcPr marL="9525" marR="137160"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867991528"/>
                  </a:ext>
                </a:extLst>
              </a:tr>
              <a:tr h="245136">
                <a:tc>
                  <a:txBody>
                    <a:bodyPr/>
                    <a:lstStyle/>
                    <a:p>
                      <a:pPr algn="l" fontAlgn="t"/>
                      <a:r>
                        <a:rPr lang="en-GB" sz="800" u="none" strike="noStrike" dirty="0">
                          <a:effectLst/>
                          <a:latin typeface="Arial" charset="0"/>
                          <a:ea typeface="Arial" charset="0"/>
                          <a:cs typeface="Arial" charset="0"/>
                        </a:rPr>
                        <a:t>L1_ln_Crude_price</a:t>
                      </a:r>
                      <a:endParaRPr lang="en-GB" sz="800" b="0" i="0" u="none" strike="noStrike" dirty="0">
                        <a:solidFill>
                          <a:srgbClr val="000000"/>
                        </a:solidFill>
                        <a:effectLst/>
                        <a:latin typeface="Arial" charset="0"/>
                        <a:ea typeface="Arial" charset="0"/>
                        <a:cs typeface="Arial" charset="0"/>
                      </a:endParaRPr>
                    </a:p>
                  </a:txBody>
                  <a:tcPr marL="45720" marR="9525"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ctr" fontAlgn="ctr"/>
                      <a:r>
                        <a:rPr lang="en-GB" sz="800" u="none" strike="noStrike" dirty="0">
                          <a:effectLst/>
                          <a:latin typeface="Arial" charset="0"/>
                          <a:ea typeface="Arial" charset="0"/>
                          <a:cs typeface="Arial" charset="0"/>
                        </a:rPr>
                        <a:t>0.195</a:t>
                      </a:r>
                      <a:endParaRPr lang="en-GB" sz="800" b="0" i="0" u="none" strike="noStrike" dirty="0">
                        <a:solidFill>
                          <a:srgbClr val="000000"/>
                        </a:solidFill>
                        <a:effectLst/>
                        <a:latin typeface="Arial" charset="0"/>
                        <a:ea typeface="Arial" charset="0"/>
                        <a:cs typeface="Arial" charset="0"/>
                      </a:endParaRPr>
                    </a:p>
                  </a:txBody>
                  <a:tcPr marL="9525" marR="9525"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ctr" fontAlgn="ctr"/>
                      <a:r>
                        <a:rPr lang="en-GB" sz="800" u="none" strike="noStrike" dirty="0">
                          <a:effectLst/>
                          <a:latin typeface="Arial" charset="0"/>
                          <a:ea typeface="Arial" charset="0"/>
                          <a:cs typeface="Arial" charset="0"/>
                        </a:rPr>
                        <a:t>0.037</a:t>
                      </a:r>
                      <a:endParaRPr lang="en-GB" sz="800" b="0" i="0" u="none" strike="noStrike" dirty="0">
                        <a:solidFill>
                          <a:srgbClr val="000000"/>
                        </a:solidFill>
                        <a:effectLst/>
                        <a:latin typeface="Arial" charset="0"/>
                        <a:ea typeface="Arial" charset="0"/>
                        <a:cs typeface="Arial" charset="0"/>
                      </a:endParaRPr>
                    </a:p>
                  </a:txBody>
                  <a:tcPr marL="9525" marR="9525"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r" fontAlgn="ctr"/>
                      <a:r>
                        <a:rPr lang="en-GB" sz="800" u="none" strike="noStrike">
                          <a:effectLst/>
                          <a:latin typeface="Arial" charset="0"/>
                          <a:ea typeface="Arial" charset="0"/>
                          <a:cs typeface="Arial" charset="0"/>
                        </a:rPr>
                        <a:t>5.289</a:t>
                      </a:r>
                      <a:endParaRPr lang="en-GB" sz="800" b="0" i="0" u="none" strike="noStrike">
                        <a:solidFill>
                          <a:srgbClr val="000000"/>
                        </a:solidFill>
                        <a:effectLst/>
                        <a:latin typeface="Arial" charset="0"/>
                        <a:ea typeface="Arial" charset="0"/>
                        <a:cs typeface="Arial" charset="0"/>
                      </a:endParaRPr>
                    </a:p>
                  </a:txBody>
                  <a:tcPr marL="9525" marR="137160"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tc>
                  <a:txBody>
                    <a:bodyPr/>
                    <a:lstStyle/>
                    <a:p>
                      <a:pPr algn="r" fontAlgn="ctr"/>
                      <a:r>
                        <a:rPr lang="en-GB" sz="800" u="none" strike="noStrike" dirty="0">
                          <a:effectLst/>
                          <a:latin typeface="Arial" charset="0"/>
                          <a:ea typeface="Arial" charset="0"/>
                          <a:cs typeface="Arial" charset="0"/>
                        </a:rPr>
                        <a:t>0.000</a:t>
                      </a:r>
                      <a:endParaRPr lang="en-GB" sz="800" b="0" i="0" u="none" strike="noStrike" dirty="0">
                        <a:solidFill>
                          <a:srgbClr val="000000"/>
                        </a:solidFill>
                        <a:effectLst/>
                        <a:latin typeface="Arial" charset="0"/>
                        <a:ea typeface="Arial" charset="0"/>
                        <a:cs typeface="Arial" charset="0"/>
                      </a:endParaRPr>
                    </a:p>
                  </a:txBody>
                  <a:tcPr marL="9525" marR="137160" marT="9525" marB="0"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4167367593"/>
                  </a:ext>
                </a:extLst>
              </a:tr>
            </a:tbl>
          </a:graphicData>
        </a:graphic>
      </p:graphicFrame>
      <p:sp>
        <p:nvSpPr>
          <p:cNvPr id="13" name="TextBox 12"/>
          <p:cNvSpPr txBox="1"/>
          <p:nvPr/>
        </p:nvSpPr>
        <p:spPr>
          <a:xfrm>
            <a:off x="354116" y="4867516"/>
            <a:ext cx="3410889" cy="215444"/>
          </a:xfrm>
          <a:prstGeom prst="rect">
            <a:avLst/>
          </a:prstGeom>
          <a:noFill/>
        </p:spPr>
        <p:txBody>
          <a:bodyPr wrap="square" lIns="0" tIns="0" rIns="0" bIns="0" rtlCol="0">
            <a:spAutoFit/>
          </a:bodyPr>
          <a:lstStyle/>
          <a:p>
            <a:pPr algn="ctr"/>
            <a:r>
              <a:rPr lang="en-US" sz="1400" b="1" dirty="0" smtClean="0">
                <a:solidFill>
                  <a:srgbClr val="873B1F"/>
                </a:solidFill>
                <a:latin typeface="Arial" charset="0"/>
                <a:ea typeface="Arial" charset="0"/>
                <a:cs typeface="Arial" charset="0"/>
              </a:rPr>
              <a:t>Lagged LN (Crude) Model</a:t>
            </a:r>
            <a:endParaRPr lang="en-US" sz="1400" b="1" dirty="0">
              <a:solidFill>
                <a:srgbClr val="873B1F"/>
              </a:solidFill>
              <a:latin typeface="Arial" charset="0"/>
              <a:ea typeface="Arial" charset="0"/>
              <a:cs typeface="Arial" charset="0"/>
            </a:endParaRPr>
          </a:p>
        </p:txBody>
      </p:sp>
      <p:sp>
        <p:nvSpPr>
          <p:cNvPr id="14" name="TextBox 13"/>
          <p:cNvSpPr txBox="1"/>
          <p:nvPr/>
        </p:nvSpPr>
        <p:spPr>
          <a:xfrm>
            <a:off x="3864394" y="4867515"/>
            <a:ext cx="4876073" cy="215444"/>
          </a:xfrm>
          <a:prstGeom prst="rect">
            <a:avLst/>
          </a:prstGeom>
          <a:noFill/>
        </p:spPr>
        <p:txBody>
          <a:bodyPr wrap="square" lIns="0" tIns="0" rIns="0" bIns="0" rtlCol="0">
            <a:spAutoFit/>
          </a:bodyPr>
          <a:lstStyle/>
          <a:p>
            <a:pPr algn="ctr"/>
            <a:r>
              <a:rPr lang="en-US" sz="1400" b="1" dirty="0" smtClean="0">
                <a:solidFill>
                  <a:srgbClr val="873B1F"/>
                </a:solidFill>
                <a:latin typeface="Arial" charset="0"/>
                <a:ea typeface="Arial" charset="0"/>
                <a:cs typeface="Arial" charset="0"/>
              </a:rPr>
              <a:t>Lagged LN (Crude) Model with Indicator</a:t>
            </a:r>
            <a:endParaRPr lang="en-US" sz="1400" b="1" dirty="0">
              <a:solidFill>
                <a:srgbClr val="873B1F"/>
              </a:solidFill>
              <a:latin typeface="Arial" charset="0"/>
              <a:ea typeface="Arial" charset="0"/>
              <a:cs typeface="Arial" charset="0"/>
            </a:endParaRPr>
          </a:p>
        </p:txBody>
      </p:sp>
      <p:sp>
        <p:nvSpPr>
          <p:cNvPr id="15" name="TextBox 14"/>
          <p:cNvSpPr txBox="1"/>
          <p:nvPr/>
        </p:nvSpPr>
        <p:spPr>
          <a:xfrm>
            <a:off x="685798" y="4215218"/>
            <a:ext cx="7543799" cy="492443"/>
          </a:xfrm>
          <a:prstGeom prst="rect">
            <a:avLst/>
          </a:prstGeom>
          <a:noFill/>
        </p:spPr>
        <p:txBody>
          <a:bodyPr wrap="square" lIns="0" tIns="0" rIns="0" bIns="0" rtlCol="0">
            <a:spAutoFit/>
          </a:bodyPr>
          <a:lstStyle/>
          <a:p>
            <a:r>
              <a:rPr lang="en-US" sz="1600" b="1" dirty="0" smtClean="0">
                <a:solidFill>
                  <a:srgbClr val="873B1F"/>
                </a:solidFill>
                <a:latin typeface="Arial" charset="0"/>
                <a:ea typeface="Arial" charset="0"/>
                <a:cs typeface="Arial" charset="0"/>
              </a:rPr>
              <a:t>Notes: </a:t>
            </a:r>
            <a:r>
              <a:rPr lang="en-US" sz="1600" dirty="0" smtClean="0">
                <a:latin typeface="Arial" charset="0"/>
                <a:ea typeface="Arial" charset="0"/>
                <a:cs typeface="Arial" charset="0"/>
              </a:rPr>
              <a:t>Coefficients don’t much change. Summary stats: S=.059 falling to .053. Residual plot much improved.</a:t>
            </a:r>
            <a:endParaRPr lang="en-US" sz="1600" b="1"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537247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80930"/>
            <a:ext cx="7855261" cy="4762215"/>
          </a:xfrm>
        </p:spPr>
        <p:txBody>
          <a:bodyPr>
            <a:normAutofit/>
          </a:bodyPr>
          <a:lstStyle/>
          <a:p>
            <a:pPr>
              <a:lnSpc>
                <a:spcPct val="100000"/>
              </a:lnSpc>
            </a:pPr>
            <a:r>
              <a:rPr lang="en-US" sz="1800" dirty="0"/>
              <a:t>Structural changes are common:</a:t>
            </a:r>
          </a:p>
          <a:p>
            <a:pPr lvl="1">
              <a:lnSpc>
                <a:spcPct val="100000"/>
              </a:lnSpc>
            </a:pPr>
            <a:r>
              <a:rPr lang="en-US" dirty="0"/>
              <a:t>temporary: a strike, bad weather</a:t>
            </a:r>
          </a:p>
          <a:p>
            <a:pPr lvl="1">
              <a:lnSpc>
                <a:spcPct val="100000"/>
              </a:lnSpc>
            </a:pPr>
            <a:r>
              <a:rPr lang="en-US" dirty="0"/>
              <a:t>permanent: entry of competitor, change in law</a:t>
            </a:r>
          </a:p>
          <a:p>
            <a:pPr>
              <a:lnSpc>
                <a:spcPct val="100000"/>
              </a:lnSpc>
              <a:spcBef>
                <a:spcPts val="1600"/>
              </a:spcBef>
            </a:pPr>
            <a:r>
              <a:rPr lang="en-US" sz="1800" dirty="0"/>
              <a:t>Short-term, single period effects, known as Additive Outliers [AO], model with a pulse function:</a:t>
            </a:r>
          </a:p>
          <a:p>
            <a:pPr marL="0" indent="0">
              <a:lnSpc>
                <a:spcPct val="100000"/>
              </a:lnSpc>
              <a:spcBef>
                <a:spcPts val="240"/>
              </a:spcBef>
              <a:buNone/>
            </a:pPr>
            <a:endParaRPr lang="en-US" sz="1800" dirty="0"/>
          </a:p>
          <a:p>
            <a:pPr marL="0" indent="0">
              <a:lnSpc>
                <a:spcPct val="100000"/>
              </a:lnSpc>
              <a:spcBef>
                <a:spcPts val="240"/>
              </a:spcBef>
              <a:buNone/>
            </a:pPr>
            <a:endParaRPr lang="en-US" sz="1800" dirty="0"/>
          </a:p>
          <a:p>
            <a:pPr>
              <a:lnSpc>
                <a:spcPct val="100000"/>
              </a:lnSpc>
              <a:spcBef>
                <a:spcPts val="1600"/>
              </a:spcBef>
            </a:pPr>
            <a:r>
              <a:rPr lang="en-US" sz="1800" dirty="0" smtClean="0"/>
              <a:t>Permanent </a:t>
            </a:r>
            <a:r>
              <a:rPr lang="en-US" sz="1800" dirty="0"/>
              <a:t>effects result in a </a:t>
            </a:r>
            <a:r>
              <a:rPr lang="en-US" sz="1800" dirty="0" smtClean="0"/>
              <a:t/>
            </a:r>
            <a:br>
              <a:rPr lang="en-US" sz="1800" dirty="0" smtClean="0"/>
            </a:br>
            <a:r>
              <a:rPr lang="en-US" sz="1800" dirty="0" smtClean="0"/>
              <a:t>change </a:t>
            </a:r>
            <a:r>
              <a:rPr lang="en-US" sz="1800" dirty="0"/>
              <a:t>in the level of the series </a:t>
            </a:r>
            <a:r>
              <a:rPr lang="en-US" sz="1800" dirty="0" smtClean="0"/>
              <a:t/>
            </a:r>
            <a:br>
              <a:rPr lang="en-US" sz="1800" dirty="0" smtClean="0"/>
            </a:br>
            <a:r>
              <a:rPr lang="en-US" sz="1800" dirty="0" smtClean="0"/>
              <a:t>[</a:t>
            </a:r>
            <a:r>
              <a:rPr lang="en-US" sz="1800" dirty="0"/>
              <a:t>Level shift, LS], model with a </a:t>
            </a:r>
            <a:r>
              <a:rPr lang="en-US" sz="1800" dirty="0" smtClean="0"/>
              <a:t/>
            </a:r>
            <a:br>
              <a:rPr lang="en-US" sz="1800" dirty="0" smtClean="0"/>
            </a:br>
            <a:r>
              <a:rPr lang="en-US" sz="1800" dirty="0" smtClean="0"/>
              <a:t>step function:</a:t>
            </a:r>
            <a:endParaRPr lang="en-US" sz="1800" dirty="0"/>
          </a:p>
        </p:txBody>
      </p:sp>
      <p:pic>
        <p:nvPicPr>
          <p:cNvPr id="12" name="Picture 11"/>
          <p:cNvPicPr>
            <a:picLocks noChangeAspect="1"/>
          </p:cNvPicPr>
          <p:nvPr/>
        </p:nvPicPr>
        <p:blipFill rotWithShape="1">
          <a:blip r:embed="rId3"/>
          <a:srcRect t="7645"/>
          <a:stretch/>
        </p:blipFill>
        <p:spPr>
          <a:xfrm>
            <a:off x="4295931" y="3550038"/>
            <a:ext cx="4345147" cy="2782559"/>
          </a:xfrm>
          <a:prstGeom prst="rect">
            <a:avLst/>
          </a:prstGeom>
        </p:spPr>
      </p:pic>
      <p:sp>
        <p:nvSpPr>
          <p:cNvPr id="2" name="Title 1"/>
          <p:cNvSpPr>
            <a:spLocks noGrp="1"/>
          </p:cNvSpPr>
          <p:nvPr>
            <p:ph type="title"/>
          </p:nvPr>
        </p:nvSpPr>
        <p:spPr/>
        <p:txBody>
          <a:bodyPr/>
          <a:lstStyle/>
          <a:p>
            <a:r>
              <a:rPr lang="en-US" dirty="0" smtClean="0"/>
              <a:t>9.8 Intervention Analysis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34</a:t>
            </a:fld>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2029832880"/>
              </p:ext>
            </p:extLst>
          </p:nvPr>
        </p:nvGraphicFramePr>
        <p:xfrm>
          <a:off x="1633518" y="3264224"/>
          <a:ext cx="1731168" cy="678430"/>
        </p:xfrm>
        <a:graphic>
          <a:graphicData uri="http://schemas.openxmlformats.org/presentationml/2006/ole">
            <mc:AlternateContent xmlns:mc="http://schemas.openxmlformats.org/markup-compatibility/2006">
              <mc:Choice xmlns:v="urn:schemas-microsoft-com:vml" Requires="v">
                <p:oleObj spid="_x0000_s9305" name="Equation" r:id="rId4" imgW="1231366" imgH="482391" progId="">
                  <p:embed/>
                </p:oleObj>
              </mc:Choice>
              <mc:Fallback>
                <p:oleObj name="Equation" r:id="rId4" imgW="1231366" imgH="48239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518" y="3264224"/>
                        <a:ext cx="1731168" cy="678430"/>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68280873"/>
              </p:ext>
            </p:extLst>
          </p:nvPr>
        </p:nvGraphicFramePr>
        <p:xfrm>
          <a:off x="1633518" y="5173884"/>
          <a:ext cx="1937340" cy="678430"/>
        </p:xfrm>
        <a:graphic>
          <a:graphicData uri="http://schemas.openxmlformats.org/presentationml/2006/ole">
            <mc:AlternateContent xmlns:mc="http://schemas.openxmlformats.org/markup-compatibility/2006">
              <mc:Choice xmlns:v="urn:schemas-microsoft-com:vml" Requires="v">
                <p:oleObj spid="_x0000_s9306" name="Equation" r:id="rId6" imgW="1231366" imgH="431613" progId="">
                  <p:embed/>
                </p:oleObj>
              </mc:Choice>
              <mc:Fallback>
                <p:oleObj name="Equation" r:id="rId6" imgW="1231366" imgH="431613"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3518" y="5173884"/>
                        <a:ext cx="1937340" cy="678430"/>
                      </a:xfrm>
                      <a:prstGeom prst="rect">
                        <a:avLst/>
                      </a:prstGeom>
                      <a:noFill/>
                    </p:spPr>
                  </p:pic>
                </p:oleObj>
              </mc:Fallback>
            </mc:AlternateContent>
          </a:graphicData>
        </a:graphic>
      </p:graphicFrame>
      <p:sp>
        <p:nvSpPr>
          <p:cNvPr id="9" name="Content Placeholder 2"/>
          <p:cNvSpPr txBox="1">
            <a:spLocks/>
          </p:cNvSpPr>
          <p:nvPr/>
        </p:nvSpPr>
        <p:spPr>
          <a:xfrm>
            <a:off x="4295931" y="3101010"/>
            <a:ext cx="4345147" cy="4490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indent="-9525">
              <a:lnSpc>
                <a:spcPct val="100000"/>
              </a:lnSpc>
              <a:buFont typeface="Arial" panose="020B0604020202020204" pitchFamily="34" charset="0"/>
              <a:buNone/>
            </a:pPr>
            <a:r>
              <a:rPr lang="en-US" sz="1400" b="1" dirty="0" smtClean="0">
                <a:solidFill>
                  <a:srgbClr val="873B1F"/>
                </a:solidFill>
              </a:rPr>
              <a:t>Serious Injuries and Deaths on UK Roads, </a:t>
            </a:r>
            <a:br>
              <a:rPr lang="en-US" sz="1400" b="1" dirty="0" smtClean="0">
                <a:solidFill>
                  <a:srgbClr val="873B1F"/>
                </a:solidFill>
              </a:rPr>
            </a:br>
            <a:r>
              <a:rPr lang="en-US" sz="1400" b="1" dirty="0" smtClean="0">
                <a:solidFill>
                  <a:srgbClr val="873B1F"/>
                </a:solidFill>
              </a:rPr>
              <a:t>Jan 1975–Dec 1984</a:t>
            </a:r>
            <a:endParaRPr lang="en-GB" sz="1400" dirty="0"/>
          </a:p>
        </p:txBody>
      </p:sp>
    </p:spTree>
    <p:extLst>
      <p:ext uri="{BB962C8B-B14F-4D97-AF65-F5344CB8AC3E}">
        <p14:creationId xmlns:p14="http://schemas.microsoft.com/office/powerpoint/2010/main" val="2086434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9.2 The Effectiveness of </a:t>
            </a:r>
            <a:br>
              <a:rPr lang="en-US" dirty="0" smtClean="0"/>
            </a:br>
            <a:r>
              <a:rPr lang="en-US" dirty="0" smtClean="0"/>
              <a:t>Seat-Belt Legislation</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35</a:t>
            </a:fld>
            <a:endParaRPr lang="en-US" dirty="0"/>
          </a:p>
        </p:txBody>
      </p:sp>
      <p:sp>
        <p:nvSpPr>
          <p:cNvPr id="21" name="TextBox 20"/>
          <p:cNvSpPr txBox="1"/>
          <p:nvPr/>
        </p:nvSpPr>
        <p:spPr>
          <a:xfrm>
            <a:off x="685800" y="5819415"/>
            <a:ext cx="7543799" cy="276999"/>
          </a:xfrm>
          <a:prstGeom prst="rect">
            <a:avLst/>
          </a:prstGeom>
          <a:noFill/>
        </p:spPr>
        <p:txBody>
          <a:bodyPr wrap="square" lIns="0" tIns="0" rIns="0" bIns="0" rtlCol="0">
            <a:spAutoFit/>
          </a:bodyPr>
          <a:lstStyle/>
          <a:p>
            <a:r>
              <a:rPr lang="en-US" b="1" dirty="0" smtClean="0">
                <a:solidFill>
                  <a:srgbClr val="873B1F"/>
                </a:solidFill>
                <a:latin typeface="Arial" charset="0"/>
                <a:ea typeface="Arial" charset="0"/>
                <a:cs typeface="Arial" charset="0"/>
              </a:rPr>
              <a:t>Question: </a:t>
            </a:r>
            <a:r>
              <a:rPr lang="en-US" dirty="0" smtClean="0">
                <a:solidFill>
                  <a:srgbClr val="873B1F"/>
                </a:solidFill>
                <a:latin typeface="Arial" charset="0"/>
                <a:ea typeface="Arial" charset="0"/>
                <a:cs typeface="Arial" charset="0"/>
              </a:rPr>
              <a:t>What are the principal features of this series?</a:t>
            </a:r>
            <a:endParaRPr lang="en-US" spc="300" baseline="30000" dirty="0">
              <a:solidFill>
                <a:srgbClr val="873B1F"/>
              </a:solidFill>
              <a:latin typeface="Arial" charset="0"/>
              <a:ea typeface="Arial" charset="0"/>
              <a:cs typeface="Arial" charset="0"/>
            </a:endParaRPr>
          </a:p>
        </p:txBody>
      </p:sp>
      <p:pic>
        <p:nvPicPr>
          <p:cNvPr id="7" name="Picture 6"/>
          <p:cNvPicPr>
            <a:picLocks noChangeAspect="1"/>
          </p:cNvPicPr>
          <p:nvPr/>
        </p:nvPicPr>
        <p:blipFill rotWithShape="1">
          <a:blip r:embed="rId2"/>
          <a:srcRect t="7645"/>
          <a:stretch/>
        </p:blipFill>
        <p:spPr>
          <a:xfrm>
            <a:off x="685799" y="1854711"/>
            <a:ext cx="5943601" cy="3806182"/>
          </a:xfrm>
          <a:prstGeom prst="rect">
            <a:avLst/>
          </a:prstGeom>
        </p:spPr>
      </p:pic>
      <p:sp>
        <p:nvSpPr>
          <p:cNvPr id="8" name="Content Placeholder 2"/>
          <p:cNvSpPr txBox="1">
            <a:spLocks/>
          </p:cNvSpPr>
          <p:nvPr/>
        </p:nvSpPr>
        <p:spPr>
          <a:xfrm>
            <a:off x="685799" y="1480930"/>
            <a:ext cx="7491333" cy="33793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indent="-1200150">
              <a:lnSpc>
                <a:spcPct val="100000"/>
              </a:lnSpc>
              <a:buFont typeface="Arial" panose="020B0604020202020204" pitchFamily="34" charset="0"/>
              <a:buNone/>
            </a:pPr>
            <a:r>
              <a:rPr lang="en-US" sz="1600" b="1" dirty="0" smtClean="0">
                <a:solidFill>
                  <a:srgbClr val="182752"/>
                </a:solidFill>
              </a:rPr>
              <a:t>Figure 9.17</a:t>
            </a:r>
            <a:r>
              <a:rPr lang="en-US" sz="1600" b="1" dirty="0" smtClean="0">
                <a:solidFill>
                  <a:srgbClr val="873B1F"/>
                </a:solidFill>
              </a:rPr>
              <a:t>	Serious Injuries and Deaths on UK Roads, Jan 1975–Dec 1984</a:t>
            </a:r>
            <a:endParaRPr lang="en-GB" sz="1600" dirty="0"/>
          </a:p>
        </p:txBody>
      </p:sp>
    </p:spTree>
    <p:extLst>
      <p:ext uri="{BB962C8B-B14F-4D97-AF65-F5344CB8AC3E}">
        <p14:creationId xmlns:p14="http://schemas.microsoft.com/office/powerpoint/2010/main" val="1485361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450382"/>
            <a:ext cx="7543800" cy="3729755"/>
          </a:xfrm>
        </p:spPr>
        <p:txBody>
          <a:bodyPr>
            <a:normAutofit/>
          </a:bodyPr>
          <a:lstStyle/>
          <a:p>
            <a:pPr>
              <a:lnSpc>
                <a:spcPct val="100000"/>
              </a:lnSpc>
            </a:pPr>
            <a:r>
              <a:rPr lang="en-US" sz="1800" dirty="0"/>
              <a:t>Suppose the series of interest undergoes a major change (.e.g. Banking crisis, outbreak of war). Does the model structure change? Formulate the model up to and after the change as:</a:t>
            </a:r>
          </a:p>
          <a:p>
            <a:pPr marL="0" indent="0">
              <a:lnSpc>
                <a:spcPct val="100000"/>
              </a:lnSpc>
              <a:buNone/>
            </a:pPr>
            <a:endParaRPr lang="en-US" sz="1800" dirty="0"/>
          </a:p>
          <a:p>
            <a:pPr marL="0" indent="0">
              <a:lnSpc>
                <a:spcPct val="100000"/>
              </a:lnSpc>
              <a:buNone/>
            </a:pPr>
            <a:endParaRPr lang="en-US" sz="1800" dirty="0"/>
          </a:p>
          <a:p>
            <a:pPr marL="0" indent="0">
              <a:lnSpc>
                <a:spcPct val="100000"/>
              </a:lnSpc>
              <a:buNone/>
            </a:pPr>
            <a:endParaRPr lang="en-US" sz="1800" dirty="0"/>
          </a:p>
          <a:p>
            <a:pPr>
              <a:lnSpc>
                <a:spcPct val="100000"/>
              </a:lnSpc>
            </a:pPr>
            <a:r>
              <a:rPr lang="en-US" sz="1800" dirty="0" smtClean="0"/>
              <a:t>Set</a:t>
            </a:r>
            <a:endParaRPr lang="en-US" sz="1800" dirty="0"/>
          </a:p>
          <a:p>
            <a:pPr>
              <a:lnSpc>
                <a:spcPct val="100000"/>
              </a:lnSpc>
            </a:pPr>
            <a:endParaRPr lang="en-US" sz="1800" dirty="0"/>
          </a:p>
          <a:p>
            <a:pPr>
              <a:lnSpc>
                <a:spcPct val="100000"/>
              </a:lnSpc>
              <a:spcBef>
                <a:spcPts val="400"/>
              </a:spcBef>
              <a:tabLst>
                <a:tab pos="3937000" algn="l"/>
              </a:tabLst>
            </a:pPr>
            <a:r>
              <a:rPr lang="en-US" sz="1800" dirty="0" smtClean="0"/>
              <a:t>Test	versus</a:t>
            </a:r>
            <a:endParaRPr lang="en-US" sz="1800" dirty="0"/>
          </a:p>
        </p:txBody>
      </p:sp>
      <p:sp>
        <p:nvSpPr>
          <p:cNvPr id="2" name="Title 1"/>
          <p:cNvSpPr>
            <a:spLocks noGrp="1"/>
          </p:cNvSpPr>
          <p:nvPr>
            <p:ph type="title"/>
          </p:nvPr>
        </p:nvSpPr>
        <p:spPr/>
        <p:txBody>
          <a:bodyPr/>
          <a:lstStyle/>
          <a:p>
            <a:r>
              <a:rPr lang="en-US" dirty="0" smtClean="0"/>
              <a:t>9.9 Structural Change and Model Simplification</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36</a:t>
            </a:fld>
            <a:endParaRPr lang="en-US" dirty="0"/>
          </a:p>
        </p:txBody>
      </p:sp>
      <p:sp>
        <p:nvSpPr>
          <p:cNvPr id="6" name="TextBox 5"/>
          <p:cNvSpPr txBox="1"/>
          <p:nvPr/>
        </p:nvSpPr>
        <p:spPr>
          <a:xfrm>
            <a:off x="685799" y="1581248"/>
            <a:ext cx="7543799" cy="430887"/>
          </a:xfrm>
          <a:prstGeom prst="rect">
            <a:avLst/>
          </a:prstGeom>
          <a:solidFill>
            <a:srgbClr val="873B1F"/>
          </a:solidFill>
        </p:spPr>
        <p:txBody>
          <a:bodyPr wrap="square" lIns="91440" tIns="91440" rIns="91440" bIns="91440" rtlCol="0" anchor="ctr" anchorCtr="0">
            <a:spAutoFit/>
          </a:bodyPr>
          <a:lstStyle/>
          <a:p>
            <a:pPr algn="ctr"/>
            <a:r>
              <a:rPr lang="en-US" sz="1600" dirty="0" smtClean="0">
                <a:solidFill>
                  <a:schemeClr val="bg1"/>
                </a:solidFill>
                <a:latin typeface="Arial" charset="0"/>
                <a:ea typeface="Arial" charset="0"/>
                <a:cs typeface="Arial" charset="0"/>
              </a:rPr>
              <a:t>A halving of crude oil prices – how might it affect your forecasting model?</a:t>
            </a:r>
            <a:endParaRPr lang="en-US" sz="1600" dirty="0">
              <a:solidFill>
                <a:schemeClr val="bg1"/>
              </a:solidFill>
              <a:latin typeface="Arial" charset="0"/>
              <a:ea typeface="Arial" charset="0"/>
              <a:cs typeface="Arial" charset="0"/>
            </a:endParaRPr>
          </a:p>
        </p:txBody>
      </p:sp>
      <p:pic>
        <p:nvPicPr>
          <p:cNvPr id="10" name="Picture 9"/>
          <p:cNvPicPr>
            <a:picLocks noChangeAspect="1"/>
          </p:cNvPicPr>
          <p:nvPr/>
        </p:nvPicPr>
        <p:blipFill>
          <a:blip r:embed="rId2"/>
          <a:stretch>
            <a:fillRect/>
          </a:stretch>
        </p:blipFill>
        <p:spPr>
          <a:xfrm>
            <a:off x="1530840" y="3301205"/>
            <a:ext cx="3600450" cy="952500"/>
          </a:xfrm>
          <a:prstGeom prst="rect">
            <a:avLst/>
          </a:prstGeom>
        </p:spPr>
      </p:pic>
      <p:pic>
        <p:nvPicPr>
          <p:cNvPr id="11" name="Picture 10"/>
          <p:cNvPicPr>
            <a:picLocks noChangeAspect="1"/>
          </p:cNvPicPr>
          <p:nvPr/>
        </p:nvPicPr>
        <p:blipFill>
          <a:blip r:embed="rId3"/>
          <a:stretch>
            <a:fillRect/>
          </a:stretch>
        </p:blipFill>
        <p:spPr>
          <a:xfrm>
            <a:off x="1596733" y="4520733"/>
            <a:ext cx="3028950" cy="342900"/>
          </a:xfrm>
          <a:prstGeom prst="rect">
            <a:avLst/>
          </a:prstGeom>
        </p:spPr>
      </p:pic>
      <p:pic>
        <p:nvPicPr>
          <p:cNvPr id="12" name="Picture 11"/>
          <p:cNvPicPr>
            <a:picLocks noChangeAspect="1"/>
          </p:cNvPicPr>
          <p:nvPr/>
        </p:nvPicPr>
        <p:blipFill>
          <a:blip r:embed="rId4"/>
          <a:stretch>
            <a:fillRect/>
          </a:stretch>
        </p:blipFill>
        <p:spPr>
          <a:xfrm>
            <a:off x="1595388" y="5293381"/>
            <a:ext cx="2914650" cy="342900"/>
          </a:xfrm>
          <a:prstGeom prst="rect">
            <a:avLst/>
          </a:prstGeom>
        </p:spPr>
      </p:pic>
      <p:pic>
        <p:nvPicPr>
          <p:cNvPr id="13" name="Picture 12"/>
          <p:cNvPicPr>
            <a:picLocks noChangeAspect="1"/>
          </p:cNvPicPr>
          <p:nvPr/>
        </p:nvPicPr>
        <p:blipFill>
          <a:blip r:embed="rId5"/>
          <a:stretch>
            <a:fillRect/>
          </a:stretch>
        </p:blipFill>
        <p:spPr>
          <a:xfrm>
            <a:off x="5419626" y="5333380"/>
            <a:ext cx="2009775" cy="304800"/>
          </a:xfrm>
          <a:prstGeom prst="rect">
            <a:avLst/>
          </a:prstGeom>
        </p:spPr>
      </p:pic>
    </p:spTree>
    <p:extLst>
      <p:ext uri="{BB962C8B-B14F-4D97-AF65-F5344CB8AC3E}">
        <p14:creationId xmlns:p14="http://schemas.microsoft.com/office/powerpoint/2010/main" val="1573993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5798" y="2576216"/>
            <a:ext cx="6399542" cy="2821100"/>
          </a:xfrm>
          <a:prstGeom prst="rect">
            <a:avLst/>
          </a:prstGeom>
        </p:spPr>
      </p:pic>
      <p:sp>
        <p:nvSpPr>
          <p:cNvPr id="2" name="Title 1"/>
          <p:cNvSpPr>
            <a:spLocks noGrp="1"/>
          </p:cNvSpPr>
          <p:nvPr>
            <p:ph type="title"/>
          </p:nvPr>
        </p:nvSpPr>
        <p:spPr/>
        <p:txBody>
          <a:bodyPr/>
          <a:lstStyle/>
          <a:p>
            <a:r>
              <a:rPr lang="en-US" dirty="0" smtClean="0"/>
              <a:t>9.9 Structural Change and Model Simplification</a:t>
            </a:r>
            <a:endParaRPr lang="en-US" dirty="0"/>
          </a:p>
        </p:txBody>
      </p:sp>
      <p:sp>
        <p:nvSpPr>
          <p:cNvPr id="3" name="Content Placeholder 2"/>
          <p:cNvSpPr>
            <a:spLocks noGrp="1"/>
          </p:cNvSpPr>
          <p:nvPr>
            <p:ph idx="1"/>
          </p:nvPr>
        </p:nvSpPr>
        <p:spPr>
          <a:xfrm>
            <a:off x="685800" y="1439676"/>
            <a:ext cx="7543800" cy="1174315"/>
          </a:xfrm>
        </p:spPr>
        <p:txBody>
          <a:bodyPr>
            <a:noAutofit/>
          </a:bodyPr>
          <a:lstStyle/>
          <a:p>
            <a:pPr marL="0" indent="0">
              <a:lnSpc>
                <a:spcPct val="100000"/>
              </a:lnSpc>
              <a:buNone/>
            </a:pPr>
            <a:r>
              <a:rPr lang="en-US" b="1" dirty="0" smtClean="0">
                <a:solidFill>
                  <a:srgbClr val="873B1F"/>
                </a:solidFill>
              </a:rPr>
              <a:t>Structural Change</a:t>
            </a:r>
          </a:p>
          <a:p>
            <a:pPr>
              <a:lnSpc>
                <a:spcPct val="100000"/>
              </a:lnSpc>
            </a:pPr>
            <a:r>
              <a:rPr lang="en-US" sz="1800" dirty="0" smtClean="0"/>
              <a:t>Test is an ANOVA known as the Chow Test</a:t>
            </a:r>
          </a:p>
          <a:p>
            <a:pPr marL="0" indent="0">
              <a:lnSpc>
                <a:spcPct val="100000"/>
              </a:lnSpc>
              <a:buNone/>
            </a:pPr>
            <a:r>
              <a:rPr lang="en-US" sz="1600" b="1" dirty="0" smtClean="0">
                <a:solidFill>
                  <a:srgbClr val="873B1F"/>
                </a:solidFill>
              </a:rPr>
              <a:t>Example 9.6: Gas prices up to and after December 2008</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37</a:t>
            </a:fld>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083821179"/>
              </p:ext>
            </p:extLst>
          </p:nvPr>
        </p:nvGraphicFramePr>
        <p:xfrm>
          <a:off x="1218843" y="5601871"/>
          <a:ext cx="2225087" cy="708877"/>
        </p:xfrm>
        <a:graphic>
          <a:graphicData uri="http://schemas.openxmlformats.org/presentationml/2006/ole">
            <mc:AlternateContent xmlns:mc="http://schemas.openxmlformats.org/markup-compatibility/2006">
              <mc:Choice xmlns:v="urn:schemas-microsoft-com:vml" Requires="v">
                <p:oleObj spid="_x0000_s70691" name="Equation" r:id="rId4" imgW="1434960" imgH="457200" progId="">
                  <p:embed/>
                </p:oleObj>
              </mc:Choice>
              <mc:Fallback>
                <p:oleObj name="Equation" r:id="rId4" imgW="1434960" imgH="457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8843" y="5601871"/>
                        <a:ext cx="2225087" cy="708877"/>
                      </a:xfrm>
                      <a:prstGeom prst="rect">
                        <a:avLst/>
                      </a:prstGeom>
                      <a:noFill/>
                      <a:extLst/>
                    </p:spPr>
                  </p:pic>
                </p:oleObj>
              </mc:Fallback>
            </mc:AlternateContent>
          </a:graphicData>
        </a:graphic>
      </p:graphicFrame>
      <p:sp>
        <p:nvSpPr>
          <p:cNvPr id="12" name="TextBox 11"/>
          <p:cNvSpPr txBox="1"/>
          <p:nvPr/>
        </p:nvSpPr>
        <p:spPr>
          <a:xfrm>
            <a:off x="4840357" y="5738546"/>
            <a:ext cx="2660138" cy="553998"/>
          </a:xfrm>
          <a:prstGeom prst="rect">
            <a:avLst/>
          </a:prstGeom>
          <a:noFill/>
        </p:spPr>
        <p:txBody>
          <a:bodyPr wrap="square" lIns="0" tIns="0" rIns="0" bIns="0" rtlCol="0">
            <a:spAutoFit/>
          </a:bodyPr>
          <a:lstStyle/>
          <a:p>
            <a:r>
              <a:rPr lang="en-US" b="1" dirty="0" smtClean="0">
                <a:solidFill>
                  <a:srgbClr val="873B1F"/>
                </a:solidFill>
                <a:latin typeface="Arial" charset="0"/>
                <a:ea typeface="Arial" charset="0"/>
                <a:cs typeface="Arial" charset="0"/>
              </a:rPr>
              <a:t>Question: </a:t>
            </a:r>
            <a:r>
              <a:rPr lang="en-US" dirty="0" smtClean="0">
                <a:solidFill>
                  <a:srgbClr val="873B1F"/>
                </a:solidFill>
                <a:latin typeface="Arial" charset="0"/>
                <a:ea typeface="Arial" charset="0"/>
                <a:cs typeface="Arial" charset="0"/>
              </a:rPr>
              <a:t>Are there changes in the model?</a:t>
            </a:r>
            <a:endParaRPr lang="en-US" spc="300" baseline="30000" dirty="0">
              <a:solidFill>
                <a:srgbClr val="873B1F"/>
              </a:solidFill>
              <a:latin typeface="Arial" charset="0"/>
              <a:ea typeface="Arial" charset="0"/>
              <a:cs typeface="Arial" charset="0"/>
            </a:endParaRPr>
          </a:p>
        </p:txBody>
      </p:sp>
      <p:sp>
        <p:nvSpPr>
          <p:cNvPr id="7" name="Rectangle 6"/>
          <p:cNvSpPr/>
          <p:nvPr/>
        </p:nvSpPr>
        <p:spPr>
          <a:xfrm>
            <a:off x="685798" y="5600047"/>
            <a:ext cx="355867" cy="276999"/>
          </a:xfrm>
          <a:prstGeom prst="rect">
            <a:avLst/>
          </a:prstGeom>
        </p:spPr>
        <p:txBody>
          <a:bodyPr wrap="none" lIns="0" tIns="0" rIns="0" bIns="0">
            <a:spAutoFit/>
          </a:bodyPr>
          <a:lstStyle/>
          <a:p>
            <a:pPr marL="9525" indent="0">
              <a:lnSpc>
                <a:spcPct val="100000"/>
              </a:lnSpc>
              <a:spcBef>
                <a:spcPts val="600"/>
              </a:spcBef>
              <a:buNone/>
            </a:pPr>
            <a:r>
              <a:rPr lang="en-US" dirty="0">
                <a:latin typeface="Arial" charset="0"/>
                <a:ea typeface="Arial" charset="0"/>
                <a:cs typeface="Arial" charset="0"/>
              </a:rPr>
              <a:t>Set</a:t>
            </a:r>
          </a:p>
        </p:txBody>
      </p:sp>
    </p:spTree>
    <p:extLst>
      <p:ext uri="{BB962C8B-B14F-4D97-AF65-F5344CB8AC3E}">
        <p14:creationId xmlns:p14="http://schemas.microsoft.com/office/powerpoint/2010/main" val="292986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548" r="1"/>
          <a:stretch/>
        </p:blipFill>
        <p:spPr>
          <a:xfrm>
            <a:off x="685799" y="2327272"/>
            <a:ext cx="5143229" cy="3318153"/>
          </a:xfrm>
          <a:prstGeom prst="rect">
            <a:avLst/>
          </a:prstGeom>
        </p:spPr>
      </p:pic>
      <p:sp>
        <p:nvSpPr>
          <p:cNvPr id="2" name="Title 1"/>
          <p:cNvSpPr>
            <a:spLocks noGrp="1"/>
          </p:cNvSpPr>
          <p:nvPr>
            <p:ph type="title"/>
          </p:nvPr>
        </p:nvSpPr>
        <p:spPr/>
        <p:txBody>
          <a:bodyPr/>
          <a:lstStyle/>
          <a:p>
            <a:r>
              <a:rPr lang="en-US" dirty="0" smtClean="0"/>
              <a:t>9.9 Structural Change and Model Simplification</a:t>
            </a:r>
            <a:endParaRPr lang="en-US" dirty="0"/>
          </a:p>
        </p:txBody>
      </p:sp>
      <p:sp>
        <p:nvSpPr>
          <p:cNvPr id="3" name="Content Placeholder 2"/>
          <p:cNvSpPr>
            <a:spLocks noGrp="1"/>
          </p:cNvSpPr>
          <p:nvPr>
            <p:ph idx="1"/>
          </p:nvPr>
        </p:nvSpPr>
        <p:spPr>
          <a:xfrm>
            <a:off x="685800" y="1439676"/>
            <a:ext cx="7543800" cy="887595"/>
          </a:xfrm>
        </p:spPr>
        <p:txBody>
          <a:bodyPr>
            <a:normAutofit/>
          </a:bodyPr>
          <a:lstStyle/>
          <a:p>
            <a:pPr marL="0" indent="0">
              <a:lnSpc>
                <a:spcPct val="100000"/>
              </a:lnSpc>
              <a:buNone/>
            </a:pPr>
            <a:r>
              <a:rPr lang="en-US" b="1" dirty="0" smtClean="0">
                <a:solidFill>
                  <a:srgbClr val="873B1F"/>
                </a:solidFill>
              </a:rPr>
              <a:t>Stability and Structural Change</a:t>
            </a:r>
          </a:p>
          <a:p>
            <a:pPr>
              <a:lnSpc>
                <a:spcPct val="100000"/>
              </a:lnSpc>
            </a:pPr>
            <a:r>
              <a:rPr lang="en-US" sz="1800" dirty="0" smtClean="0"/>
              <a:t>What happened to retail unleaded after the “Great Recession”?</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38</a:t>
            </a:fld>
            <a:endParaRPr lang="en-US" dirty="0"/>
          </a:p>
        </p:txBody>
      </p:sp>
      <p:sp>
        <p:nvSpPr>
          <p:cNvPr id="12" name="TextBox 11"/>
          <p:cNvSpPr txBox="1"/>
          <p:nvPr/>
        </p:nvSpPr>
        <p:spPr>
          <a:xfrm>
            <a:off x="6046784" y="2587182"/>
            <a:ext cx="2682933" cy="2723823"/>
          </a:xfrm>
          <a:prstGeom prst="rect">
            <a:avLst/>
          </a:prstGeom>
          <a:noFill/>
        </p:spPr>
        <p:txBody>
          <a:bodyPr wrap="square" lIns="0" tIns="0" rIns="0" bIns="0" rtlCol="0">
            <a:spAutoFit/>
          </a:bodyPr>
          <a:lstStyle/>
          <a:p>
            <a:r>
              <a:rPr lang="en-US" b="1" dirty="0" smtClean="0">
                <a:solidFill>
                  <a:srgbClr val="873B1F"/>
                </a:solidFill>
                <a:latin typeface="Arial" charset="0"/>
                <a:ea typeface="Arial" charset="0"/>
                <a:cs typeface="Arial" charset="0"/>
              </a:rPr>
              <a:t>Dramatic Fluctuations!</a:t>
            </a:r>
          </a:p>
          <a:p>
            <a:pPr marL="236538" indent="-236538">
              <a:spcBef>
                <a:spcPts val="600"/>
              </a:spcBef>
              <a:buFont typeface="Arial" charset="0"/>
              <a:buChar char="•"/>
            </a:pPr>
            <a:r>
              <a:rPr lang="en-US" dirty="0" smtClean="0">
                <a:solidFill>
                  <a:srgbClr val="873B1F"/>
                </a:solidFill>
                <a:latin typeface="Arial" charset="0"/>
                <a:ea typeface="Arial" charset="0"/>
                <a:cs typeface="Arial" charset="0"/>
              </a:rPr>
              <a:t>Past data now contains much more information</a:t>
            </a:r>
          </a:p>
          <a:p>
            <a:pPr marL="236538" indent="-236538">
              <a:spcBef>
                <a:spcPts val="600"/>
              </a:spcBef>
              <a:buFont typeface="Arial" charset="0"/>
              <a:buChar char="•"/>
            </a:pPr>
            <a:r>
              <a:rPr lang="en-US" dirty="0" smtClean="0">
                <a:solidFill>
                  <a:srgbClr val="873B1F"/>
                </a:solidFill>
                <a:latin typeface="Arial" charset="0"/>
                <a:ea typeface="Arial" charset="0"/>
                <a:cs typeface="Arial" charset="0"/>
              </a:rPr>
              <a:t>But is our new model stable?</a:t>
            </a:r>
          </a:p>
          <a:p>
            <a:pPr>
              <a:spcBef>
                <a:spcPts val="600"/>
              </a:spcBef>
            </a:pPr>
            <a:r>
              <a:rPr lang="en-US" dirty="0" smtClean="0">
                <a:solidFill>
                  <a:srgbClr val="873B1F"/>
                </a:solidFill>
                <a:latin typeface="Arial" charset="0"/>
                <a:ea typeface="Arial" charset="0"/>
                <a:cs typeface="Arial" charset="0"/>
              </a:rPr>
              <a:t>Stability in a model’s parameters a key requirement for </a:t>
            </a:r>
            <a:br>
              <a:rPr lang="en-US" dirty="0" smtClean="0">
                <a:solidFill>
                  <a:srgbClr val="873B1F"/>
                </a:solidFill>
                <a:latin typeface="Arial" charset="0"/>
                <a:ea typeface="Arial" charset="0"/>
                <a:cs typeface="Arial" charset="0"/>
              </a:rPr>
            </a:br>
            <a:r>
              <a:rPr lang="en-US" dirty="0" smtClean="0">
                <a:solidFill>
                  <a:srgbClr val="873B1F"/>
                </a:solidFill>
                <a:latin typeface="Arial" charset="0"/>
                <a:ea typeface="Arial" charset="0"/>
                <a:cs typeface="Arial" charset="0"/>
              </a:rPr>
              <a:t>successful forecasting</a:t>
            </a:r>
            <a:endParaRPr lang="en-US" dirty="0">
              <a:solidFill>
                <a:srgbClr val="873B1F"/>
              </a:solidFill>
              <a:latin typeface="Arial" charset="0"/>
              <a:ea typeface="Arial" charset="0"/>
              <a:cs typeface="Arial" charset="0"/>
            </a:endParaRPr>
          </a:p>
        </p:txBody>
      </p:sp>
    </p:spTree>
    <p:extLst>
      <p:ext uri="{BB962C8B-B14F-4D97-AF65-F5344CB8AC3E}">
        <p14:creationId xmlns:p14="http://schemas.microsoft.com/office/powerpoint/2010/main" val="1038906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9.9 Structural Change and Model Simplification</a:t>
            </a:r>
            <a:endParaRPr lang="en-US" dirty="0"/>
          </a:p>
        </p:txBody>
      </p:sp>
      <p:sp>
        <p:nvSpPr>
          <p:cNvPr id="3" name="Content Placeholder 2"/>
          <p:cNvSpPr>
            <a:spLocks noGrp="1"/>
          </p:cNvSpPr>
          <p:nvPr>
            <p:ph idx="1"/>
          </p:nvPr>
        </p:nvSpPr>
        <p:spPr>
          <a:xfrm>
            <a:off x="685800" y="1439676"/>
            <a:ext cx="5546035" cy="3440437"/>
          </a:xfrm>
        </p:spPr>
        <p:txBody>
          <a:bodyPr>
            <a:noAutofit/>
          </a:bodyPr>
          <a:lstStyle/>
          <a:p>
            <a:pPr marL="0" indent="0">
              <a:lnSpc>
                <a:spcPct val="100000"/>
              </a:lnSpc>
              <a:buNone/>
            </a:pPr>
            <a:r>
              <a:rPr lang="en-US" b="1" dirty="0" smtClean="0">
                <a:solidFill>
                  <a:srgbClr val="873B1F"/>
                </a:solidFill>
              </a:rPr>
              <a:t>Understanding Stability – Rolling Regression</a:t>
            </a:r>
          </a:p>
          <a:p>
            <a:r>
              <a:rPr lang="en-GB" sz="1800" dirty="0"/>
              <a:t>Define a starting </a:t>
            </a:r>
            <a:r>
              <a:rPr lang="en-GB" sz="1800" dirty="0" smtClean="0"/>
              <a:t>sample</a:t>
            </a:r>
          </a:p>
          <a:p>
            <a:pPr lvl="1"/>
            <a:r>
              <a:rPr lang="en-GB" sz="1600" dirty="0" smtClean="0"/>
              <a:t>[1,T</a:t>
            </a:r>
            <a:r>
              <a:rPr lang="en-GB" sz="1600" baseline="-25000" dirty="0" smtClean="0"/>
              <a:t>0</a:t>
            </a:r>
            <a:r>
              <a:rPr lang="en-GB" sz="1600" dirty="0" smtClean="0"/>
              <a:t>]</a:t>
            </a:r>
          </a:p>
          <a:p>
            <a:r>
              <a:rPr lang="en-GB" sz="1800" dirty="0" smtClean="0"/>
              <a:t>Estimate </a:t>
            </a:r>
            <a:r>
              <a:rPr lang="en-GB" sz="1800" dirty="0"/>
              <a:t>the regression </a:t>
            </a:r>
            <a:r>
              <a:rPr lang="en-GB" sz="1800" dirty="0" smtClean="0"/>
              <a:t/>
            </a:r>
            <a:br>
              <a:rPr lang="en-GB" sz="1800" dirty="0" smtClean="0"/>
            </a:br>
            <a:r>
              <a:rPr lang="en-GB" sz="1800" dirty="0" smtClean="0"/>
              <a:t>model</a:t>
            </a:r>
            <a:endParaRPr lang="en-GB" sz="1800" dirty="0"/>
          </a:p>
          <a:p>
            <a:r>
              <a:rPr lang="en-GB" sz="1800" dirty="0"/>
              <a:t>Update the sample</a:t>
            </a:r>
          </a:p>
          <a:p>
            <a:pPr lvl="1"/>
            <a:r>
              <a:rPr lang="en-GB" sz="1600" dirty="0"/>
              <a:t>[1</a:t>
            </a:r>
            <a:r>
              <a:rPr lang="en-GB" sz="1600" i="1" dirty="0"/>
              <a:t>, </a:t>
            </a:r>
            <a:r>
              <a:rPr lang="en-GB" sz="1600" dirty="0"/>
              <a:t>T</a:t>
            </a:r>
            <a:r>
              <a:rPr lang="en-GB" sz="1600" baseline="-25000" dirty="0"/>
              <a:t>0+1</a:t>
            </a:r>
            <a:r>
              <a:rPr lang="en-GB" sz="1600" dirty="0"/>
              <a:t>]</a:t>
            </a:r>
            <a:endParaRPr lang="en-GB" sz="1600" baseline="-25000" dirty="0"/>
          </a:p>
          <a:p>
            <a:r>
              <a:rPr lang="en-GB" sz="1800" dirty="0"/>
              <a:t>Re-estimate model</a:t>
            </a:r>
          </a:p>
          <a:p>
            <a:r>
              <a:rPr lang="en-GB" sz="1800" dirty="0"/>
              <a:t>Alternatively, keep sample size fixed: </a:t>
            </a:r>
            <a:r>
              <a:rPr lang="en-GB" sz="1800" dirty="0" smtClean="0"/>
              <a:t/>
            </a:r>
            <a:br>
              <a:rPr lang="en-GB" sz="1800" dirty="0" smtClean="0"/>
            </a:br>
            <a:r>
              <a:rPr lang="en-GB" sz="1800" dirty="0" smtClean="0"/>
              <a:t>a </a:t>
            </a:r>
            <a:r>
              <a:rPr lang="en-GB" sz="1800" dirty="0"/>
              <a:t>moving window</a:t>
            </a:r>
          </a:p>
          <a:p>
            <a:r>
              <a:rPr lang="en-GB" sz="1800" dirty="0" smtClean="0"/>
              <a:t>Examine </a:t>
            </a:r>
            <a:r>
              <a:rPr lang="en-GB" sz="1800" dirty="0"/>
              <a:t>how parameters change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39</a:t>
            </a:fld>
            <a:endParaRPr lang="en-US" dirty="0"/>
          </a:p>
        </p:txBody>
      </p:sp>
      <p:sp>
        <p:nvSpPr>
          <p:cNvPr id="12" name="TextBox 11"/>
          <p:cNvSpPr txBox="1"/>
          <p:nvPr/>
        </p:nvSpPr>
        <p:spPr>
          <a:xfrm>
            <a:off x="685799" y="5254885"/>
            <a:ext cx="4303644" cy="984885"/>
          </a:xfrm>
          <a:prstGeom prst="rect">
            <a:avLst/>
          </a:prstGeom>
          <a:noFill/>
        </p:spPr>
        <p:txBody>
          <a:bodyPr wrap="square" lIns="0" tIns="0" rIns="0" bIns="0" rtlCol="0">
            <a:spAutoFit/>
          </a:bodyPr>
          <a:lstStyle/>
          <a:p>
            <a:r>
              <a:rPr lang="en-US" i="1" dirty="0" smtClean="0">
                <a:solidFill>
                  <a:srgbClr val="873B1F"/>
                </a:solidFill>
                <a:latin typeface="Arial" charset="0"/>
                <a:ea typeface="Arial" charset="0"/>
                <a:cs typeface="Arial" charset="0"/>
              </a:rPr>
              <a:t>Changing relationships:</a:t>
            </a:r>
          </a:p>
          <a:p>
            <a:pPr marL="236538" indent="-236538">
              <a:spcBef>
                <a:spcPts val="600"/>
              </a:spcBef>
              <a:buFont typeface="Arial" charset="0"/>
              <a:buChar char="•"/>
            </a:pPr>
            <a:r>
              <a:rPr lang="en-US" dirty="0" smtClean="0">
                <a:solidFill>
                  <a:srgbClr val="873B1F"/>
                </a:solidFill>
                <a:latin typeface="Arial" charset="0"/>
                <a:ea typeface="Arial" charset="0"/>
                <a:cs typeface="Arial" charset="0"/>
              </a:rPr>
              <a:t>with crude</a:t>
            </a:r>
          </a:p>
          <a:p>
            <a:pPr marL="236538" indent="-236538">
              <a:spcBef>
                <a:spcPts val="600"/>
              </a:spcBef>
              <a:buFont typeface="Arial" charset="0"/>
              <a:buChar char="•"/>
            </a:pPr>
            <a:r>
              <a:rPr lang="en-US" dirty="0" smtClean="0">
                <a:solidFill>
                  <a:srgbClr val="873B1F"/>
                </a:solidFill>
                <a:latin typeface="Arial" charset="0"/>
                <a:ea typeface="Arial" charset="0"/>
                <a:cs typeface="Arial" charset="0"/>
              </a:rPr>
              <a:t>with SP500: increasing importance</a:t>
            </a:r>
          </a:p>
        </p:txBody>
      </p:sp>
      <p:pic>
        <p:nvPicPr>
          <p:cNvPr id="6" name="Picture 5"/>
          <p:cNvPicPr>
            <a:picLocks noChangeAspect="1"/>
          </p:cNvPicPr>
          <p:nvPr/>
        </p:nvPicPr>
        <p:blipFill rotWithShape="1">
          <a:blip r:embed="rId2"/>
          <a:srcRect l="3702" r="50704" b="10219"/>
          <a:stretch/>
        </p:blipFill>
        <p:spPr>
          <a:xfrm>
            <a:off x="5178286" y="1870056"/>
            <a:ext cx="2735643" cy="1900331"/>
          </a:xfrm>
          <a:prstGeom prst="rect">
            <a:avLst/>
          </a:prstGeom>
        </p:spPr>
      </p:pic>
      <p:pic>
        <p:nvPicPr>
          <p:cNvPr id="8" name="Picture 7"/>
          <p:cNvPicPr>
            <a:picLocks noChangeAspect="1"/>
          </p:cNvPicPr>
          <p:nvPr/>
        </p:nvPicPr>
        <p:blipFill rotWithShape="1">
          <a:blip r:embed="rId2"/>
          <a:srcRect l="48815" r="3288" b="10219"/>
          <a:stretch/>
        </p:blipFill>
        <p:spPr>
          <a:xfrm>
            <a:off x="5178286" y="3934482"/>
            <a:ext cx="2735643" cy="1808921"/>
          </a:xfrm>
          <a:prstGeom prst="rect">
            <a:avLst/>
          </a:prstGeom>
        </p:spPr>
      </p:pic>
    </p:spTree>
    <p:extLst>
      <p:ext uri="{BB962C8B-B14F-4D97-AF65-F5344CB8AC3E}">
        <p14:creationId xmlns:p14="http://schemas.microsoft.com/office/powerpoint/2010/main" val="475442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9.1 Indicator (Dummy) Variables</a:t>
            </a:r>
            <a:endParaRPr lang="en-US" dirty="0"/>
          </a:p>
        </p:txBody>
      </p:sp>
      <p:sp>
        <p:nvSpPr>
          <p:cNvPr id="3" name="Content Placeholder 2"/>
          <p:cNvSpPr>
            <a:spLocks noGrp="1"/>
          </p:cNvSpPr>
          <p:nvPr>
            <p:ph idx="1"/>
          </p:nvPr>
        </p:nvSpPr>
        <p:spPr/>
        <p:txBody>
          <a:bodyPr>
            <a:normAutofit/>
          </a:bodyPr>
          <a:lstStyle/>
          <a:p>
            <a:pPr marL="0" indent="0">
              <a:lnSpc>
                <a:spcPct val="100000"/>
              </a:lnSpc>
              <a:buNone/>
            </a:pPr>
            <a:r>
              <a:rPr lang="en-US" sz="1800" b="1" dirty="0">
                <a:solidFill>
                  <a:srgbClr val="873B1F"/>
                </a:solidFill>
              </a:rPr>
              <a:t>Example 9.1 </a:t>
            </a:r>
          </a:p>
          <a:p>
            <a:pPr>
              <a:lnSpc>
                <a:spcPct val="100000"/>
              </a:lnSpc>
            </a:pPr>
            <a:r>
              <a:rPr lang="en-US" sz="1800" dirty="0"/>
              <a:t>Suppose </a:t>
            </a:r>
            <a:r>
              <a:rPr lang="en-US" sz="1800" i="1" dirty="0"/>
              <a:t>Y</a:t>
            </a:r>
            <a:r>
              <a:rPr lang="en-US" sz="1800" dirty="0"/>
              <a:t> = salary </a:t>
            </a:r>
          </a:p>
          <a:p>
            <a:pPr lvl="1">
              <a:lnSpc>
                <a:spcPct val="100000"/>
              </a:lnSpc>
            </a:pPr>
            <a:r>
              <a:rPr lang="en-US" i="1" dirty="0"/>
              <a:t>X</a:t>
            </a:r>
            <a:r>
              <a:rPr lang="en-US" i="1" baseline="-25000" dirty="0"/>
              <a:t>1</a:t>
            </a:r>
            <a:r>
              <a:rPr lang="en-US" dirty="0"/>
              <a:t> = years of experience</a:t>
            </a:r>
          </a:p>
          <a:p>
            <a:pPr lvl="1">
              <a:lnSpc>
                <a:spcPct val="100000"/>
              </a:lnSpc>
            </a:pPr>
            <a:r>
              <a:rPr lang="en-US" i="1" dirty="0"/>
              <a:t>X</a:t>
            </a:r>
            <a:r>
              <a:rPr lang="en-US" i="1" baseline="-25000" dirty="0"/>
              <a:t>2</a:t>
            </a:r>
            <a:r>
              <a:rPr lang="en-US" dirty="0"/>
              <a:t> = gender (F =1, M = 0)</a:t>
            </a:r>
          </a:p>
          <a:p>
            <a:pPr>
              <a:lnSpc>
                <a:spcPct val="100000"/>
              </a:lnSpc>
            </a:pPr>
            <a:r>
              <a:rPr lang="en-US" sz="1800" dirty="0"/>
              <a:t>The expected value of salary, given experience and gender is</a:t>
            </a:r>
          </a:p>
          <a:p>
            <a:pPr marL="0" indent="0">
              <a:lnSpc>
                <a:spcPct val="100000"/>
              </a:lnSpc>
              <a:buNone/>
            </a:pPr>
            <a:endParaRPr lang="en-US" sz="1800" dirty="0"/>
          </a:p>
          <a:p>
            <a:pPr>
              <a:lnSpc>
                <a:spcPct val="100000"/>
              </a:lnSpc>
            </a:pPr>
            <a:r>
              <a:rPr lang="en-US" sz="1800" dirty="0"/>
              <a:t>For males, </a:t>
            </a:r>
            <a:r>
              <a:rPr lang="en-US" sz="1800" i="1" dirty="0"/>
              <a:t>X</a:t>
            </a:r>
            <a:r>
              <a:rPr lang="en-US" sz="1800" i="1" baseline="-25000" dirty="0"/>
              <a:t>2</a:t>
            </a:r>
            <a:r>
              <a:rPr lang="en-US" sz="1800" dirty="0"/>
              <a:t> = 0 so the expected value is</a:t>
            </a:r>
          </a:p>
          <a:p>
            <a:pPr>
              <a:lnSpc>
                <a:spcPct val="100000"/>
              </a:lnSpc>
              <a:buFontTx/>
              <a:buNone/>
            </a:pPr>
            <a:endParaRPr lang="en-US" sz="1800" dirty="0"/>
          </a:p>
          <a:p>
            <a:pPr>
              <a:lnSpc>
                <a:spcPct val="100000"/>
              </a:lnSpc>
            </a:pPr>
            <a:r>
              <a:rPr lang="en-US" sz="1800" dirty="0"/>
              <a:t>For females, </a:t>
            </a:r>
            <a:r>
              <a:rPr lang="en-US" sz="1800" i="1" dirty="0"/>
              <a:t>X</a:t>
            </a:r>
            <a:r>
              <a:rPr lang="en-US" sz="1800" i="1" baseline="-25000" dirty="0"/>
              <a:t>2</a:t>
            </a:r>
            <a:r>
              <a:rPr lang="en-US" sz="1800" dirty="0"/>
              <a:t> = 1 so the expected value is</a:t>
            </a:r>
          </a:p>
          <a:p>
            <a:pPr>
              <a:lnSpc>
                <a:spcPct val="100000"/>
              </a:lnSpc>
              <a:buFontTx/>
              <a:buNone/>
            </a:pPr>
            <a:endParaRPr lang="en-US" sz="1800" dirty="0"/>
          </a:p>
          <a:p>
            <a:pPr marL="0" indent="0">
              <a:lnSpc>
                <a:spcPct val="100000"/>
              </a:lnSpc>
              <a:buNone/>
            </a:pPr>
            <a:r>
              <a:rPr lang="en-US" sz="1800" dirty="0"/>
              <a:t>That is, parallel lines with different intercepts</a:t>
            </a:r>
            <a:r>
              <a:rPr lang="en-US" sz="1800" dirty="0" smtClean="0"/>
              <a:t>.</a:t>
            </a:r>
            <a:endParaRPr lang="en-US" sz="1800"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4</a:t>
            </a:fld>
            <a:endParaRPr lang="en-US" dirty="0"/>
          </a:p>
        </p:txBody>
      </p:sp>
      <p:graphicFrame>
        <p:nvGraphicFramePr>
          <p:cNvPr id="8" name="Object 2"/>
          <p:cNvGraphicFramePr>
            <a:graphicFrameLocks noChangeAspect="1"/>
          </p:cNvGraphicFramePr>
          <p:nvPr>
            <p:extLst>
              <p:ext uri="{D42A27DB-BD31-4B8C-83A1-F6EECF244321}">
                <p14:modId xmlns:p14="http://schemas.microsoft.com/office/powerpoint/2010/main" val="1701154994"/>
              </p:ext>
            </p:extLst>
          </p:nvPr>
        </p:nvGraphicFramePr>
        <p:xfrm>
          <a:off x="2834640" y="3277832"/>
          <a:ext cx="3149600" cy="410248"/>
        </p:xfrm>
        <a:graphic>
          <a:graphicData uri="http://schemas.openxmlformats.org/presentationml/2006/ole">
            <mc:AlternateContent xmlns:mc="http://schemas.openxmlformats.org/markup-compatibility/2006">
              <mc:Choice xmlns:v="urn:schemas-microsoft-com:vml" Requires="v">
                <p:oleObj spid="_x0000_s35922" name="Equation" r:id="rId3" imgW="1459866" imgH="190417" progId="">
                  <p:embed/>
                </p:oleObj>
              </mc:Choice>
              <mc:Fallback>
                <p:oleObj name="Equation" r:id="rId3" imgW="1459866" imgH="1904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4640" y="3277832"/>
                        <a:ext cx="3149600" cy="410248"/>
                      </a:xfrm>
                      <a:prstGeom prst="rect">
                        <a:avLst/>
                      </a:prstGeom>
                      <a:noFill/>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9196431"/>
              </p:ext>
            </p:extLst>
          </p:nvPr>
        </p:nvGraphicFramePr>
        <p:xfrm>
          <a:off x="2834640" y="4074160"/>
          <a:ext cx="2116911" cy="426720"/>
        </p:xfrm>
        <a:graphic>
          <a:graphicData uri="http://schemas.openxmlformats.org/presentationml/2006/ole">
            <mc:AlternateContent xmlns:mc="http://schemas.openxmlformats.org/markup-compatibility/2006">
              <mc:Choice xmlns:v="urn:schemas-microsoft-com:vml" Requires="v">
                <p:oleObj spid="_x0000_s35923" name="Equation" r:id="rId5" imgW="914400" imgH="190500" progId="">
                  <p:embed/>
                </p:oleObj>
              </mc:Choice>
              <mc:Fallback>
                <p:oleObj name="Equation" r:id="rId5" imgW="914400" imgH="1905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4640" y="4074160"/>
                        <a:ext cx="2116911" cy="426720"/>
                      </a:xfrm>
                      <a:prstGeom prst="rect">
                        <a:avLst/>
                      </a:prstGeom>
                      <a:noFill/>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11352682"/>
              </p:ext>
            </p:extLst>
          </p:nvPr>
        </p:nvGraphicFramePr>
        <p:xfrm>
          <a:off x="2834640" y="4886960"/>
          <a:ext cx="2468880" cy="407973"/>
        </p:xfrm>
        <a:graphic>
          <a:graphicData uri="http://schemas.openxmlformats.org/presentationml/2006/ole">
            <mc:AlternateContent xmlns:mc="http://schemas.openxmlformats.org/markup-compatibility/2006">
              <mc:Choice xmlns:v="urn:schemas-microsoft-com:vml" Requires="v">
                <p:oleObj spid="_x0000_s35924" name="Equation" r:id="rId7" imgW="1155700" imgH="190500" progId="">
                  <p:embed/>
                </p:oleObj>
              </mc:Choice>
              <mc:Fallback>
                <p:oleObj name="Equation" r:id="rId7" imgW="1155700" imgH="1905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4640" y="4886960"/>
                        <a:ext cx="2468880" cy="407973"/>
                      </a:xfrm>
                      <a:prstGeom prst="rect">
                        <a:avLst/>
                      </a:prstGeom>
                      <a:noFill/>
                      <a:extLst/>
                    </p:spPr>
                  </p:pic>
                </p:oleObj>
              </mc:Fallback>
            </mc:AlternateContent>
          </a:graphicData>
        </a:graphic>
      </p:graphicFrame>
    </p:spTree>
    <p:extLst>
      <p:ext uri="{BB962C8B-B14F-4D97-AF65-F5344CB8AC3E}">
        <p14:creationId xmlns:p14="http://schemas.microsoft.com/office/powerpoint/2010/main" val="1573089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9.9 Structural Change and Model Simplification</a:t>
            </a:r>
            <a:endParaRPr lang="en-US" dirty="0"/>
          </a:p>
        </p:txBody>
      </p:sp>
      <p:sp>
        <p:nvSpPr>
          <p:cNvPr id="3" name="Content Placeholder 2"/>
          <p:cNvSpPr>
            <a:spLocks noGrp="1"/>
          </p:cNvSpPr>
          <p:nvPr>
            <p:ph idx="1"/>
          </p:nvPr>
        </p:nvSpPr>
        <p:spPr>
          <a:xfrm>
            <a:off x="685800" y="1439676"/>
            <a:ext cx="7543800" cy="3871328"/>
          </a:xfrm>
        </p:spPr>
        <p:txBody>
          <a:bodyPr>
            <a:normAutofit/>
          </a:bodyPr>
          <a:lstStyle/>
          <a:p>
            <a:pPr marL="0" indent="0">
              <a:lnSpc>
                <a:spcPct val="100000"/>
              </a:lnSpc>
              <a:buNone/>
            </a:pPr>
            <a:r>
              <a:rPr lang="en-US" b="1" dirty="0" smtClean="0">
                <a:solidFill>
                  <a:srgbClr val="873B1F"/>
                </a:solidFill>
              </a:rPr>
              <a:t>Model Simplification</a:t>
            </a:r>
          </a:p>
          <a:p>
            <a:pPr marL="0" indent="0">
              <a:buNone/>
            </a:pPr>
            <a:r>
              <a:rPr lang="en-GB" sz="1800" dirty="0"/>
              <a:t>Consider two models, </a:t>
            </a:r>
            <a:r>
              <a:rPr lang="en-GB" sz="1800" i="1" dirty="0"/>
              <a:t>M</a:t>
            </a:r>
            <a:r>
              <a:rPr lang="en-GB" sz="1800" i="1" baseline="-25000" dirty="0"/>
              <a:t>0</a:t>
            </a:r>
            <a:r>
              <a:rPr lang="en-GB" sz="1800" dirty="0"/>
              <a:t> and </a:t>
            </a:r>
            <a:r>
              <a:rPr lang="en-GB" sz="1800" i="1" dirty="0" smtClean="0"/>
              <a:t>M</a:t>
            </a:r>
            <a:r>
              <a:rPr lang="en-GB" sz="1800" i="1" baseline="-25000" dirty="0" smtClean="0"/>
              <a:t>1</a:t>
            </a:r>
          </a:p>
          <a:p>
            <a:pPr marL="0" indent="0">
              <a:spcBef>
                <a:spcPts val="7600"/>
              </a:spcBef>
              <a:buNone/>
            </a:pPr>
            <a:r>
              <a:rPr lang="en-GB" sz="1800" i="1" dirty="0"/>
              <a:t>M</a:t>
            </a:r>
            <a:r>
              <a:rPr lang="en-GB" sz="1800" i="1" baseline="-25000" dirty="0"/>
              <a:t>0</a:t>
            </a:r>
            <a:r>
              <a:rPr lang="en-GB" sz="1800" dirty="0"/>
              <a:t> is a simplification of </a:t>
            </a:r>
            <a:r>
              <a:rPr lang="en-GB" sz="1800" i="1" dirty="0"/>
              <a:t>M</a:t>
            </a:r>
            <a:r>
              <a:rPr lang="en-GB" sz="1800" i="1" baseline="-25000" dirty="0"/>
              <a:t>1 </a:t>
            </a:r>
            <a:r>
              <a:rPr lang="en-GB" sz="1800" dirty="0" smtClean="0"/>
              <a:t>with</a:t>
            </a:r>
          </a:p>
          <a:p>
            <a:pPr marL="0" indent="0">
              <a:spcBef>
                <a:spcPts val="7600"/>
              </a:spcBef>
              <a:buNone/>
            </a:pPr>
            <a:r>
              <a:rPr lang="en-GB" sz="1800" dirty="0" smtClean="0"/>
              <a:t>To test whether the model can be simplified</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40</a:t>
            </a:fld>
            <a:endParaRPr lang="en-US" dirty="0"/>
          </a:p>
        </p:txBody>
      </p:sp>
      <p:sp>
        <p:nvSpPr>
          <p:cNvPr id="12" name="TextBox 11"/>
          <p:cNvSpPr txBox="1"/>
          <p:nvPr/>
        </p:nvSpPr>
        <p:spPr>
          <a:xfrm>
            <a:off x="685799" y="5772616"/>
            <a:ext cx="7543800" cy="553998"/>
          </a:xfrm>
          <a:prstGeom prst="rect">
            <a:avLst/>
          </a:prstGeom>
          <a:noFill/>
        </p:spPr>
        <p:txBody>
          <a:bodyPr wrap="square" lIns="0" tIns="0" rIns="0" bIns="0" rtlCol="0">
            <a:spAutoFit/>
          </a:bodyPr>
          <a:lstStyle/>
          <a:p>
            <a:pPr marL="693738" indent="-693738"/>
            <a:r>
              <a:rPr lang="en-US" b="1" dirty="0" smtClean="0">
                <a:solidFill>
                  <a:srgbClr val="873B1F"/>
                </a:solidFill>
                <a:latin typeface="Arial" charset="0"/>
                <a:ea typeface="Arial" charset="0"/>
                <a:cs typeface="Arial" charset="0"/>
              </a:rPr>
              <a:t>Uses:	</a:t>
            </a:r>
            <a:r>
              <a:rPr lang="en-US" dirty="0" smtClean="0">
                <a:solidFill>
                  <a:srgbClr val="873B1F"/>
                </a:solidFill>
                <a:latin typeface="Arial" charset="0"/>
                <a:ea typeface="Arial" charset="0"/>
                <a:cs typeface="Arial" charset="0"/>
              </a:rPr>
              <a:t>Testing for seasonality, additional lags, </a:t>
            </a:r>
            <a:br>
              <a:rPr lang="en-US" dirty="0" smtClean="0">
                <a:solidFill>
                  <a:srgbClr val="873B1F"/>
                </a:solidFill>
                <a:latin typeface="Arial" charset="0"/>
                <a:ea typeface="Arial" charset="0"/>
                <a:cs typeface="Arial" charset="0"/>
              </a:rPr>
            </a:br>
            <a:r>
              <a:rPr lang="en-US" dirty="0" smtClean="0">
                <a:solidFill>
                  <a:srgbClr val="873B1F"/>
                </a:solidFill>
                <a:latin typeface="Arial" charset="0"/>
                <a:ea typeface="Arial" charset="0"/>
                <a:cs typeface="Arial" charset="0"/>
              </a:rPr>
              <a:t>nonlinear terms and structural change</a:t>
            </a:r>
          </a:p>
        </p:txBody>
      </p:sp>
      <p:graphicFrame>
        <p:nvGraphicFramePr>
          <p:cNvPr id="9" name="Object 8"/>
          <p:cNvGraphicFramePr>
            <a:graphicFrameLocks noChangeAspect="1"/>
          </p:cNvGraphicFramePr>
          <p:nvPr>
            <p:extLst>
              <p:ext uri="{D42A27DB-BD31-4B8C-83A1-F6EECF244321}">
                <p14:modId xmlns:p14="http://schemas.microsoft.com/office/powerpoint/2010/main" val="1936526628"/>
              </p:ext>
            </p:extLst>
          </p:nvPr>
        </p:nvGraphicFramePr>
        <p:xfrm>
          <a:off x="4305272" y="1649256"/>
          <a:ext cx="4262260" cy="1449153"/>
        </p:xfrm>
        <a:graphic>
          <a:graphicData uri="http://schemas.openxmlformats.org/presentationml/2006/ole">
            <mc:AlternateContent xmlns:mc="http://schemas.openxmlformats.org/markup-compatibility/2006">
              <mc:Choice xmlns:v="urn:schemas-microsoft-com:vml" Requires="v">
                <p:oleObj spid="_x0000_s73800" name="Equation" r:id="rId3" imgW="2527200" imgH="799920" progId="Equation.DSMT4">
                  <p:embed/>
                </p:oleObj>
              </mc:Choice>
              <mc:Fallback>
                <p:oleObj name="Equation" r:id="rId3" imgW="2527200" imgH="799920" progId="Equation.DSMT4">
                  <p:embed/>
                  <p:pic>
                    <p:nvPicPr>
                      <p:cNvPr id="0" name=""/>
                      <p:cNvPicPr>
                        <a:picLocks noChangeAspect="1" noChangeArrowheads="1"/>
                      </p:cNvPicPr>
                      <p:nvPr/>
                    </p:nvPicPr>
                    <p:blipFill>
                      <a:blip r:embed="rId4"/>
                      <a:srcRect/>
                      <a:stretch>
                        <a:fillRect/>
                      </a:stretch>
                    </p:blipFill>
                    <p:spPr bwMode="auto">
                      <a:xfrm>
                        <a:off x="4305272" y="1649256"/>
                        <a:ext cx="4262260" cy="1449153"/>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79947881"/>
              </p:ext>
            </p:extLst>
          </p:nvPr>
        </p:nvGraphicFramePr>
        <p:xfrm>
          <a:off x="2261117" y="3395084"/>
          <a:ext cx="4765241" cy="832110"/>
        </p:xfrm>
        <a:graphic>
          <a:graphicData uri="http://schemas.openxmlformats.org/presentationml/2006/ole">
            <mc:AlternateContent xmlns:mc="http://schemas.openxmlformats.org/markup-compatibility/2006">
              <mc:Choice xmlns:v="urn:schemas-microsoft-com:vml" Requires="v">
                <p:oleObj spid="_x0000_s73801" name="Equation" r:id="rId5" imgW="2552400" imgH="457200" progId="Equation.DSMT4">
                  <p:embed/>
                </p:oleObj>
              </mc:Choice>
              <mc:Fallback>
                <p:oleObj name="Equation" r:id="rId5" imgW="2552400" imgH="457200" progId="Equation.DSMT4">
                  <p:embed/>
                  <p:pic>
                    <p:nvPicPr>
                      <p:cNvPr id="0" name=""/>
                      <p:cNvPicPr>
                        <a:picLocks noChangeAspect="1" noChangeArrowheads="1"/>
                      </p:cNvPicPr>
                      <p:nvPr/>
                    </p:nvPicPr>
                    <p:blipFill>
                      <a:blip r:embed="rId6"/>
                      <a:srcRect/>
                      <a:stretch>
                        <a:fillRect/>
                      </a:stretch>
                    </p:blipFill>
                    <p:spPr bwMode="auto">
                      <a:xfrm>
                        <a:off x="2261117" y="3395084"/>
                        <a:ext cx="4765241" cy="832110"/>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97075560"/>
              </p:ext>
            </p:extLst>
          </p:nvPr>
        </p:nvGraphicFramePr>
        <p:xfrm>
          <a:off x="1066586" y="4733449"/>
          <a:ext cx="7163013" cy="716828"/>
        </p:xfrm>
        <a:graphic>
          <a:graphicData uri="http://schemas.openxmlformats.org/presentationml/2006/ole">
            <mc:AlternateContent xmlns:mc="http://schemas.openxmlformats.org/markup-compatibility/2006">
              <mc:Choice xmlns:v="urn:schemas-microsoft-com:vml" Requires="v">
                <p:oleObj spid="_x0000_s73802" name="Equation" r:id="rId7" imgW="4216320" imgH="419040" progId="Equation.DSMT4">
                  <p:embed/>
                </p:oleObj>
              </mc:Choice>
              <mc:Fallback>
                <p:oleObj name="Equation" r:id="rId7" imgW="4216320" imgH="419040" progId="Equation.DSMT4">
                  <p:embed/>
                  <p:pic>
                    <p:nvPicPr>
                      <p:cNvPr id="0" name=""/>
                      <p:cNvPicPr>
                        <a:picLocks noChangeAspect="1" noChangeArrowheads="1"/>
                      </p:cNvPicPr>
                      <p:nvPr/>
                    </p:nvPicPr>
                    <p:blipFill>
                      <a:blip r:embed="rId8"/>
                      <a:srcRect/>
                      <a:stretch>
                        <a:fillRect/>
                      </a:stretch>
                    </p:blipFill>
                    <p:spPr bwMode="auto">
                      <a:xfrm>
                        <a:off x="1066586" y="4733449"/>
                        <a:ext cx="7163013" cy="716828"/>
                      </a:xfrm>
                      <a:prstGeom prst="rect">
                        <a:avLst/>
                      </a:prstGeom>
                      <a:noFill/>
                    </p:spPr>
                  </p:pic>
                </p:oleObj>
              </mc:Fallback>
            </mc:AlternateContent>
          </a:graphicData>
        </a:graphic>
      </p:graphicFrame>
    </p:spTree>
    <p:extLst>
      <p:ext uri="{BB962C8B-B14F-4D97-AF65-F5344CB8AC3E}">
        <p14:creationId xmlns:p14="http://schemas.microsoft.com/office/powerpoint/2010/main" val="186033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9.10 An Update on Forecasting, I</a:t>
            </a:r>
            <a:endParaRPr lang="en-US" dirty="0"/>
          </a:p>
        </p:txBody>
      </p:sp>
      <p:sp>
        <p:nvSpPr>
          <p:cNvPr id="3" name="Content Placeholder 2"/>
          <p:cNvSpPr>
            <a:spLocks noGrp="1"/>
          </p:cNvSpPr>
          <p:nvPr>
            <p:ph idx="1"/>
          </p:nvPr>
        </p:nvSpPr>
        <p:spPr/>
        <p:txBody>
          <a:bodyPr>
            <a:normAutofit/>
          </a:bodyPr>
          <a:lstStyle/>
          <a:p>
            <a:pPr>
              <a:lnSpc>
                <a:spcPct val="100000"/>
              </a:lnSpc>
              <a:defRPr/>
            </a:pPr>
            <a:r>
              <a:rPr lang="en-US" dirty="0"/>
              <a:t>Pure forecasts or ‘what-if’ forecasts?</a:t>
            </a:r>
          </a:p>
          <a:p>
            <a:pPr lvl="1" fontAlgn="auto">
              <a:lnSpc>
                <a:spcPct val="100000"/>
              </a:lnSpc>
              <a:spcBef>
                <a:spcPts val="1700"/>
              </a:spcBef>
              <a:spcAft>
                <a:spcPts val="0"/>
              </a:spcAft>
              <a:buClr>
                <a:schemeClr val="tx1"/>
              </a:buClr>
              <a:defRPr/>
            </a:pPr>
            <a:r>
              <a:rPr lang="en-US" sz="2000" b="1" i="1" dirty="0">
                <a:solidFill>
                  <a:srgbClr val="873B1F"/>
                </a:solidFill>
              </a:rPr>
              <a:t>Policy making </a:t>
            </a:r>
            <a:r>
              <a:rPr lang="en-US" sz="2000" dirty="0"/>
              <a:t>using possible values of controllable variables</a:t>
            </a:r>
          </a:p>
          <a:p>
            <a:pPr lvl="1" fontAlgn="auto">
              <a:lnSpc>
                <a:spcPct val="100000"/>
              </a:lnSpc>
              <a:spcBef>
                <a:spcPts val="1700"/>
              </a:spcBef>
              <a:spcAft>
                <a:spcPts val="0"/>
              </a:spcAft>
              <a:buClr>
                <a:schemeClr val="tx1"/>
              </a:buClr>
              <a:defRPr/>
            </a:pPr>
            <a:r>
              <a:rPr lang="en-US" sz="2000" b="1" i="1" dirty="0">
                <a:solidFill>
                  <a:srgbClr val="873B1F"/>
                </a:solidFill>
              </a:rPr>
              <a:t>Decision-making</a:t>
            </a:r>
            <a:r>
              <a:rPr lang="en-US" sz="2000" dirty="0">
                <a:solidFill>
                  <a:srgbClr val="873B1F"/>
                </a:solidFill>
              </a:rPr>
              <a:t> </a:t>
            </a:r>
            <a:r>
              <a:rPr lang="en-US" sz="2000" dirty="0"/>
              <a:t>in face of uncontrollable variables [specify set of possible actions]</a:t>
            </a:r>
          </a:p>
          <a:p>
            <a:pPr lvl="1" fontAlgn="auto">
              <a:lnSpc>
                <a:spcPct val="100000"/>
              </a:lnSpc>
              <a:spcBef>
                <a:spcPts val="1700"/>
              </a:spcBef>
              <a:spcAft>
                <a:spcPts val="0"/>
              </a:spcAft>
              <a:buClr>
                <a:schemeClr val="tx1"/>
              </a:buClr>
              <a:defRPr/>
            </a:pPr>
            <a:r>
              <a:rPr lang="en-US" sz="2000" b="1" i="1" dirty="0">
                <a:solidFill>
                  <a:srgbClr val="873B1F"/>
                </a:solidFill>
              </a:rPr>
              <a:t>Time </a:t>
            </a:r>
            <a:r>
              <a:rPr lang="en-US" sz="2000" b="1" i="1" dirty="0" smtClean="0">
                <a:solidFill>
                  <a:srgbClr val="873B1F"/>
                </a:solidFill>
              </a:rPr>
              <a:t>considerations</a:t>
            </a:r>
            <a:r>
              <a:rPr lang="en-US" sz="2000" dirty="0"/>
              <a:t> </a:t>
            </a:r>
            <a:r>
              <a:rPr lang="en-US" sz="2000" dirty="0" smtClean="0"/>
              <a:t>– when </a:t>
            </a:r>
            <a:r>
              <a:rPr lang="en-US" sz="2000" dirty="0"/>
              <a:t>will data be available? </a:t>
            </a:r>
          </a:p>
          <a:p>
            <a:pPr lvl="2">
              <a:lnSpc>
                <a:spcPct val="100000"/>
              </a:lnSpc>
              <a:buClr>
                <a:srgbClr val="873B1F"/>
              </a:buClr>
              <a:buFont typeface="Arial" charset="0"/>
              <a:buChar char="•"/>
              <a:defRPr/>
            </a:pPr>
            <a:r>
              <a:rPr lang="en-US" sz="1800" dirty="0"/>
              <a:t>An imprecise quickly available indicator may be more useful for forecasting, but less useful for explanation e.g. weekly help wanted advertisements in newspapers</a:t>
            </a:r>
            <a:r>
              <a:rPr lang="en-US" sz="1800" dirty="0" smtClean="0"/>
              <a:t>.</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41</a:t>
            </a:fld>
            <a:endParaRPr lang="en-US" dirty="0"/>
          </a:p>
        </p:txBody>
      </p:sp>
    </p:spTree>
    <p:extLst>
      <p:ext uri="{BB962C8B-B14F-4D97-AF65-F5344CB8AC3E}">
        <p14:creationId xmlns:p14="http://schemas.microsoft.com/office/powerpoint/2010/main" val="1681100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9.10 An Update on Forecasting, II</a:t>
            </a:r>
            <a:endParaRPr lang="en-US" dirty="0"/>
          </a:p>
        </p:txBody>
      </p:sp>
      <p:sp>
        <p:nvSpPr>
          <p:cNvPr id="3" name="Content Placeholder 2"/>
          <p:cNvSpPr>
            <a:spLocks noGrp="1"/>
          </p:cNvSpPr>
          <p:nvPr>
            <p:ph idx="1"/>
          </p:nvPr>
        </p:nvSpPr>
        <p:spPr/>
        <p:txBody>
          <a:bodyPr>
            <a:normAutofit/>
          </a:bodyPr>
          <a:lstStyle/>
          <a:p>
            <a:pPr>
              <a:lnSpc>
                <a:spcPct val="100000"/>
              </a:lnSpc>
              <a:defRPr/>
            </a:pPr>
            <a:r>
              <a:rPr lang="en-US" dirty="0" smtClean="0"/>
              <a:t>One-step or multi-step ahead?</a:t>
            </a:r>
            <a:endParaRPr lang="en-US" dirty="0"/>
          </a:p>
          <a:p>
            <a:pPr lvl="1">
              <a:lnSpc>
                <a:spcPct val="110000"/>
              </a:lnSpc>
              <a:spcBef>
                <a:spcPts val="1000"/>
              </a:spcBef>
            </a:pPr>
            <a:r>
              <a:rPr lang="en-US" u="sng" dirty="0"/>
              <a:t>On average</a:t>
            </a:r>
            <a:r>
              <a:rPr lang="en-US" dirty="0"/>
              <a:t>, forecasts made (</a:t>
            </a:r>
            <a:r>
              <a:rPr lang="en-US" i="1" dirty="0"/>
              <a:t>h</a:t>
            </a:r>
            <a:r>
              <a:rPr lang="en-US" dirty="0"/>
              <a:t>-1) steps ahead will be more accurate than forecasts made </a:t>
            </a:r>
            <a:r>
              <a:rPr lang="en-US" i="1" dirty="0"/>
              <a:t>h</a:t>
            </a:r>
            <a:r>
              <a:rPr lang="en-US" dirty="0"/>
              <a:t> steps ahead.</a:t>
            </a:r>
            <a:r>
              <a:rPr lang="en-US" baseline="-25000" dirty="0"/>
              <a:t> </a:t>
            </a:r>
            <a:r>
              <a:rPr lang="en-US" dirty="0"/>
              <a:t>[Recall weather example in Section 2.7.1]</a:t>
            </a:r>
          </a:p>
          <a:p>
            <a:pPr>
              <a:spcBef>
                <a:spcPts val="1600"/>
              </a:spcBef>
            </a:pPr>
            <a:r>
              <a:rPr lang="en-US" dirty="0"/>
              <a:t>Given the fitted model, we must specify values for each </a:t>
            </a:r>
            <a:r>
              <a:rPr lang="en-US" i="1" dirty="0"/>
              <a:t>X</a:t>
            </a:r>
            <a:r>
              <a:rPr lang="en-US" dirty="0"/>
              <a:t>-variable. The standard error of the forecast will depend upon whether the X-values are known:</a:t>
            </a:r>
          </a:p>
          <a:p>
            <a:pPr lvl="1">
              <a:spcBef>
                <a:spcPts val="1000"/>
              </a:spcBef>
            </a:pPr>
            <a:r>
              <a:rPr lang="en-US" dirty="0"/>
              <a:t>all </a:t>
            </a:r>
            <a:r>
              <a:rPr lang="en-US" i="1" dirty="0" err="1"/>
              <a:t>X</a:t>
            </a:r>
            <a:r>
              <a:rPr lang="en-US" i="1" baseline="-25000" dirty="0" err="1"/>
              <a:t>j</a:t>
            </a:r>
            <a:r>
              <a:rPr lang="en-US" i="1" dirty="0"/>
              <a:t> </a:t>
            </a:r>
            <a:r>
              <a:rPr lang="en-US" dirty="0"/>
              <a:t>known, SE of forecast given.</a:t>
            </a:r>
          </a:p>
          <a:p>
            <a:pPr lvl="1">
              <a:spcBef>
                <a:spcPts val="1000"/>
              </a:spcBef>
            </a:pPr>
            <a:r>
              <a:rPr lang="en-US" dirty="0"/>
              <a:t>some </a:t>
            </a:r>
            <a:r>
              <a:rPr lang="en-US" i="1" dirty="0" err="1"/>
              <a:t>X</a:t>
            </a:r>
            <a:r>
              <a:rPr lang="en-US" i="1" baseline="-25000" dirty="0" err="1"/>
              <a:t>j</a:t>
            </a:r>
            <a:r>
              <a:rPr lang="en-US" i="1" dirty="0"/>
              <a:t> </a:t>
            </a:r>
            <a:r>
              <a:rPr lang="en-US" dirty="0"/>
              <a:t>known, others forecast, SE of forecast of </a:t>
            </a:r>
            <a:r>
              <a:rPr lang="en-US" i="1" dirty="0"/>
              <a:t>Y</a:t>
            </a:r>
            <a:r>
              <a:rPr lang="en-US" dirty="0"/>
              <a:t> will increase beyond the usual value.</a:t>
            </a:r>
          </a:p>
          <a:p>
            <a:pPr lvl="1">
              <a:spcBef>
                <a:spcPts val="1000"/>
              </a:spcBef>
            </a:pPr>
            <a:r>
              <a:rPr lang="en-US" dirty="0"/>
              <a:t>some </a:t>
            </a:r>
            <a:r>
              <a:rPr lang="en-US" i="1" dirty="0" err="1"/>
              <a:t>X</a:t>
            </a:r>
            <a:r>
              <a:rPr lang="en-US" i="1" baseline="-25000" dirty="0" err="1"/>
              <a:t>j</a:t>
            </a:r>
            <a:r>
              <a:rPr lang="en-US" dirty="0"/>
              <a:t> unknown, but specified on a “what-if” basis SE is OK, </a:t>
            </a:r>
            <a:r>
              <a:rPr lang="en-US" u="sng" dirty="0"/>
              <a:t>conditionally</a:t>
            </a:r>
            <a:r>
              <a:rPr lang="en-US" dirty="0"/>
              <a:t> upon the values specified.</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42</a:t>
            </a:fld>
            <a:endParaRPr lang="en-US" dirty="0"/>
          </a:p>
        </p:txBody>
      </p:sp>
    </p:spTree>
    <p:extLst>
      <p:ext uri="{BB962C8B-B14F-4D97-AF65-F5344CB8AC3E}">
        <p14:creationId xmlns:p14="http://schemas.microsoft.com/office/powerpoint/2010/main" val="313251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9.11 Principles of Regression Model Building</a:t>
            </a:r>
            <a:endParaRPr lang="en-US" dirty="0"/>
          </a:p>
        </p:txBody>
      </p:sp>
      <p:sp>
        <p:nvSpPr>
          <p:cNvPr id="3" name="Content Placeholder 2"/>
          <p:cNvSpPr>
            <a:spLocks noGrp="1"/>
          </p:cNvSpPr>
          <p:nvPr>
            <p:ph idx="1"/>
          </p:nvPr>
        </p:nvSpPr>
        <p:spPr/>
        <p:txBody>
          <a:bodyPr>
            <a:normAutofit/>
          </a:bodyPr>
          <a:lstStyle/>
          <a:p>
            <a:pPr>
              <a:lnSpc>
                <a:spcPct val="100000"/>
              </a:lnSpc>
            </a:pPr>
            <a:r>
              <a:rPr lang="en-US" sz="1800" dirty="0"/>
              <a:t>Rely upon theory and domain expertise to select explanatory variables. Use all important variables. </a:t>
            </a:r>
          </a:p>
          <a:p>
            <a:pPr>
              <a:lnSpc>
                <a:spcPct val="100000"/>
              </a:lnSpc>
              <a:spcBef>
                <a:spcPts val="1600"/>
              </a:spcBef>
            </a:pPr>
            <a:r>
              <a:rPr lang="en-US" sz="1800" dirty="0"/>
              <a:t>Plot, inspect, and test the residuals for departures from the assumptions, </a:t>
            </a:r>
          </a:p>
          <a:p>
            <a:pPr lvl="1">
              <a:lnSpc>
                <a:spcPct val="100000"/>
              </a:lnSpc>
            </a:pPr>
            <a:r>
              <a:rPr lang="en-US" sz="1600" dirty="0"/>
              <a:t>including departures such as outliers and leverage points.</a:t>
            </a:r>
          </a:p>
          <a:p>
            <a:pPr>
              <a:lnSpc>
                <a:spcPct val="100000"/>
              </a:lnSpc>
              <a:spcBef>
                <a:spcPts val="1600"/>
              </a:spcBef>
            </a:pPr>
            <a:r>
              <a:rPr lang="en-US" sz="1800" dirty="0"/>
              <a:t>Aim for a relatively simple model </a:t>
            </a:r>
            <a:r>
              <a:rPr lang="en-US" sz="1800" dirty="0" smtClean="0"/>
              <a:t>specification.</a:t>
            </a:r>
          </a:p>
          <a:p>
            <a:pPr>
              <a:lnSpc>
                <a:spcPct val="100000"/>
              </a:lnSpc>
              <a:spcBef>
                <a:spcPts val="1600"/>
              </a:spcBef>
            </a:pPr>
            <a:r>
              <a:rPr lang="en-US" sz="1800" dirty="0" smtClean="0"/>
              <a:t>When </a:t>
            </a:r>
            <a:r>
              <a:rPr lang="en-US" sz="1800" dirty="0"/>
              <a:t>theory provides a guide to functional form or when data strongly suggest a functional form that is compatible with theory follow the theory, </a:t>
            </a:r>
          </a:p>
          <a:p>
            <a:pPr lvl="1">
              <a:lnSpc>
                <a:spcPct val="100000"/>
              </a:lnSpc>
            </a:pPr>
            <a:r>
              <a:rPr lang="en-US" sz="1600" dirty="0"/>
              <a:t>e.g., when you know that there is an upper limit to the market penetration level of a new technology</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43</a:t>
            </a:fld>
            <a:endParaRPr lang="en-US" dirty="0"/>
          </a:p>
        </p:txBody>
      </p:sp>
    </p:spTree>
    <p:extLst>
      <p:ext uri="{BB962C8B-B14F-4D97-AF65-F5344CB8AC3E}">
        <p14:creationId xmlns:p14="http://schemas.microsoft.com/office/powerpoint/2010/main" val="1463521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9.11 Principles of Regression Model Building</a:t>
            </a:r>
          </a:p>
        </p:txBody>
      </p:sp>
      <p:sp>
        <p:nvSpPr>
          <p:cNvPr id="3" name="Content Placeholder 2"/>
          <p:cNvSpPr>
            <a:spLocks noGrp="1"/>
          </p:cNvSpPr>
          <p:nvPr>
            <p:ph idx="1"/>
          </p:nvPr>
        </p:nvSpPr>
        <p:spPr/>
        <p:txBody>
          <a:bodyPr>
            <a:normAutofit/>
          </a:bodyPr>
          <a:lstStyle/>
          <a:p>
            <a:pPr>
              <a:lnSpc>
                <a:spcPct val="100000"/>
              </a:lnSpc>
              <a:spcBef>
                <a:spcPts val="1600"/>
              </a:spcBef>
            </a:pPr>
            <a:r>
              <a:rPr lang="en-US" sz="1800" dirty="0"/>
              <a:t>If the date of a possible structural break is known, test whether the parameters remain constant.</a:t>
            </a:r>
          </a:p>
          <a:p>
            <a:pPr>
              <a:lnSpc>
                <a:spcPct val="100000"/>
              </a:lnSpc>
              <a:spcBef>
                <a:spcPts val="1600"/>
              </a:spcBef>
            </a:pPr>
            <a:r>
              <a:rPr lang="en-US" sz="1800" dirty="0"/>
              <a:t>Test all models for performance with data not used in the estimation process, comparing the results with baseline extrapolative or judgmental alternatives. </a:t>
            </a:r>
          </a:p>
          <a:p>
            <a:pPr>
              <a:lnSpc>
                <a:spcPct val="100000"/>
              </a:lnSpc>
              <a:spcBef>
                <a:spcPts val="1600"/>
              </a:spcBef>
            </a:pPr>
            <a:r>
              <a:rPr lang="en-US" sz="1800" dirty="0"/>
              <a:t>Apply the same principles to forecasts of the explanatory variables.</a:t>
            </a:r>
          </a:p>
          <a:p>
            <a:pPr>
              <a:lnSpc>
                <a:spcPct val="100000"/>
              </a:lnSpc>
              <a:spcBef>
                <a:spcPts val="1600"/>
              </a:spcBef>
            </a:pPr>
            <a:r>
              <a:rPr lang="en-US" sz="1800" dirty="0"/>
              <a:t>Aim for an interpretable model with adequate forecasting capabilities that captures the key data characteristics.</a:t>
            </a:r>
          </a:p>
          <a:p>
            <a:pPr>
              <a:lnSpc>
                <a:spcPct val="100000"/>
              </a:lnSpc>
              <a:spcBef>
                <a:spcPts val="1600"/>
              </a:spcBef>
            </a:pPr>
            <a:r>
              <a:rPr lang="en-GB" sz="1800" dirty="0"/>
              <a:t>Consider the use of Lasso when there are many plausible variables to consider for inclusion</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44</a:t>
            </a:fld>
            <a:endParaRPr lang="en-US" dirty="0"/>
          </a:p>
        </p:txBody>
      </p:sp>
    </p:spTree>
    <p:extLst>
      <p:ext uri="{BB962C8B-B14F-4D97-AF65-F5344CB8AC3E}">
        <p14:creationId xmlns:p14="http://schemas.microsoft.com/office/powerpoint/2010/main" val="1830918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endParaRPr lang="en-US" dirty="0"/>
          </a:p>
        </p:txBody>
      </p:sp>
      <p:sp>
        <p:nvSpPr>
          <p:cNvPr id="3" name="Content Placeholder 2"/>
          <p:cNvSpPr>
            <a:spLocks noGrp="1"/>
          </p:cNvSpPr>
          <p:nvPr>
            <p:ph idx="1"/>
          </p:nvPr>
        </p:nvSpPr>
        <p:spPr/>
        <p:txBody>
          <a:bodyPr>
            <a:normAutofit fontScale="62500" lnSpcReduction="20000"/>
          </a:bodyPr>
          <a:lstStyle/>
          <a:p>
            <a:pPr>
              <a:lnSpc>
                <a:spcPct val="120000"/>
              </a:lnSpc>
            </a:pPr>
            <a:r>
              <a:rPr lang="en-US" sz="2800" dirty="0"/>
              <a:t>Start the modeling process by reviewing available theory. Carry out preliminary graphical and numerical data analysis.</a:t>
            </a:r>
          </a:p>
          <a:p>
            <a:pPr>
              <a:lnSpc>
                <a:spcPct val="120000"/>
              </a:lnSpc>
            </a:pPr>
            <a:r>
              <a:rPr lang="en-US" sz="2800" dirty="0"/>
              <a:t>Look for time dependence and consider the use of autoregressive lag terms in the model, </a:t>
            </a:r>
          </a:p>
          <a:p>
            <a:pPr lvl="1">
              <a:lnSpc>
                <a:spcPct val="120000"/>
              </a:lnSpc>
            </a:pPr>
            <a:r>
              <a:rPr lang="en-US" sz="2600" dirty="0"/>
              <a:t>an autoregressive error structure may help</a:t>
            </a:r>
          </a:p>
          <a:p>
            <a:pPr>
              <a:lnSpc>
                <a:spcPct val="120000"/>
              </a:lnSpc>
            </a:pPr>
            <a:r>
              <a:rPr lang="en-US" sz="2800" dirty="0"/>
              <a:t>Always use diagnostics to check model performance, and check forecasting performance, </a:t>
            </a:r>
          </a:p>
          <a:p>
            <a:pPr lvl="1">
              <a:lnSpc>
                <a:spcPct val="120000"/>
              </a:lnSpc>
            </a:pPr>
            <a:r>
              <a:rPr lang="en-US" sz="2600" dirty="0"/>
              <a:t>preferably</a:t>
            </a:r>
            <a:r>
              <a:rPr lang="en-US" sz="2800" dirty="0"/>
              <a:t> using a hold-out sample. </a:t>
            </a:r>
          </a:p>
          <a:p>
            <a:pPr>
              <a:lnSpc>
                <a:spcPct val="120000"/>
              </a:lnSpc>
            </a:pPr>
            <a:r>
              <a:rPr lang="en-US" sz="2800" dirty="0"/>
              <a:t>Look for systematic factors (e.g. seasonality) and for unusual factors such as interventions that may require special terms in the model.</a:t>
            </a:r>
          </a:p>
          <a:p>
            <a:pPr>
              <a:lnSpc>
                <a:spcPct val="120000"/>
              </a:lnSpc>
            </a:pPr>
            <a:r>
              <a:rPr lang="en-US" sz="2800" dirty="0"/>
              <a:t>Not all relationships are linear. </a:t>
            </a:r>
          </a:p>
          <a:p>
            <a:pPr lvl="1">
              <a:lnSpc>
                <a:spcPct val="120000"/>
              </a:lnSpc>
            </a:pPr>
            <a:r>
              <a:rPr lang="en-US" sz="2600" dirty="0"/>
              <a:t>Where theory and data suggest a nonlinear structure, build models accordingly</a:t>
            </a:r>
            <a:r>
              <a:rPr lang="en-US" sz="2600" dirty="0" smtClean="0"/>
              <a:t>.</a:t>
            </a:r>
            <a:endParaRPr lang="en-US" sz="26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45</a:t>
            </a:fld>
            <a:endParaRPr lang="en-US" dirty="0"/>
          </a:p>
        </p:txBody>
      </p:sp>
    </p:spTree>
    <p:extLst>
      <p:ext uri="{BB962C8B-B14F-4D97-AF65-F5344CB8AC3E}">
        <p14:creationId xmlns:p14="http://schemas.microsoft.com/office/powerpoint/2010/main" val="545980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798" y="1541317"/>
            <a:ext cx="7515457" cy="4516015"/>
          </a:xfrm>
          <a:prstGeom prst="rect">
            <a:avLst/>
          </a:prstGeom>
        </p:spPr>
      </p:pic>
      <p:sp>
        <p:nvSpPr>
          <p:cNvPr id="2" name="Title 1"/>
          <p:cNvSpPr>
            <a:spLocks noGrp="1"/>
          </p:cNvSpPr>
          <p:nvPr>
            <p:ph type="title"/>
          </p:nvPr>
        </p:nvSpPr>
        <p:spPr/>
        <p:txBody>
          <a:bodyPr/>
          <a:lstStyle/>
          <a:p>
            <a:r>
              <a:rPr lang="en-US" dirty="0" smtClean="0"/>
              <a:t>Selecting a Causal Forecasting Model</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46</a:t>
            </a:fld>
            <a:endParaRPr lang="en-US" dirty="0"/>
          </a:p>
        </p:txBody>
      </p:sp>
    </p:spTree>
    <p:extLst>
      <p:ext uri="{BB962C8B-B14F-4D97-AF65-F5344CB8AC3E}">
        <p14:creationId xmlns:p14="http://schemas.microsoft.com/office/powerpoint/2010/main" val="755524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p:txBody>
          <a:bodyPr>
            <a:normAutofit/>
          </a:bodyPr>
          <a:lstStyle/>
          <a:p>
            <a:pPr marL="0" indent="0">
              <a:lnSpc>
                <a:spcPct val="100000"/>
              </a:lnSpc>
              <a:spcBef>
                <a:spcPts val="1600"/>
              </a:spcBef>
              <a:buNone/>
            </a:pPr>
            <a:r>
              <a:rPr lang="en-GB" sz="1800" dirty="0"/>
              <a:t>You are asked to produce forecasts for the call </a:t>
            </a:r>
            <a:r>
              <a:rPr lang="en-GB" sz="1800" dirty="0" err="1"/>
              <a:t>center</a:t>
            </a:r>
            <a:r>
              <a:rPr lang="en-GB" sz="1800" dirty="0"/>
              <a:t> of a satellite broadcasting company. Calls may refer to technical support or new subscriptions, each of which is recorded separately by the company. Both series refer to daily data over a period of 7 weeks (2 May until 19 June inclusive). You are asked to produce point forecasts for each </a:t>
            </a:r>
            <a:r>
              <a:rPr lang="en-GB" sz="1800" dirty="0" smtClean="0"/>
              <a:t>of the </a:t>
            </a:r>
            <a:r>
              <a:rPr lang="en-GB" sz="1800" dirty="0"/>
              <a:t>next 14 days (20 June until 3 July inclusive) for both technical support calls and new subscription calls. The company is interested in the effect of causal variables in forecasting new subscriptions. Owing to confidentiality reasons, these are labelled only as </a:t>
            </a:r>
            <a:r>
              <a:rPr lang="en-GB" sz="1800" i="1" dirty="0"/>
              <a:t>X</a:t>
            </a:r>
            <a:r>
              <a:rPr lang="en-GB" sz="1800" dirty="0"/>
              <a:t>1, </a:t>
            </a:r>
            <a:r>
              <a:rPr lang="en-GB" sz="1800" i="1" dirty="0"/>
              <a:t>X</a:t>
            </a:r>
            <a:r>
              <a:rPr lang="en-GB" sz="1800" dirty="0"/>
              <a:t>2, and </a:t>
            </a:r>
            <a:r>
              <a:rPr lang="en-GB" sz="1800" i="1" dirty="0"/>
              <a:t>X</a:t>
            </a:r>
            <a:r>
              <a:rPr lang="en-GB" sz="1800" dirty="0"/>
              <a:t>3. Data series for these three variables have been provided for you over the same </a:t>
            </a:r>
            <a:r>
              <a:rPr lang="en-GB" sz="1800" dirty="0" smtClean="0"/>
              <a:t>7-week period </a:t>
            </a:r>
            <a:r>
              <a:rPr lang="en-GB" sz="1800" dirty="0"/>
              <a:t>as the call data. Also, note that an international sport event is due to commence on 23 May and will finish on 26 June.</a:t>
            </a:r>
          </a:p>
          <a:p>
            <a:pPr marL="0" indent="0">
              <a:lnSpc>
                <a:spcPct val="100000"/>
              </a:lnSpc>
              <a:spcBef>
                <a:spcPts val="1600"/>
              </a:spcBef>
              <a:buNone/>
            </a:pPr>
            <a:r>
              <a:rPr lang="en-GB" sz="1800" dirty="0" smtClean="0"/>
              <a:t>Your </a:t>
            </a:r>
            <a:r>
              <a:rPr lang="en-GB" sz="1800" dirty="0"/>
              <a:t>objective is to develop, for technical support calls and new subscription calls, the most accurate statistical forecasting models, demonstrating your </a:t>
            </a:r>
            <a:r>
              <a:rPr lang="en-GB" sz="1800" dirty="0" err="1"/>
              <a:t>modeling</a:t>
            </a:r>
            <a:r>
              <a:rPr lang="en-GB" sz="1800" dirty="0"/>
              <a:t> and forecasting skills</a:t>
            </a:r>
            <a:r>
              <a:rPr lang="en-GB" sz="1800" dirty="0" smtClean="0"/>
              <a:t>.</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47</a:t>
            </a:fld>
            <a:endParaRPr lang="en-US" dirty="0"/>
          </a:p>
        </p:txBody>
      </p:sp>
    </p:spTree>
    <p:extLst>
      <p:ext uri="{BB962C8B-B14F-4D97-AF65-F5344CB8AC3E}">
        <p14:creationId xmlns:p14="http://schemas.microsoft.com/office/powerpoint/2010/main" val="1151864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Assignment</a:t>
            </a:r>
            <a:endParaRPr lang="en-US" dirty="0"/>
          </a:p>
        </p:txBody>
      </p:sp>
      <p:sp>
        <p:nvSpPr>
          <p:cNvPr id="3" name="Content Placeholder 2"/>
          <p:cNvSpPr>
            <a:spLocks noGrp="1"/>
          </p:cNvSpPr>
          <p:nvPr>
            <p:ph idx="1"/>
          </p:nvPr>
        </p:nvSpPr>
        <p:spPr/>
        <p:txBody>
          <a:bodyPr>
            <a:normAutofit/>
          </a:bodyPr>
          <a:lstStyle/>
          <a:p>
            <a:pPr marL="0" indent="0">
              <a:lnSpc>
                <a:spcPct val="100000"/>
              </a:lnSpc>
              <a:spcBef>
                <a:spcPts val="1600"/>
              </a:spcBef>
              <a:buNone/>
            </a:pPr>
            <a:r>
              <a:rPr lang="en-GB" sz="2400" b="1" dirty="0" smtClean="0">
                <a:solidFill>
                  <a:srgbClr val="873B1F"/>
                </a:solidFill>
              </a:rPr>
              <a:t>Grading Scheme and Hints</a:t>
            </a:r>
          </a:p>
          <a:p>
            <a:pPr>
              <a:lnSpc>
                <a:spcPct val="100000"/>
              </a:lnSpc>
              <a:spcBef>
                <a:spcPts val="1600"/>
              </a:spcBef>
            </a:pPr>
            <a:r>
              <a:rPr lang="en-GB" dirty="0" smtClean="0"/>
              <a:t>Data exploration</a:t>
            </a:r>
          </a:p>
          <a:p>
            <a:pPr>
              <a:lnSpc>
                <a:spcPct val="100000"/>
              </a:lnSpc>
              <a:spcBef>
                <a:spcPts val="1600"/>
              </a:spcBef>
            </a:pPr>
            <a:r>
              <a:rPr lang="en-GB" dirty="0" smtClean="0"/>
              <a:t>Model building</a:t>
            </a:r>
          </a:p>
          <a:p>
            <a:pPr>
              <a:lnSpc>
                <a:spcPct val="100000"/>
              </a:lnSpc>
              <a:spcBef>
                <a:spcPts val="1600"/>
              </a:spcBef>
            </a:pPr>
            <a:r>
              <a:rPr lang="en-GB" dirty="0" smtClean="0"/>
              <a:t>Accuracy assessment and forecasts</a:t>
            </a:r>
          </a:p>
          <a:p>
            <a:pPr>
              <a:lnSpc>
                <a:spcPct val="100000"/>
              </a:lnSpc>
              <a:spcBef>
                <a:spcPts val="1600"/>
              </a:spcBef>
            </a:pPr>
            <a:r>
              <a:rPr lang="en-GB" dirty="0" smtClean="0"/>
              <a:t>Presentation and summary</a:t>
            </a:r>
            <a:endParaRPr lang="en-GB"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48</a:t>
            </a:fld>
            <a:endParaRPr lang="en-US" dirty="0"/>
          </a:p>
        </p:txBody>
      </p:sp>
    </p:spTree>
    <p:extLst>
      <p:ext uri="{BB962C8B-B14F-4D97-AF65-F5344CB8AC3E}">
        <p14:creationId xmlns:p14="http://schemas.microsoft.com/office/powerpoint/2010/main" val="2045307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9.1 An Econometric Analysis of </a:t>
            </a:r>
            <a:br>
              <a:rPr lang="en-US" dirty="0" smtClean="0"/>
            </a:br>
            <a:r>
              <a:rPr lang="en-US" dirty="0" smtClean="0"/>
              <a:t>Unleaded Gasoline Prices</a:t>
            </a:r>
            <a:endParaRPr lang="en-US" dirty="0"/>
          </a:p>
        </p:txBody>
      </p:sp>
      <p:sp>
        <p:nvSpPr>
          <p:cNvPr id="3" name="Content Placeholder 2"/>
          <p:cNvSpPr>
            <a:spLocks noGrp="1"/>
          </p:cNvSpPr>
          <p:nvPr>
            <p:ph idx="1"/>
          </p:nvPr>
        </p:nvSpPr>
        <p:spPr>
          <a:xfrm>
            <a:off x="685800" y="1704110"/>
            <a:ext cx="7543800" cy="4476028"/>
          </a:xfrm>
        </p:spPr>
        <p:txBody>
          <a:bodyPr>
            <a:noAutofit/>
          </a:bodyPr>
          <a:lstStyle/>
          <a:p>
            <a:pPr>
              <a:lnSpc>
                <a:spcPct val="100000"/>
              </a:lnSpc>
            </a:pPr>
            <a:r>
              <a:rPr lang="en-GB" sz="1800" dirty="0"/>
              <a:t>Revisit the models of unleaded gasoline prices developed so far</a:t>
            </a:r>
          </a:p>
          <a:p>
            <a:pPr marL="522287" indent="-285750">
              <a:lnSpc>
                <a:spcPct val="100000"/>
              </a:lnSpc>
              <a:spcBef>
                <a:spcPts val="400"/>
              </a:spcBef>
              <a:buClr>
                <a:schemeClr val="tx1"/>
              </a:buClr>
              <a:buFont typeface=".AppleSystemUIFont" charset="-120"/>
              <a:buChar char="–"/>
            </a:pPr>
            <a:r>
              <a:rPr lang="en-GB" sz="1600" dirty="0" smtClean="0"/>
              <a:t>using </a:t>
            </a:r>
            <a:r>
              <a:rPr lang="en-GB" sz="1600" dirty="0"/>
              <a:t>an extended data set</a:t>
            </a:r>
          </a:p>
          <a:p>
            <a:pPr marL="522287" indent="-285750">
              <a:lnSpc>
                <a:spcPct val="100000"/>
              </a:lnSpc>
              <a:spcBef>
                <a:spcPts val="400"/>
              </a:spcBef>
              <a:buClr>
                <a:schemeClr val="tx1"/>
              </a:buClr>
              <a:buFont typeface=".AppleSystemUIFont" charset="-120"/>
              <a:buChar char="–"/>
            </a:pPr>
            <a:r>
              <a:rPr lang="en-GB" sz="1600" dirty="0" smtClean="0"/>
              <a:t>using </a:t>
            </a:r>
            <a:r>
              <a:rPr lang="en-GB" sz="1600" dirty="0"/>
              <a:t>contemporaneous variables and longer lags</a:t>
            </a:r>
          </a:p>
          <a:p>
            <a:pPr>
              <a:lnSpc>
                <a:spcPct val="100000"/>
              </a:lnSpc>
            </a:pPr>
            <a:r>
              <a:rPr lang="en-GB" sz="1800" dirty="0" smtClean="0"/>
              <a:t>In </a:t>
            </a:r>
            <a:r>
              <a:rPr lang="en-GB" sz="1800" dirty="0"/>
              <a:t>addition, the data set includes variables relations to the availability of crude oil and unleaded. These are</a:t>
            </a:r>
          </a:p>
          <a:p>
            <a:pPr marL="522287" indent="-285750">
              <a:lnSpc>
                <a:spcPct val="100000"/>
              </a:lnSpc>
              <a:spcBef>
                <a:spcPts val="400"/>
              </a:spcBef>
              <a:buClr>
                <a:schemeClr val="tx1"/>
              </a:buClr>
              <a:buFont typeface=".AppleSystemUIFont" charset="-120"/>
              <a:buChar char="–"/>
            </a:pPr>
            <a:r>
              <a:rPr lang="en-GB" sz="1600" dirty="0"/>
              <a:t>Production</a:t>
            </a:r>
          </a:p>
          <a:p>
            <a:pPr marL="522287" indent="-285750">
              <a:lnSpc>
                <a:spcPct val="100000"/>
              </a:lnSpc>
              <a:spcBef>
                <a:spcPts val="400"/>
              </a:spcBef>
              <a:buClr>
                <a:schemeClr val="tx1"/>
              </a:buClr>
              <a:buFont typeface=".AppleSystemUIFont" charset="-120"/>
              <a:buChar char="–"/>
            </a:pPr>
            <a:r>
              <a:rPr lang="en-GB" sz="1600" dirty="0" smtClean="0"/>
              <a:t>Stocks</a:t>
            </a:r>
            <a:endParaRPr lang="en-GB" sz="1600" dirty="0"/>
          </a:p>
          <a:p>
            <a:pPr marL="522287" indent="-285750">
              <a:lnSpc>
                <a:spcPct val="100000"/>
              </a:lnSpc>
              <a:spcBef>
                <a:spcPts val="400"/>
              </a:spcBef>
              <a:buClr>
                <a:schemeClr val="tx1"/>
              </a:buClr>
              <a:buFont typeface=".AppleSystemUIFont" charset="-120"/>
              <a:buChar char="–"/>
            </a:pPr>
            <a:r>
              <a:rPr lang="en-GB" sz="1600" dirty="0" smtClean="0"/>
              <a:t>Imports</a:t>
            </a:r>
            <a:endParaRPr lang="en-GB" sz="1600" dirty="0"/>
          </a:p>
          <a:p>
            <a:pPr>
              <a:lnSpc>
                <a:spcPct val="100000"/>
              </a:lnSpc>
            </a:pPr>
            <a:r>
              <a:rPr lang="en-GB" sz="1800" dirty="0"/>
              <a:t>Do the ‘supply’ variables add any explanatory power to the models you propose? Does the inclusion of contemporaneous input variables provide a clearer understanding of the pricing process? </a:t>
            </a:r>
          </a:p>
          <a:p>
            <a:pPr marL="342900" indent="-342900">
              <a:lnSpc>
                <a:spcPct val="100000"/>
              </a:lnSpc>
            </a:pPr>
            <a:r>
              <a:rPr lang="en-GB" sz="1800" dirty="0"/>
              <a:t>Consider different time periods when modelling</a:t>
            </a:r>
          </a:p>
          <a:p>
            <a:pPr marL="342900" indent="-342900">
              <a:lnSpc>
                <a:spcPct val="100000"/>
              </a:lnSpc>
            </a:pPr>
            <a:r>
              <a:rPr lang="en-GB" sz="1800" dirty="0"/>
              <a:t>Test your chosen model(s) out-of-sample conditional forecasting </a:t>
            </a:r>
            <a:r>
              <a:rPr lang="en-GB" sz="1800" dirty="0" smtClean="0"/>
              <a:t>performance</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49</a:t>
            </a:fld>
            <a:endParaRPr lang="en-US" dirty="0"/>
          </a:p>
        </p:txBody>
      </p:sp>
      <p:sp>
        <p:nvSpPr>
          <p:cNvPr id="7" name="Rectangle 6"/>
          <p:cNvSpPr/>
          <p:nvPr/>
        </p:nvSpPr>
        <p:spPr>
          <a:xfrm>
            <a:off x="394853" y="1139094"/>
            <a:ext cx="7845136" cy="307777"/>
          </a:xfrm>
          <a:prstGeom prst="rect">
            <a:avLst/>
          </a:prstGeom>
        </p:spPr>
        <p:txBody>
          <a:bodyPr wrap="square">
            <a:spAutoFit/>
          </a:bodyPr>
          <a:lstStyle/>
          <a:p>
            <a:r>
              <a:rPr lang="en-GB" sz="1400" dirty="0">
                <a:latin typeface="Arial" charset="0"/>
                <a:ea typeface="Arial" charset="0"/>
                <a:cs typeface="Arial" charset="0"/>
              </a:rPr>
              <a:t>(Data for </a:t>
            </a:r>
            <a:r>
              <a:rPr lang="en-GB" sz="1400" dirty="0" err="1">
                <a:latin typeface="Arial" charset="0"/>
                <a:ea typeface="Arial" charset="0"/>
                <a:cs typeface="Arial" charset="0"/>
              </a:rPr>
              <a:t>Minicase</a:t>
            </a:r>
            <a:r>
              <a:rPr lang="en-GB" sz="1400" dirty="0">
                <a:latin typeface="Arial" charset="0"/>
                <a:ea typeface="Arial" charset="0"/>
                <a:cs typeface="Arial" charset="0"/>
              </a:rPr>
              <a:t> 9.1 can be found in file </a:t>
            </a:r>
            <a:r>
              <a:rPr lang="en-GB" sz="1400" i="1" dirty="0">
                <a:latin typeface="Arial" charset="0"/>
                <a:ea typeface="Arial" charset="0"/>
                <a:cs typeface="Arial" charset="0"/>
              </a:rPr>
              <a:t>Gas_prices_2.xlsx</a:t>
            </a:r>
            <a:r>
              <a:rPr lang="en-GB" sz="1400" dirty="0">
                <a:latin typeface="Arial" charset="0"/>
                <a:ea typeface="Arial" charset="0"/>
                <a:cs typeface="Arial" charset="0"/>
              </a:rPr>
              <a:t>.)</a:t>
            </a:r>
          </a:p>
        </p:txBody>
      </p:sp>
    </p:spTree>
    <p:extLst>
      <p:ext uri="{BB962C8B-B14F-4D97-AF65-F5344CB8AC3E}">
        <p14:creationId xmlns:p14="http://schemas.microsoft.com/office/powerpoint/2010/main" val="1895041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019" t="9304" r="6086"/>
          <a:stretch/>
        </p:blipFill>
        <p:spPr>
          <a:xfrm>
            <a:off x="685799" y="2321867"/>
            <a:ext cx="5566787" cy="3069441"/>
          </a:xfrm>
          <a:prstGeom prst="rect">
            <a:avLst/>
          </a:prstGeom>
        </p:spPr>
      </p:pic>
      <p:sp>
        <p:nvSpPr>
          <p:cNvPr id="2" name="Title 1"/>
          <p:cNvSpPr>
            <a:spLocks noGrp="1"/>
          </p:cNvSpPr>
          <p:nvPr>
            <p:ph type="title"/>
          </p:nvPr>
        </p:nvSpPr>
        <p:spPr/>
        <p:txBody>
          <a:bodyPr/>
          <a:lstStyle/>
          <a:p>
            <a:r>
              <a:rPr lang="en-US" dirty="0" smtClean="0"/>
              <a:t>9.1 Indicator (Dummy) Variables</a:t>
            </a:r>
            <a:endParaRPr lang="en-US" dirty="0"/>
          </a:p>
        </p:txBody>
      </p:sp>
      <p:sp>
        <p:nvSpPr>
          <p:cNvPr id="3" name="Content Placeholder 2"/>
          <p:cNvSpPr>
            <a:spLocks noGrp="1"/>
          </p:cNvSpPr>
          <p:nvPr>
            <p:ph idx="1"/>
          </p:nvPr>
        </p:nvSpPr>
        <p:spPr/>
        <p:txBody>
          <a:bodyPr>
            <a:normAutofit/>
          </a:bodyPr>
          <a:lstStyle/>
          <a:p>
            <a:pPr marL="0" indent="0">
              <a:lnSpc>
                <a:spcPct val="100000"/>
              </a:lnSpc>
              <a:buNone/>
            </a:pPr>
            <a:r>
              <a:rPr lang="en-US" sz="1600" b="1" dirty="0" smtClean="0">
                <a:solidFill>
                  <a:srgbClr val="873B1F"/>
                </a:solidFill>
              </a:rPr>
              <a:t>Expected Salaries for Each Gender, by Years of Experience</a:t>
            </a:r>
            <a:endParaRPr lang="en-US" sz="1600" b="1" dirty="0">
              <a:solidFill>
                <a:srgbClr val="873B1F"/>
              </a:solidFill>
            </a:endParaRP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5</a:t>
            </a:fld>
            <a:endParaRPr lang="en-US" dirty="0"/>
          </a:p>
        </p:txBody>
      </p:sp>
      <p:sp>
        <p:nvSpPr>
          <p:cNvPr id="12" name="TextBox 11"/>
          <p:cNvSpPr txBox="1"/>
          <p:nvPr/>
        </p:nvSpPr>
        <p:spPr>
          <a:xfrm>
            <a:off x="685800" y="5628668"/>
            <a:ext cx="7543799" cy="276999"/>
          </a:xfrm>
          <a:prstGeom prst="rect">
            <a:avLst/>
          </a:prstGeom>
          <a:noFill/>
        </p:spPr>
        <p:txBody>
          <a:bodyPr wrap="square" lIns="0" tIns="0" rIns="0" bIns="0" rtlCol="0">
            <a:spAutoFit/>
          </a:bodyPr>
          <a:lstStyle/>
          <a:p>
            <a:r>
              <a:rPr lang="en-US" dirty="0" smtClean="0">
                <a:solidFill>
                  <a:srgbClr val="873B1F"/>
                </a:solidFill>
                <a:latin typeface="Arial" charset="0"/>
                <a:ea typeface="Arial" charset="0"/>
                <a:cs typeface="Arial" charset="0"/>
              </a:rPr>
              <a:t>What is the difference in salaries?</a:t>
            </a:r>
            <a:endParaRPr lang="en-US" dirty="0">
              <a:solidFill>
                <a:srgbClr val="873B1F"/>
              </a:solidFill>
              <a:latin typeface="Arial" charset="0"/>
              <a:ea typeface="Arial" charset="0"/>
              <a:cs typeface="Arial" charset="0"/>
            </a:endParaRPr>
          </a:p>
        </p:txBody>
      </p:sp>
      <p:sp>
        <p:nvSpPr>
          <p:cNvPr id="8" name="Content Placeholder 2"/>
          <p:cNvSpPr txBox="1">
            <a:spLocks/>
          </p:cNvSpPr>
          <p:nvPr/>
        </p:nvSpPr>
        <p:spPr>
          <a:xfrm>
            <a:off x="685799" y="1932087"/>
            <a:ext cx="7543800" cy="31488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9350" indent="-1149350">
              <a:lnSpc>
                <a:spcPct val="100000"/>
              </a:lnSpc>
              <a:buFont typeface="Arial" panose="020B0604020202020204" pitchFamily="34" charset="0"/>
              <a:buNone/>
            </a:pPr>
            <a:r>
              <a:rPr lang="en-US" sz="1600" b="1" smtClean="0">
                <a:solidFill>
                  <a:srgbClr val="182752"/>
                </a:solidFill>
              </a:rPr>
              <a:t>Figure 9.1	</a:t>
            </a:r>
            <a:r>
              <a:rPr lang="en-US" sz="1600" b="1" smtClean="0">
                <a:solidFill>
                  <a:srgbClr val="873B1F"/>
                </a:solidFill>
              </a:rPr>
              <a:t>Expected Salaries for Each Gender, By Years of Experience</a:t>
            </a:r>
            <a:endParaRPr lang="en-US" sz="1600" b="1" i="1" dirty="0">
              <a:solidFill>
                <a:srgbClr val="873B1F"/>
              </a:solidFill>
            </a:endParaRPr>
          </a:p>
        </p:txBody>
      </p:sp>
    </p:spTree>
    <p:extLst>
      <p:ext uri="{BB962C8B-B14F-4D97-AF65-F5344CB8AC3E}">
        <p14:creationId xmlns:p14="http://schemas.microsoft.com/office/powerpoint/2010/main" val="1024158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9.2 Effectiveness of Seat-Belt Legislation</a:t>
            </a:r>
            <a:endParaRPr lang="en-US" dirty="0"/>
          </a:p>
        </p:txBody>
      </p:sp>
      <p:sp>
        <p:nvSpPr>
          <p:cNvPr id="3" name="Content Placeholder 2"/>
          <p:cNvSpPr>
            <a:spLocks noGrp="1"/>
          </p:cNvSpPr>
          <p:nvPr>
            <p:ph idx="1"/>
          </p:nvPr>
        </p:nvSpPr>
        <p:spPr>
          <a:xfrm>
            <a:off x="685800" y="1699707"/>
            <a:ext cx="7642002" cy="4480431"/>
          </a:xfrm>
        </p:spPr>
        <p:txBody>
          <a:bodyPr>
            <a:noAutofit/>
          </a:bodyPr>
          <a:lstStyle/>
          <a:p>
            <a:pPr marL="0" indent="0">
              <a:lnSpc>
                <a:spcPct val="100000"/>
              </a:lnSpc>
              <a:buNone/>
            </a:pPr>
            <a:r>
              <a:rPr lang="en-GB" sz="1800" dirty="0" smtClean="0"/>
              <a:t>Harvey and Durbin (1986) provided a classic illustration of the value of intervention analysis to determine the effectiveness of new legislation that required drivers to wear seat belts. The data represent monthly totals of deaths and serious injuries (</a:t>
            </a:r>
            <a:r>
              <a:rPr lang="en-GB" sz="1800" dirty="0" err="1" smtClean="0"/>
              <a:t>labeled</a:t>
            </a:r>
            <a:r>
              <a:rPr lang="en-GB" sz="1800" dirty="0" smtClean="0"/>
              <a:t> </a:t>
            </a:r>
            <a:r>
              <a:rPr lang="en-GB" sz="1800" i="1" dirty="0" smtClean="0"/>
              <a:t>DSI</a:t>
            </a:r>
            <a:r>
              <a:rPr lang="en-GB" sz="1800" dirty="0" smtClean="0"/>
              <a:t>) on roads in the UK over the period from Jan. 1975 to Dec. 1984. The legislation became effective on Feb. 1, 1983, although drivers began to comply in increasing numbers during January of that year. The data clearly exhibit a strong seasonal pattern but little trend.</a:t>
            </a:r>
          </a:p>
          <a:p>
            <a:pPr>
              <a:lnSpc>
                <a:spcPct val="100000"/>
              </a:lnSpc>
            </a:pPr>
            <a:r>
              <a:rPr lang="en-GB" sz="1800" dirty="0" smtClean="0"/>
              <a:t>Develop a model for this series, using only 11 seasonal indicators, plus a step function defined as:</a:t>
            </a:r>
          </a:p>
          <a:p>
            <a:pPr marL="0" indent="0">
              <a:lnSpc>
                <a:spcPct val="100000"/>
              </a:lnSpc>
              <a:buNone/>
              <a:tabLst>
                <a:tab pos="2282825" algn="r"/>
                <a:tab pos="2389188" algn="l"/>
              </a:tabLst>
            </a:pPr>
            <a:r>
              <a:rPr lang="en-GB" sz="1600" dirty="0" smtClean="0"/>
              <a:t>	</a:t>
            </a:r>
            <a:r>
              <a:rPr lang="en-GB" sz="1800" i="1" dirty="0" err="1" smtClean="0"/>
              <a:t>X</a:t>
            </a:r>
            <a:r>
              <a:rPr lang="en-GB" sz="1800" i="1" baseline="-25000" dirty="0" err="1" smtClean="0"/>
              <a:t>t</a:t>
            </a:r>
            <a:r>
              <a:rPr lang="en-GB" sz="1800" dirty="0" smtClean="0"/>
              <a:t>	= 1, if February 1983 or later</a:t>
            </a:r>
          </a:p>
          <a:p>
            <a:pPr marL="0" indent="0">
              <a:lnSpc>
                <a:spcPct val="100000"/>
              </a:lnSpc>
              <a:buNone/>
              <a:tabLst>
                <a:tab pos="2282825" algn="r"/>
                <a:tab pos="2389188" algn="l"/>
              </a:tabLst>
            </a:pPr>
            <a:r>
              <a:rPr lang="en-GB" sz="1800" dirty="0" smtClean="0"/>
              <a:t>		= 0.5, for January 1983</a:t>
            </a:r>
          </a:p>
          <a:p>
            <a:pPr marL="0" indent="0">
              <a:lnSpc>
                <a:spcPct val="100000"/>
              </a:lnSpc>
              <a:buNone/>
              <a:tabLst>
                <a:tab pos="2282825" algn="r"/>
                <a:tab pos="2389188" algn="l"/>
              </a:tabLst>
            </a:pPr>
            <a:r>
              <a:rPr lang="en-GB" sz="1800" dirty="0" smtClean="0"/>
              <a:t>		= 0, prior to January 1983</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50</a:t>
            </a:fld>
            <a:endParaRPr lang="en-US" dirty="0"/>
          </a:p>
        </p:txBody>
      </p:sp>
      <p:sp>
        <p:nvSpPr>
          <p:cNvPr id="7" name="Rectangle 6"/>
          <p:cNvSpPr/>
          <p:nvPr/>
        </p:nvSpPr>
        <p:spPr>
          <a:xfrm>
            <a:off x="482665" y="1192847"/>
            <a:ext cx="7845136" cy="215444"/>
          </a:xfrm>
          <a:prstGeom prst="rect">
            <a:avLst/>
          </a:prstGeom>
        </p:spPr>
        <p:txBody>
          <a:bodyPr wrap="square" lIns="0" tIns="0" rIns="0" bIns="0">
            <a:spAutoFit/>
          </a:bodyPr>
          <a:lstStyle/>
          <a:p>
            <a:r>
              <a:rPr lang="en-GB" sz="1400" dirty="0">
                <a:latin typeface="Arial" charset="0"/>
                <a:ea typeface="Arial" charset="0"/>
                <a:cs typeface="Arial" charset="0"/>
              </a:rPr>
              <a:t>(Data for </a:t>
            </a:r>
            <a:r>
              <a:rPr lang="en-GB" sz="1400" dirty="0" err="1">
                <a:latin typeface="Arial" charset="0"/>
                <a:ea typeface="Arial" charset="0"/>
                <a:cs typeface="Arial" charset="0"/>
              </a:rPr>
              <a:t>Minicase</a:t>
            </a:r>
            <a:r>
              <a:rPr lang="en-GB" sz="1400" dirty="0">
                <a:latin typeface="Arial" charset="0"/>
                <a:ea typeface="Arial" charset="0"/>
                <a:cs typeface="Arial" charset="0"/>
              </a:rPr>
              <a:t> </a:t>
            </a:r>
            <a:r>
              <a:rPr lang="en-GB" sz="1400" dirty="0" smtClean="0">
                <a:latin typeface="Arial" charset="0"/>
                <a:ea typeface="Arial" charset="0"/>
                <a:cs typeface="Arial" charset="0"/>
              </a:rPr>
              <a:t>9.2 </a:t>
            </a:r>
            <a:r>
              <a:rPr lang="en-GB" sz="1400" dirty="0">
                <a:latin typeface="Arial" charset="0"/>
                <a:ea typeface="Arial" charset="0"/>
                <a:cs typeface="Arial" charset="0"/>
              </a:rPr>
              <a:t>can be found in file </a:t>
            </a:r>
            <a:r>
              <a:rPr lang="en-GB" sz="1400" i="1" dirty="0" err="1" smtClean="0">
                <a:latin typeface="Arial" charset="0"/>
                <a:ea typeface="Arial" charset="0"/>
                <a:cs typeface="Arial" charset="0"/>
              </a:rPr>
              <a:t>Road_accidents.xlsx</a:t>
            </a:r>
            <a:r>
              <a:rPr lang="en-GB" sz="1400" dirty="0">
                <a:latin typeface="Arial" charset="0"/>
                <a:ea typeface="Arial" charset="0"/>
                <a:cs typeface="Arial" charset="0"/>
              </a:rPr>
              <a:t>.)</a:t>
            </a:r>
          </a:p>
        </p:txBody>
      </p:sp>
      <p:sp>
        <p:nvSpPr>
          <p:cNvPr id="9" name="Rectangle 8"/>
          <p:cNvSpPr/>
          <p:nvPr/>
        </p:nvSpPr>
        <p:spPr>
          <a:xfrm>
            <a:off x="795942" y="5964694"/>
            <a:ext cx="7845136" cy="215444"/>
          </a:xfrm>
          <a:prstGeom prst="rect">
            <a:avLst/>
          </a:prstGeom>
        </p:spPr>
        <p:txBody>
          <a:bodyPr wrap="square" lIns="0" tIns="0" rIns="0" bIns="0">
            <a:spAutoFit/>
          </a:bodyPr>
          <a:lstStyle/>
          <a:p>
            <a:pPr algn="r"/>
            <a:r>
              <a:rPr lang="en-GB" sz="1400" i="1" dirty="0" smtClean="0">
                <a:latin typeface="Arial" charset="0"/>
                <a:ea typeface="Arial" charset="0"/>
                <a:cs typeface="Arial" charset="0"/>
              </a:rPr>
              <a:t>(continues)</a:t>
            </a:r>
            <a:endParaRPr lang="en-GB" sz="1400" i="1" dirty="0">
              <a:latin typeface="Arial" charset="0"/>
              <a:ea typeface="Arial" charset="0"/>
              <a:cs typeface="Arial" charset="0"/>
            </a:endParaRPr>
          </a:p>
        </p:txBody>
      </p:sp>
    </p:spTree>
    <p:extLst>
      <p:ext uri="{BB962C8B-B14F-4D97-AF65-F5344CB8AC3E}">
        <p14:creationId xmlns:p14="http://schemas.microsoft.com/office/powerpoint/2010/main" val="16635772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9.2 Effectiveness of Seat-Belt Legislation</a:t>
            </a:r>
            <a:endParaRPr lang="en-US" dirty="0"/>
          </a:p>
        </p:txBody>
      </p:sp>
      <p:sp>
        <p:nvSpPr>
          <p:cNvPr id="3" name="Content Placeholder 2"/>
          <p:cNvSpPr>
            <a:spLocks noGrp="1"/>
          </p:cNvSpPr>
          <p:nvPr>
            <p:ph idx="1"/>
          </p:nvPr>
        </p:nvSpPr>
        <p:spPr>
          <a:xfrm>
            <a:off x="685800" y="1473797"/>
            <a:ext cx="7554189" cy="4706341"/>
          </a:xfrm>
        </p:spPr>
        <p:txBody>
          <a:bodyPr>
            <a:noAutofit/>
          </a:bodyPr>
          <a:lstStyle/>
          <a:p>
            <a:pPr marL="0" indent="0">
              <a:lnSpc>
                <a:spcPct val="100000"/>
              </a:lnSpc>
              <a:spcBef>
                <a:spcPts val="400"/>
              </a:spcBef>
              <a:buNone/>
            </a:pPr>
            <a:r>
              <a:rPr lang="en-GB" sz="1800" dirty="0" smtClean="0"/>
              <a:t>The value 0.5 for Jan. .1983 is somewhat arbitrary but seems intuitively reasonable given that drivers were using seat belts in increasing numbers during that month. Because the model uses only indicator variables, forecasting is straightforward, but longer term projections would clearly need to take into account other safety measures, total traffic volumes and similar variables. Such forecasts are clearly important in guiding policy makers.</a:t>
            </a:r>
          </a:p>
          <a:p>
            <a:pPr marL="233363" indent="-223838">
              <a:lnSpc>
                <a:spcPct val="100000"/>
              </a:lnSpc>
            </a:pPr>
            <a:r>
              <a:rPr lang="en-GB" sz="1800" dirty="0" smtClean="0"/>
              <a:t>Did the legislation achieve the desired effect of reducing deaths and serious accidents? By how much?</a:t>
            </a:r>
          </a:p>
          <a:p>
            <a:pPr marL="233363" indent="-223838">
              <a:lnSpc>
                <a:spcPct val="100000"/>
              </a:lnSpc>
            </a:pPr>
            <a:r>
              <a:rPr lang="en-GB" sz="1800" dirty="0" smtClean="0"/>
              <a:t>If you were a policy maker in 1985 (when the study was conducted), would you support similar requirements for passengers? Why?</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51</a:t>
            </a:fld>
            <a:endParaRPr lang="en-US" dirty="0"/>
          </a:p>
        </p:txBody>
      </p:sp>
      <p:sp>
        <p:nvSpPr>
          <p:cNvPr id="7" name="Rectangle 6"/>
          <p:cNvSpPr/>
          <p:nvPr/>
        </p:nvSpPr>
        <p:spPr>
          <a:xfrm>
            <a:off x="394853" y="802950"/>
            <a:ext cx="7845136" cy="307777"/>
          </a:xfrm>
          <a:prstGeom prst="rect">
            <a:avLst/>
          </a:prstGeom>
        </p:spPr>
        <p:txBody>
          <a:bodyPr wrap="square">
            <a:spAutoFit/>
          </a:bodyPr>
          <a:lstStyle/>
          <a:p>
            <a:r>
              <a:rPr lang="en-GB" sz="1400" dirty="0" smtClean="0">
                <a:solidFill>
                  <a:schemeClr val="bg1"/>
                </a:solidFill>
                <a:latin typeface="Arial" charset="0"/>
                <a:ea typeface="Arial" charset="0"/>
                <a:cs typeface="Arial" charset="0"/>
              </a:rPr>
              <a:t>(continued)</a:t>
            </a:r>
            <a:endParaRPr lang="en-GB" sz="1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46848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1800" b="1" dirty="0">
                <a:solidFill>
                  <a:srgbClr val="873B1F"/>
                </a:solidFill>
              </a:rPr>
              <a:t>Use of Indicators</a:t>
            </a:r>
          </a:p>
          <a:p>
            <a:pPr marL="285750" lvl="1" indent="-285750">
              <a:buClr>
                <a:srgbClr val="873B1F"/>
              </a:buClr>
              <a:buFont typeface="Arial" charset="0"/>
              <a:buChar char="•"/>
            </a:pPr>
            <a:r>
              <a:rPr lang="en-US" dirty="0"/>
              <a:t>If there are </a:t>
            </a:r>
            <a:r>
              <a:rPr lang="en-US" i="1" dirty="0" smtClean="0"/>
              <a:t>H </a:t>
            </a:r>
            <a:r>
              <a:rPr lang="en-US" dirty="0"/>
              <a:t>classes, use </a:t>
            </a:r>
            <a:r>
              <a:rPr lang="en-US" dirty="0" smtClean="0"/>
              <a:t>(</a:t>
            </a:r>
            <a:r>
              <a:rPr lang="en-US" i="1" dirty="0" smtClean="0"/>
              <a:t>H</a:t>
            </a:r>
            <a:r>
              <a:rPr lang="en-US" dirty="0" smtClean="0"/>
              <a:t> – 1</a:t>
            </a:r>
            <a:r>
              <a:rPr lang="en-US" dirty="0"/>
              <a:t>) indicators e.g. just 1 for gender.</a:t>
            </a:r>
          </a:p>
          <a:p>
            <a:pPr marL="285750" lvl="1" indent="-285750">
              <a:spcBef>
                <a:spcPts val="1100"/>
              </a:spcBef>
              <a:buClr>
                <a:srgbClr val="873B1F"/>
              </a:buClr>
              <a:buFont typeface="Arial" charset="0"/>
              <a:buChar char="•"/>
            </a:pPr>
            <a:r>
              <a:rPr lang="en-US" dirty="0"/>
              <a:t>WFJ Sales has 5 possible categories of TV advertising, so use 4 indicators. Which 4?</a:t>
            </a:r>
          </a:p>
          <a:p>
            <a:pPr marL="548640" lvl="1" indent="0">
              <a:buNone/>
            </a:pPr>
            <a:endParaRPr lang="en-US" dirty="0" smtClean="0"/>
          </a:p>
          <a:p>
            <a:pPr marL="548640" lvl="1" indent="0">
              <a:buNone/>
            </a:pPr>
            <a:r>
              <a:rPr lang="en-US" dirty="0" smtClean="0"/>
              <a:t> </a:t>
            </a:r>
            <a:endParaRPr lang="en-US" dirty="0"/>
          </a:p>
          <a:p>
            <a:pPr marL="548640" lvl="1" indent="0">
              <a:buNone/>
            </a:pPr>
            <a:endParaRPr lang="en-US" dirty="0"/>
          </a:p>
          <a:p>
            <a:pPr marL="548640" lvl="1" indent="0">
              <a:buNone/>
            </a:pPr>
            <a:endParaRPr lang="en-US" dirty="0"/>
          </a:p>
          <a:p>
            <a:pPr lvl="1">
              <a:buFont typeface="Arial" pitchFamily="34" charset="0"/>
              <a:buChar char="•"/>
            </a:pPr>
            <a:endParaRPr lang="en-US" dirty="0"/>
          </a:p>
          <a:p>
            <a:pPr lvl="1">
              <a:buFont typeface="Arial" pitchFamily="34" charset="0"/>
              <a:buChar char="•"/>
            </a:pPr>
            <a:endParaRPr lang="en-US" dirty="0" smtClean="0"/>
          </a:p>
          <a:p>
            <a:pPr lvl="1">
              <a:buFont typeface="Arial" pitchFamily="34" charset="0"/>
              <a:buChar char="•"/>
            </a:pPr>
            <a:endParaRPr lang="en-US" dirty="0"/>
          </a:p>
          <a:p>
            <a:pPr lvl="1">
              <a:buFont typeface="Arial" pitchFamily="34" charset="0"/>
              <a:buChar char="•"/>
            </a:pPr>
            <a:endParaRPr lang="en-US" dirty="0"/>
          </a:p>
          <a:p>
            <a:pPr marL="263525" lvl="1" indent="-263525">
              <a:spcBef>
                <a:spcPts val="2300"/>
              </a:spcBef>
              <a:buClr>
                <a:srgbClr val="873B1F"/>
              </a:buClr>
              <a:buFont typeface="Arial" pitchFamily="34" charset="0"/>
              <a:buChar char="•"/>
            </a:pPr>
            <a:r>
              <a:rPr lang="en-US" dirty="0"/>
              <a:t>When you use indicators, keep the full set in the model (or redefine the categories but you must also redefine the indicators)</a:t>
            </a:r>
          </a:p>
        </p:txBody>
      </p:sp>
      <p:pic>
        <p:nvPicPr>
          <p:cNvPr id="4" name="Picture 3"/>
          <p:cNvPicPr>
            <a:picLocks noChangeAspect="1"/>
          </p:cNvPicPr>
          <p:nvPr/>
        </p:nvPicPr>
        <p:blipFill>
          <a:blip r:embed="rId2"/>
          <a:stretch>
            <a:fillRect/>
          </a:stretch>
        </p:blipFill>
        <p:spPr>
          <a:xfrm>
            <a:off x="975369" y="2721094"/>
            <a:ext cx="7096539" cy="2544240"/>
          </a:xfrm>
          <a:prstGeom prst="rect">
            <a:avLst/>
          </a:prstGeom>
        </p:spPr>
      </p:pic>
      <p:sp>
        <p:nvSpPr>
          <p:cNvPr id="2" name="Title 1"/>
          <p:cNvSpPr>
            <a:spLocks noGrp="1"/>
          </p:cNvSpPr>
          <p:nvPr>
            <p:ph type="title"/>
          </p:nvPr>
        </p:nvSpPr>
        <p:spPr/>
        <p:txBody>
          <a:bodyPr/>
          <a:lstStyle/>
          <a:p>
            <a:r>
              <a:rPr lang="en-US" dirty="0" smtClean="0"/>
              <a:t>9.1 Indicator (Dummy) Variables</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6</a:t>
            </a:fld>
            <a:endParaRPr lang="en-US" dirty="0"/>
          </a:p>
        </p:txBody>
      </p:sp>
    </p:spTree>
    <p:extLst>
      <p:ext uri="{BB962C8B-B14F-4D97-AF65-F5344CB8AC3E}">
        <p14:creationId xmlns:p14="http://schemas.microsoft.com/office/powerpoint/2010/main" val="87581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81328"/>
            <a:ext cx="7543800" cy="3127890"/>
          </a:xfrm>
        </p:spPr>
        <p:txBody>
          <a:bodyPr>
            <a:normAutofit/>
          </a:bodyPr>
          <a:lstStyle/>
          <a:p>
            <a:pPr>
              <a:lnSpc>
                <a:spcPct val="100000"/>
              </a:lnSpc>
            </a:pPr>
            <a:r>
              <a:rPr lang="en-US" sz="1600" dirty="0"/>
              <a:t>Version 1: Uses first four indicator </a:t>
            </a:r>
            <a:r>
              <a:rPr lang="en-US" sz="1600" dirty="0" smtClean="0"/>
              <a:t>variables</a:t>
            </a:r>
          </a:p>
          <a:p>
            <a:pPr indent="0">
              <a:lnSpc>
                <a:spcPct val="100000"/>
              </a:lnSpc>
              <a:spcBef>
                <a:spcPts val="400"/>
              </a:spcBef>
              <a:buNone/>
            </a:pPr>
            <a:r>
              <a:rPr lang="en-US" sz="1600" i="1" dirty="0" smtClean="0"/>
              <a:t>WFJ Sales </a:t>
            </a:r>
            <a:r>
              <a:rPr lang="en-US" sz="1600" dirty="0" smtClean="0"/>
              <a:t>= 34488 – 8019 </a:t>
            </a:r>
            <a:r>
              <a:rPr lang="en-US" sz="1600" i="1" dirty="0" smtClean="0"/>
              <a:t>X</a:t>
            </a:r>
            <a:r>
              <a:rPr lang="en-US" sz="1600" dirty="0" smtClean="0"/>
              <a:t>1 + 119 </a:t>
            </a:r>
            <a:r>
              <a:rPr lang="en-US" sz="1600" i="1" dirty="0" smtClean="0"/>
              <a:t>X</a:t>
            </a:r>
            <a:r>
              <a:rPr lang="en-US" sz="1600" dirty="0" smtClean="0"/>
              <a:t>2 – 305 </a:t>
            </a:r>
            <a:r>
              <a:rPr lang="en-US" sz="1600" i="1" dirty="0" smtClean="0"/>
              <a:t>X</a:t>
            </a:r>
            <a:r>
              <a:rPr lang="en-US" sz="1600" dirty="0" smtClean="0"/>
              <a:t>3 – 1356 </a:t>
            </a:r>
            <a:r>
              <a:rPr lang="en-US" sz="1600" i="1" dirty="0" smtClean="0"/>
              <a:t>X</a:t>
            </a:r>
            <a:r>
              <a:rPr lang="en-US" sz="1600" dirty="0" smtClean="0"/>
              <a:t>4</a:t>
            </a:r>
            <a:endParaRPr lang="en-US" sz="1600" dirty="0"/>
          </a:p>
          <a:p>
            <a:pPr>
              <a:lnSpc>
                <a:spcPct val="100000"/>
              </a:lnSpc>
            </a:pPr>
            <a:endParaRPr lang="en-US" sz="1800" dirty="0"/>
          </a:p>
          <a:p>
            <a:pPr>
              <a:lnSpc>
                <a:spcPct val="100000"/>
              </a:lnSpc>
            </a:pPr>
            <a:endParaRPr lang="en-US" sz="1800" dirty="0"/>
          </a:p>
          <a:p>
            <a:pPr>
              <a:lnSpc>
                <a:spcPct val="100000"/>
              </a:lnSpc>
            </a:pPr>
            <a:endParaRPr lang="en-US" sz="1800" dirty="0"/>
          </a:p>
          <a:p>
            <a:pPr>
              <a:lnSpc>
                <a:spcPct val="100000"/>
              </a:lnSpc>
            </a:pPr>
            <a:endParaRPr lang="en-US" sz="1800" dirty="0"/>
          </a:p>
          <a:p>
            <a:pPr>
              <a:lnSpc>
                <a:spcPct val="100000"/>
              </a:lnSpc>
              <a:spcBef>
                <a:spcPts val="2800"/>
              </a:spcBef>
            </a:pPr>
            <a:r>
              <a:rPr lang="en-US" sz="1600" dirty="0" smtClean="0"/>
              <a:t>Version </a:t>
            </a:r>
            <a:r>
              <a:rPr lang="en-US" sz="1600" dirty="0"/>
              <a:t>2: Uses last four indicator </a:t>
            </a:r>
            <a:r>
              <a:rPr lang="en-US" sz="1600" dirty="0" smtClean="0"/>
              <a:t>variables</a:t>
            </a:r>
          </a:p>
          <a:p>
            <a:pPr indent="0">
              <a:lnSpc>
                <a:spcPct val="100000"/>
              </a:lnSpc>
              <a:spcBef>
                <a:spcPts val="400"/>
              </a:spcBef>
              <a:buNone/>
            </a:pPr>
            <a:r>
              <a:rPr lang="en-US" sz="1600" i="1" dirty="0" smtClean="0"/>
              <a:t>WFJ Sales </a:t>
            </a:r>
            <a:r>
              <a:rPr lang="en-US" sz="1600" dirty="0" smtClean="0"/>
              <a:t>= 26470 + 8138 </a:t>
            </a:r>
            <a:r>
              <a:rPr lang="en-US" sz="1600" i="1" dirty="0" smtClean="0"/>
              <a:t>X</a:t>
            </a:r>
            <a:r>
              <a:rPr lang="en-US" sz="1600" dirty="0" smtClean="0"/>
              <a:t>2 + 7714 </a:t>
            </a:r>
            <a:r>
              <a:rPr lang="en-US" sz="1600" i="1" dirty="0" smtClean="0"/>
              <a:t>X</a:t>
            </a:r>
            <a:r>
              <a:rPr lang="en-US" sz="1600" dirty="0" smtClean="0"/>
              <a:t>3 + 6663 </a:t>
            </a:r>
            <a:r>
              <a:rPr lang="en-US" sz="1600" i="1" dirty="0" smtClean="0"/>
              <a:t>X</a:t>
            </a:r>
            <a:r>
              <a:rPr lang="en-US" sz="1600" dirty="0" smtClean="0"/>
              <a:t>4 + 8019 </a:t>
            </a:r>
            <a:r>
              <a:rPr lang="en-US" sz="1600" i="1" dirty="0" smtClean="0"/>
              <a:t>X</a:t>
            </a:r>
            <a:r>
              <a:rPr lang="en-US" sz="1600" dirty="0" smtClean="0"/>
              <a:t>5</a:t>
            </a:r>
            <a:endParaRPr lang="en-US" sz="1600" dirty="0"/>
          </a:p>
        </p:txBody>
      </p:sp>
      <p:pic>
        <p:nvPicPr>
          <p:cNvPr id="5" name="Picture 4"/>
          <p:cNvPicPr>
            <a:picLocks noChangeAspect="1"/>
          </p:cNvPicPr>
          <p:nvPr/>
        </p:nvPicPr>
        <p:blipFill>
          <a:blip r:embed="rId2"/>
          <a:stretch>
            <a:fillRect/>
          </a:stretch>
        </p:blipFill>
        <p:spPr>
          <a:xfrm>
            <a:off x="894080" y="2184818"/>
            <a:ext cx="5472097" cy="1688200"/>
          </a:xfrm>
          <a:prstGeom prst="rect">
            <a:avLst/>
          </a:prstGeom>
        </p:spPr>
      </p:pic>
      <p:sp>
        <p:nvSpPr>
          <p:cNvPr id="2" name="Title 1"/>
          <p:cNvSpPr>
            <a:spLocks noGrp="1"/>
          </p:cNvSpPr>
          <p:nvPr>
            <p:ph type="title"/>
          </p:nvPr>
        </p:nvSpPr>
        <p:spPr/>
        <p:txBody>
          <a:bodyPr/>
          <a:lstStyle/>
          <a:p>
            <a:r>
              <a:rPr lang="en-US" dirty="0" smtClean="0"/>
              <a:t>9.1 Indicator (Dummy) Variables</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7</a:t>
            </a:fld>
            <a:endParaRPr lang="en-US" dirty="0"/>
          </a:p>
        </p:txBody>
      </p:sp>
      <p:sp>
        <p:nvSpPr>
          <p:cNvPr id="12" name="TextBox 11"/>
          <p:cNvSpPr txBox="1"/>
          <p:nvPr/>
        </p:nvSpPr>
        <p:spPr>
          <a:xfrm>
            <a:off x="6748780" y="3065211"/>
            <a:ext cx="1655288" cy="830997"/>
          </a:xfrm>
          <a:prstGeom prst="rect">
            <a:avLst/>
          </a:prstGeom>
          <a:noFill/>
        </p:spPr>
        <p:txBody>
          <a:bodyPr wrap="square" lIns="0" tIns="0" rIns="0" bIns="0" rtlCol="0">
            <a:spAutoFit/>
          </a:bodyPr>
          <a:lstStyle/>
          <a:p>
            <a:r>
              <a:rPr lang="en-US" dirty="0" smtClean="0">
                <a:solidFill>
                  <a:srgbClr val="873B1F"/>
                </a:solidFill>
                <a:latin typeface="Arial" charset="0"/>
                <a:ea typeface="Arial" charset="0"/>
                <a:cs typeface="Arial" charset="0"/>
              </a:rPr>
              <a:t>Which model is better? Interpret the results.</a:t>
            </a:r>
            <a:endParaRPr lang="en-US" dirty="0">
              <a:solidFill>
                <a:srgbClr val="873B1F"/>
              </a:solidFill>
              <a:latin typeface="Arial" charset="0"/>
              <a:ea typeface="Arial" charset="0"/>
              <a:cs typeface="Arial" charset="0"/>
            </a:endParaRPr>
          </a:p>
        </p:txBody>
      </p:sp>
      <p:pic>
        <p:nvPicPr>
          <p:cNvPr id="13" name="Picture 12"/>
          <p:cNvPicPr>
            <a:picLocks noChangeAspect="1"/>
          </p:cNvPicPr>
          <p:nvPr/>
        </p:nvPicPr>
        <p:blipFill>
          <a:blip r:embed="rId3"/>
          <a:stretch>
            <a:fillRect/>
          </a:stretch>
        </p:blipFill>
        <p:spPr>
          <a:xfrm>
            <a:off x="894080" y="4609218"/>
            <a:ext cx="5472097" cy="1691199"/>
          </a:xfrm>
          <a:prstGeom prst="rect">
            <a:avLst/>
          </a:prstGeom>
        </p:spPr>
      </p:pic>
    </p:spTree>
    <p:extLst>
      <p:ext uri="{BB962C8B-B14F-4D97-AF65-F5344CB8AC3E}">
        <p14:creationId xmlns:p14="http://schemas.microsoft.com/office/powerpoint/2010/main" val="2042997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9.1 Indicator (Dummy) Variables</a:t>
            </a:r>
            <a:endParaRPr lang="en-US" dirty="0"/>
          </a:p>
        </p:txBody>
      </p:sp>
      <p:sp>
        <p:nvSpPr>
          <p:cNvPr id="3" name="Content Placeholder 2"/>
          <p:cNvSpPr>
            <a:spLocks noGrp="1"/>
          </p:cNvSpPr>
          <p:nvPr>
            <p:ph idx="1"/>
          </p:nvPr>
        </p:nvSpPr>
        <p:spPr/>
        <p:txBody>
          <a:bodyPr>
            <a:normAutofit/>
          </a:bodyPr>
          <a:lstStyle/>
          <a:p>
            <a:pPr marL="0" indent="0">
              <a:lnSpc>
                <a:spcPct val="100000"/>
              </a:lnSpc>
              <a:buNone/>
            </a:pPr>
            <a:r>
              <a:rPr lang="en-US" sz="1800" b="1" dirty="0">
                <a:solidFill>
                  <a:srgbClr val="873B1F"/>
                </a:solidFill>
              </a:rPr>
              <a:t>Example 9.2: WFJ Sales, Some Further Questions</a:t>
            </a:r>
          </a:p>
          <a:p>
            <a:pPr>
              <a:lnSpc>
                <a:spcPct val="100000"/>
              </a:lnSpc>
            </a:pPr>
            <a:r>
              <a:rPr lang="en-US" sz="1800" dirty="0"/>
              <a:t>The two models are identical. The summary statistics are:</a:t>
            </a:r>
          </a:p>
          <a:p>
            <a:pPr marL="0" indent="0">
              <a:lnSpc>
                <a:spcPct val="100000"/>
              </a:lnSpc>
              <a:buNone/>
            </a:pPr>
            <a:r>
              <a:rPr lang="en-US" sz="1800" dirty="0"/>
              <a:t>	S = 4688.03   R-</a:t>
            </a:r>
            <a:r>
              <a:rPr lang="en-US" sz="1800" dirty="0" err="1"/>
              <a:t>Sq</a:t>
            </a:r>
            <a:r>
              <a:rPr lang="en-US" sz="1800" dirty="0"/>
              <a:t> = 31.9%   R-</a:t>
            </a:r>
            <a:r>
              <a:rPr lang="en-US" sz="1800" dirty="0" err="1"/>
              <a:t>Sq</a:t>
            </a:r>
            <a:r>
              <a:rPr lang="en-US" sz="1800" dirty="0"/>
              <a:t>(</a:t>
            </a:r>
            <a:r>
              <a:rPr lang="en-US" sz="1800" dirty="0" err="1"/>
              <a:t>adj</a:t>
            </a:r>
            <a:r>
              <a:rPr lang="en-US" sz="1800" dirty="0"/>
              <a:t>) = 27.1%</a:t>
            </a:r>
          </a:p>
          <a:p>
            <a:pPr>
              <a:lnSpc>
                <a:spcPct val="100000"/>
              </a:lnSpc>
            </a:pPr>
            <a:r>
              <a:rPr lang="en-US" sz="1800" dirty="0"/>
              <a:t>Substitute the values of the indicator for each classification to confirm that the regression lines are the same for each case.</a:t>
            </a:r>
          </a:p>
          <a:p>
            <a:pPr>
              <a:lnSpc>
                <a:spcPct val="100000"/>
              </a:lnSpc>
            </a:pPr>
            <a:r>
              <a:rPr lang="en-US" sz="1800" dirty="0"/>
              <a:t>How might you arrive at a clearer idea of what is happening by defining a new (simpler?) set of indicators?</a:t>
            </a:r>
          </a:p>
          <a:p>
            <a:pPr>
              <a:lnSpc>
                <a:spcPct val="100000"/>
              </a:lnSpc>
            </a:pPr>
            <a:r>
              <a:rPr lang="en-US" sz="1800" dirty="0"/>
              <a:t>How much improvement do you see in the model as the result of adding the indicator variables? How might you measure the extent of the improvement?</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8</a:t>
            </a:fld>
            <a:endParaRPr lang="en-US" dirty="0"/>
          </a:p>
        </p:txBody>
      </p:sp>
    </p:spTree>
    <p:extLst>
      <p:ext uri="{BB962C8B-B14F-4D97-AF65-F5344CB8AC3E}">
        <p14:creationId xmlns:p14="http://schemas.microsoft.com/office/powerpoint/2010/main" val="1262430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3719" t="5971" r="13901" b="7218"/>
          <a:stretch/>
        </p:blipFill>
        <p:spPr>
          <a:xfrm>
            <a:off x="4614645" y="3548577"/>
            <a:ext cx="3530740" cy="2284597"/>
          </a:xfrm>
          <a:prstGeom prst="rect">
            <a:avLst/>
          </a:prstGeom>
        </p:spPr>
      </p:pic>
      <p:pic>
        <p:nvPicPr>
          <p:cNvPr id="5" name="Picture 4"/>
          <p:cNvPicPr>
            <a:picLocks noChangeAspect="1"/>
          </p:cNvPicPr>
          <p:nvPr/>
        </p:nvPicPr>
        <p:blipFill rotWithShape="1">
          <a:blip r:embed="rId3"/>
          <a:srcRect l="9762" t="5971" r="9562" b="7218"/>
          <a:stretch/>
        </p:blipFill>
        <p:spPr>
          <a:xfrm>
            <a:off x="685799" y="3547070"/>
            <a:ext cx="3590800" cy="2286104"/>
          </a:xfrm>
          <a:prstGeom prst="rect">
            <a:avLst/>
          </a:prstGeom>
        </p:spPr>
      </p:pic>
      <p:sp>
        <p:nvSpPr>
          <p:cNvPr id="2" name="Title 1"/>
          <p:cNvSpPr>
            <a:spLocks noGrp="1"/>
          </p:cNvSpPr>
          <p:nvPr>
            <p:ph type="title"/>
          </p:nvPr>
        </p:nvSpPr>
        <p:spPr/>
        <p:txBody>
          <a:bodyPr/>
          <a:lstStyle/>
          <a:p>
            <a:r>
              <a:rPr lang="en-US" dirty="0" smtClean="0"/>
              <a:t>9.1 Indicator (Dummy) Variables</a:t>
            </a:r>
            <a:endParaRPr lang="en-US" dirty="0"/>
          </a:p>
        </p:txBody>
      </p:sp>
      <p:sp>
        <p:nvSpPr>
          <p:cNvPr id="3" name="Content Placeholder 2"/>
          <p:cNvSpPr>
            <a:spLocks noGrp="1"/>
          </p:cNvSpPr>
          <p:nvPr>
            <p:ph idx="1"/>
          </p:nvPr>
        </p:nvSpPr>
        <p:spPr>
          <a:xfrm>
            <a:off x="685800" y="1481328"/>
            <a:ext cx="7543800" cy="1426527"/>
          </a:xfrm>
        </p:spPr>
        <p:txBody>
          <a:bodyPr>
            <a:normAutofit fontScale="92500"/>
          </a:bodyPr>
          <a:lstStyle/>
          <a:p>
            <a:pPr marL="233363" indent="-233363">
              <a:lnSpc>
                <a:spcPct val="100000"/>
              </a:lnSpc>
              <a:buNone/>
            </a:pPr>
            <a:r>
              <a:rPr lang="en-US" sz="1800" b="1" dirty="0" smtClean="0">
                <a:solidFill>
                  <a:srgbClr val="873B1F"/>
                </a:solidFill>
              </a:rPr>
              <a:t>Seasonal Indicators</a:t>
            </a:r>
            <a:endParaRPr lang="en-US" sz="1800" b="1" dirty="0">
              <a:solidFill>
                <a:srgbClr val="873B1F"/>
              </a:solidFill>
            </a:endParaRPr>
          </a:p>
          <a:p>
            <a:pPr marL="233363" indent="-233363"/>
            <a:r>
              <a:rPr lang="en-US" sz="1800" dirty="0"/>
              <a:t>Generate 4 </a:t>
            </a:r>
            <a:r>
              <a:rPr lang="en-US" sz="1800" dirty="0" smtClean="0"/>
              <a:t>(use 3) indicators </a:t>
            </a:r>
            <a:r>
              <a:rPr lang="en-US" sz="1800" dirty="0"/>
              <a:t>for quarterly data </a:t>
            </a:r>
            <a:r>
              <a:rPr lang="en-US" sz="1800" dirty="0" smtClean="0"/>
              <a:t>[or 12 (use 11) </a:t>
            </a:r>
            <a:r>
              <a:rPr lang="en-US" sz="1800" dirty="0"/>
              <a:t>for </a:t>
            </a:r>
            <a:r>
              <a:rPr lang="en-US" sz="1800" dirty="0" smtClean="0"/>
              <a:t>monthly].</a:t>
            </a:r>
            <a:endParaRPr lang="en-US" sz="1800" dirty="0"/>
          </a:p>
          <a:p>
            <a:pPr marL="233363" indent="-233363"/>
            <a:r>
              <a:rPr lang="en-US" sz="1800" dirty="0"/>
              <a:t>Consider </a:t>
            </a:r>
            <a:r>
              <a:rPr lang="en-US" sz="1800" dirty="0" smtClean="0"/>
              <a:t>Walmart </a:t>
            </a:r>
            <a:r>
              <a:rPr lang="en-US" sz="1800" dirty="0"/>
              <a:t>sales relative to GDP; GDP is </a:t>
            </a:r>
            <a:r>
              <a:rPr lang="en-US" sz="1800" dirty="0" err="1"/>
              <a:t>deseasonalized</a:t>
            </a:r>
            <a:r>
              <a:rPr lang="en-US" sz="1800" dirty="0"/>
              <a:t>.</a:t>
            </a:r>
          </a:p>
          <a:p>
            <a:pPr marL="233363" indent="-233363"/>
            <a:r>
              <a:rPr lang="en-US" sz="1800" dirty="0" smtClean="0"/>
              <a:t>Residual plots </a:t>
            </a:r>
            <a:r>
              <a:rPr lang="en-US" sz="1800" dirty="0"/>
              <a:t>show seasonal patterns exist.</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9: Model Building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9</a:t>
            </a:fld>
            <a:endParaRPr lang="en-US" dirty="0"/>
          </a:p>
        </p:txBody>
      </p:sp>
      <p:sp>
        <p:nvSpPr>
          <p:cNvPr id="9" name="Content Placeholder 2"/>
          <p:cNvSpPr txBox="1">
            <a:spLocks/>
          </p:cNvSpPr>
          <p:nvPr/>
        </p:nvSpPr>
        <p:spPr>
          <a:xfrm>
            <a:off x="685800" y="3094216"/>
            <a:ext cx="3590800" cy="4154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9625" indent="-809625">
              <a:lnSpc>
                <a:spcPct val="100000"/>
              </a:lnSpc>
              <a:buFont typeface="Arial" panose="020B0604020202020204" pitchFamily="34" charset="0"/>
              <a:buNone/>
            </a:pPr>
            <a:r>
              <a:rPr lang="en-US" sz="1200" b="1" dirty="0" smtClean="0">
                <a:solidFill>
                  <a:srgbClr val="182752"/>
                </a:solidFill>
              </a:rPr>
              <a:t>Figure 9.3	</a:t>
            </a:r>
            <a:r>
              <a:rPr lang="en-US" sz="1200" b="1" dirty="0" smtClean="0">
                <a:solidFill>
                  <a:srgbClr val="873B1F"/>
                </a:solidFill>
              </a:rPr>
              <a:t>Residual Plots for Walmart Sales on Lagged GDP</a:t>
            </a:r>
            <a:endParaRPr lang="en-US" sz="1200" b="1" i="1" dirty="0">
              <a:solidFill>
                <a:srgbClr val="873B1F"/>
              </a:solidFill>
            </a:endParaRPr>
          </a:p>
        </p:txBody>
      </p:sp>
      <p:sp>
        <p:nvSpPr>
          <p:cNvPr id="10" name="Content Placeholder 2"/>
          <p:cNvSpPr txBox="1">
            <a:spLocks/>
          </p:cNvSpPr>
          <p:nvPr/>
        </p:nvSpPr>
        <p:spPr>
          <a:xfrm>
            <a:off x="4614646" y="3094216"/>
            <a:ext cx="3614954" cy="4154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9625" indent="-809625">
              <a:lnSpc>
                <a:spcPct val="100000"/>
              </a:lnSpc>
              <a:buFont typeface="Arial" panose="020B0604020202020204" pitchFamily="34" charset="0"/>
              <a:buNone/>
            </a:pPr>
            <a:r>
              <a:rPr lang="en-US" sz="1200" b="1" dirty="0" smtClean="0">
                <a:solidFill>
                  <a:srgbClr val="182752"/>
                </a:solidFill>
              </a:rPr>
              <a:t>Figure 9.4	</a:t>
            </a:r>
            <a:r>
              <a:rPr lang="en-US" sz="1200" b="1" dirty="0" smtClean="0">
                <a:solidFill>
                  <a:srgbClr val="873B1F"/>
                </a:solidFill>
              </a:rPr>
              <a:t>ACF of Residuals (</a:t>
            </a:r>
            <a:r>
              <a:rPr lang="en-US" sz="1200" b="1" i="1" dirty="0" smtClean="0">
                <a:solidFill>
                  <a:srgbClr val="873B1F"/>
                </a:solidFill>
              </a:rPr>
              <a:t>from the regression of Walmart Sales on Lagged GDP</a:t>
            </a:r>
            <a:r>
              <a:rPr lang="en-US" sz="1200" b="1" dirty="0" smtClean="0">
                <a:solidFill>
                  <a:srgbClr val="873B1F"/>
                </a:solidFill>
              </a:rPr>
              <a:t>)</a:t>
            </a:r>
            <a:endParaRPr lang="en-US" sz="1200" b="1" i="1" dirty="0">
              <a:solidFill>
                <a:srgbClr val="873B1F"/>
              </a:solidFill>
            </a:endParaRPr>
          </a:p>
        </p:txBody>
      </p:sp>
    </p:spTree>
    <p:extLst>
      <p:ext uri="{BB962C8B-B14F-4D97-AF65-F5344CB8AC3E}">
        <p14:creationId xmlns:p14="http://schemas.microsoft.com/office/powerpoint/2010/main" val="11015716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1223</TotalTime>
  <Words>4357</Words>
  <Application>Microsoft Macintosh PowerPoint</Application>
  <PresentationFormat>On-screen Show (4:3)</PresentationFormat>
  <Paragraphs>490</Paragraphs>
  <Slides>51</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0" baseType="lpstr">
      <vt:lpstr>.AppleSystemUIFont</vt:lpstr>
      <vt:lpstr>Calibri</vt:lpstr>
      <vt:lpstr>Cambria Math</vt:lpstr>
      <vt:lpstr>Symbol</vt:lpstr>
      <vt:lpstr>Times New Roman</vt:lpstr>
      <vt:lpstr>Arial</vt:lpstr>
      <vt:lpstr>Office Theme</vt:lpstr>
      <vt:lpstr>Equation</vt:lpstr>
      <vt:lpstr>Graph</vt:lpstr>
      <vt:lpstr>Model Building</vt:lpstr>
      <vt:lpstr>Chapter 9: Model Building</vt:lpstr>
      <vt:lpstr>9.1 Indicator (Dummy) Variables</vt:lpstr>
      <vt:lpstr>9.1 Indicator (Dummy) Variables</vt:lpstr>
      <vt:lpstr>9.1 Indicator (Dummy) Variables</vt:lpstr>
      <vt:lpstr>9.1 Indicator (Dummy) Variables</vt:lpstr>
      <vt:lpstr>9.1 Indicator (Dummy) Variables</vt:lpstr>
      <vt:lpstr>9.1 Indicator (Dummy) Variables</vt:lpstr>
      <vt:lpstr>9.1 Indicator (Dummy) Variables</vt:lpstr>
      <vt:lpstr>9.1 Indicator (Dummy) Variables</vt:lpstr>
      <vt:lpstr>9.2 Autoregressive Models</vt:lpstr>
      <vt:lpstr>9.2 Autoregressive Models</vt:lpstr>
      <vt:lpstr>9.3 Models with Both Autoregressive and  Regression Components</vt:lpstr>
      <vt:lpstr>9.4 Selection of Variables</vt:lpstr>
      <vt:lpstr>9.4 Selection of Variables</vt:lpstr>
      <vt:lpstr>9.4 Selection of Variables</vt:lpstr>
      <vt:lpstr>9.4 Selection of Variables: Forward and  Backward Selection Procedures Compared</vt:lpstr>
      <vt:lpstr>9.4 Selection of Variables</vt:lpstr>
      <vt:lpstr>9.4 Selection of Variables</vt:lpstr>
      <vt:lpstr>9.4 Selection of Variables</vt:lpstr>
      <vt:lpstr>9.5 Multicollinearity and Variable Selection</vt:lpstr>
      <vt:lpstr>9.5 Multicollinearity and Variable Selection</vt:lpstr>
      <vt:lpstr>9.5 Multicollinearity and Variable Selection</vt:lpstr>
      <vt:lpstr>9.5 Multicollinearity and Variable Selection</vt:lpstr>
      <vt:lpstr>9.5 Multicollinearity and Variable Selection</vt:lpstr>
      <vt:lpstr>9.5 Multicollinearity and Variable Selection</vt:lpstr>
      <vt:lpstr>9.5 Multicollinearity and Variable Selection</vt:lpstr>
      <vt:lpstr>9.6 Nonlinear Models</vt:lpstr>
      <vt:lpstr>9.6 Nonlinear Models</vt:lpstr>
      <vt:lpstr>9.6 Nonlinear Models</vt:lpstr>
      <vt:lpstr>9.6 Nonlinear Models</vt:lpstr>
      <vt:lpstr>9.7 Outliers and Leverage</vt:lpstr>
      <vt:lpstr>9.7 Outliers and Leverage</vt:lpstr>
      <vt:lpstr>9.8 Intervention Analysis</vt:lpstr>
      <vt:lpstr>Minicase 9.2 The Effectiveness of  Seat-Belt Legislation</vt:lpstr>
      <vt:lpstr>9.9 Structural Change and Model Simplification</vt:lpstr>
      <vt:lpstr>9.9 Structural Change and Model Simplification</vt:lpstr>
      <vt:lpstr>9.9 Structural Change and Model Simplification</vt:lpstr>
      <vt:lpstr>9.9 Structural Change and Model Simplification</vt:lpstr>
      <vt:lpstr>9.9 Structural Change and Model Simplification</vt:lpstr>
      <vt:lpstr>9.10 An Update on Forecasting, I</vt:lpstr>
      <vt:lpstr>9.10 An Update on Forecasting, II</vt:lpstr>
      <vt:lpstr>9.11 Principles of Regression Model Building</vt:lpstr>
      <vt:lpstr>9.11 Principles of Regression Model Building</vt:lpstr>
      <vt:lpstr>Take-Aways</vt:lpstr>
      <vt:lpstr>Selecting a Causal Forecasting Model</vt:lpstr>
      <vt:lpstr>Class Assignment</vt:lpstr>
      <vt:lpstr>Class Assignment</vt:lpstr>
      <vt:lpstr>Minicase 9.1 An Econometric Analysis of  Unleaded Gasoline Prices</vt:lpstr>
      <vt:lpstr>Minicase 9.2 Effectiveness of Seat-Belt Legislation</vt:lpstr>
      <vt:lpstr>Minicase 9.2 Effectiveness of Seat-Belt Legislation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70</cp:revision>
  <dcterms:created xsi:type="dcterms:W3CDTF">2017-08-05T17:51:38Z</dcterms:created>
  <dcterms:modified xsi:type="dcterms:W3CDTF">2017-08-28T18:09:17Z</dcterms:modified>
</cp:coreProperties>
</file>